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86" r:id="rId4"/>
    <p:sldId id="257" r:id="rId5"/>
    <p:sldId id="284" r:id="rId6"/>
    <p:sldId id="258" r:id="rId7"/>
    <p:sldId id="259" r:id="rId8"/>
    <p:sldId id="262" r:id="rId9"/>
    <p:sldId id="277" r:id="rId10"/>
    <p:sldId id="279" r:id="rId11"/>
    <p:sldId id="278" r:id="rId12"/>
    <p:sldId id="280" r:id="rId13"/>
    <p:sldId id="285" r:id="rId14"/>
    <p:sldId id="276" r:id="rId15"/>
    <p:sldId id="281" r:id="rId16"/>
    <p:sldId id="272" r:id="rId17"/>
    <p:sldId id="273" r:id="rId18"/>
    <p:sldId id="283" r:id="rId19"/>
    <p:sldId id="282" r:id="rId20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IE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63129E17-4FA2-42DD-BD55-5D2FB43F45BE}" type="datetime1">
              <a:rPr lang="en-IE"/>
              <a:pPr lvl="0"/>
              <a:t>22/04/2020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endParaRPr lang="en-IE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BA8BFDBA-FC1F-43F4-B173-8E49B6AC19C5}" type="slidenum"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198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  <a:ea typeface=""/>
        <a:cs typeface="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IE"/>
              <a:t>These are risk factors with those in red particularly important. </a:t>
            </a:r>
          </a:p>
        </p:txBody>
      </p:sp>
      <p:sp>
        <p:nvSpPr>
          <p:cNvPr id="4" name="Footer Placeholder 3"/>
          <p:cNvSpPr txBox="1"/>
          <p:nvPr/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Validaiton    -    Empathy     -      Compassion </a:t>
            </a:r>
          </a:p>
        </p:txBody>
      </p:sp>
      <p:sp>
        <p:nvSpPr>
          <p:cNvPr id="5" name="Slide Number Placeholder 4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BE52273-EE65-4AF4-88E3-B40A5A8CC44D}" type="slidenum">
              <a:t>14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33E9FC2-5E04-4AAB-BCCC-B4B73BA4F6F1}" type="slidenum">
              <a:t>18</a:t>
            </a:fld>
            <a:endParaRPr lang="en-IE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phe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373" y="0"/>
            <a:ext cx="22936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438403" y="3581403"/>
            <a:ext cx="3962396" cy="2133596"/>
          </a:xfrm>
        </p:spPr>
        <p:txBody>
          <a:bodyPr anchor="t"/>
          <a:lstStyle>
            <a:lvl1pPr marL="0" indent="0" algn="r">
              <a:spcBef>
                <a:spcPts val="300"/>
              </a:spcBef>
              <a:buNone/>
              <a:defRPr sz="1400">
                <a:solidFill>
                  <a:srgbClr val="5B6973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Title 15"/>
          <p:cNvSpPr txBox="1">
            <a:spLocks noGrp="1"/>
          </p:cNvSpPr>
          <p:nvPr>
            <p:ph type="ctrTitle"/>
          </p:nvPr>
        </p:nvSpPr>
        <p:spPr>
          <a:xfrm>
            <a:off x="2438403" y="1447796"/>
            <a:ext cx="3962396" cy="2133596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12"/>
          <p:cNvSpPr txBox="1">
            <a:spLocks noGrp="1"/>
          </p:cNvSpPr>
          <p:nvPr>
            <p:ph type="dt" sz="half" idx="7"/>
          </p:nvPr>
        </p:nvSpPr>
        <p:spPr>
          <a:xfrm>
            <a:off x="3582984" y="6426202"/>
            <a:ext cx="2819396" cy="127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25/02/2020</a:t>
            </a:r>
            <a:endParaRPr lang="en-IE"/>
          </a:p>
        </p:txBody>
      </p:sp>
      <p:sp>
        <p:nvSpPr>
          <p:cNvPr id="6" name="Slide Number Placeholder 13"/>
          <p:cNvSpPr txBox="1">
            <a:spLocks noGrp="1"/>
          </p:cNvSpPr>
          <p:nvPr>
            <p:ph type="sldNum" sz="quarter" idx="8"/>
          </p:nvPr>
        </p:nvSpPr>
        <p:spPr>
          <a:xfrm>
            <a:off x="6414973" y="6400800"/>
            <a:ext cx="457200" cy="152403"/>
          </a:xfrm>
        </p:spPr>
        <p:txBody>
          <a:bodyPr anchorCtr="0"/>
          <a:lstStyle>
            <a:lvl1pPr algn="r">
              <a:defRPr/>
            </a:lvl1pPr>
          </a:lstStyle>
          <a:p>
            <a:pPr lvl="0"/>
            <a:fld id="{8290AF87-8CEC-49BF-9F69-72B6B33C3797}" type="slidenum">
              <a:t>‹#›</a:t>
            </a:fld>
            <a:endParaRPr lang="en-IE"/>
          </a:p>
        </p:txBody>
      </p:sp>
      <p:sp>
        <p:nvSpPr>
          <p:cNvPr id="7" name="Footer Placeholder 14"/>
          <p:cNvSpPr txBox="1">
            <a:spLocks noGrp="1"/>
          </p:cNvSpPr>
          <p:nvPr>
            <p:ph type="ftr" sz="quarter" idx="9"/>
          </p:nvPr>
        </p:nvSpPr>
        <p:spPr>
          <a:xfrm>
            <a:off x="3581403" y="6296247"/>
            <a:ext cx="2820988" cy="152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IE"/>
              <a:t>HSE   </a:t>
            </a:r>
          </a:p>
        </p:txBody>
      </p:sp>
    </p:spTree>
    <p:extLst>
      <p:ext uri="{BB962C8B-B14F-4D97-AF65-F5344CB8AC3E}">
        <p14:creationId xmlns:p14="http://schemas.microsoft.com/office/powerpoint/2010/main" val="1862555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25/02/2020</a:t>
            </a:r>
            <a:endParaRPr lang="en-IE"/>
          </a:p>
        </p:txBody>
      </p:sp>
      <p:sp>
        <p:nvSpPr>
          <p:cNvPr id="5" name="Slide Number Placeholder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8EDF48-4E59-4CD9-9735-38A17C97A587}" type="slidenum">
              <a:t>‹#›</a:t>
            </a:fld>
            <a:endParaRPr lang="en-IE"/>
          </a:p>
        </p:txBody>
      </p:sp>
      <p:sp>
        <p:nvSpPr>
          <p:cNvPr id="6" name="Footer Placeholder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IE"/>
              <a:t>HSE   </a:t>
            </a:r>
          </a:p>
        </p:txBody>
      </p:sp>
    </p:spTree>
    <p:extLst>
      <p:ext uri="{BB962C8B-B14F-4D97-AF65-F5344CB8AC3E}">
        <p14:creationId xmlns:p14="http://schemas.microsoft.com/office/powerpoint/2010/main" val="1580306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25/02/2020</a:t>
            </a:r>
            <a:endParaRPr lang="en-IE"/>
          </a:p>
        </p:txBody>
      </p:sp>
      <p:sp>
        <p:nvSpPr>
          <p:cNvPr id="5" name="Slide Number Placeholder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BAEE93-4DAA-41D3-9D65-B0774B63710B}" type="slidenum">
              <a:t>‹#›</a:t>
            </a:fld>
            <a:endParaRPr lang="en-IE"/>
          </a:p>
        </p:txBody>
      </p:sp>
      <p:sp>
        <p:nvSpPr>
          <p:cNvPr id="6" name="Footer Placeholder 1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IE"/>
              <a:t>HSE   </a:t>
            </a:r>
          </a:p>
        </p:txBody>
      </p:sp>
    </p:spTree>
    <p:extLst>
      <p:ext uri="{BB962C8B-B14F-4D97-AF65-F5344CB8AC3E}">
        <p14:creationId xmlns:p14="http://schemas.microsoft.com/office/powerpoint/2010/main" val="2655091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5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25/02/2020</a:t>
            </a:r>
            <a:endParaRPr lang="en-IE"/>
          </a:p>
        </p:txBody>
      </p:sp>
      <p:sp>
        <p:nvSpPr>
          <p:cNvPr id="5" name="Slide Number Placeholder 10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FC6C09-3D69-4789-8B31-2F99719D48D1}" type="slidenum">
              <a:t>‹#›</a:t>
            </a:fld>
            <a:endParaRPr lang="en-IE"/>
          </a:p>
        </p:txBody>
      </p:sp>
      <p:sp>
        <p:nvSpPr>
          <p:cNvPr id="6" name="Footer Placeholder 11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IE"/>
              <a:t>HSE   </a:t>
            </a:r>
          </a:p>
        </p:txBody>
      </p:sp>
    </p:spTree>
    <p:extLst>
      <p:ext uri="{BB962C8B-B14F-4D97-AF65-F5344CB8AC3E}">
        <p14:creationId xmlns:p14="http://schemas.microsoft.com/office/powerpoint/2010/main" val="8387588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phe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11"/>
          <p:cNvSpPr txBox="1">
            <a:spLocks noGrp="1"/>
          </p:cNvSpPr>
          <p:nvPr>
            <p:ph type="dt" sz="half" idx="7"/>
          </p:nvPr>
        </p:nvSpPr>
        <p:spPr>
          <a:xfrm>
            <a:off x="839784" y="6426202"/>
            <a:ext cx="2819396" cy="1270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25/02/2020</a:t>
            </a:r>
            <a:endParaRPr lang="en-IE"/>
          </a:p>
        </p:txBody>
      </p:sp>
      <p:sp>
        <p:nvSpPr>
          <p:cNvPr id="4" name="Slide Number Placeholder 12"/>
          <p:cNvSpPr txBox="1">
            <a:spLocks noGrp="1"/>
          </p:cNvSpPr>
          <p:nvPr>
            <p:ph type="sldNum" sz="quarter" idx="8"/>
          </p:nvPr>
        </p:nvSpPr>
        <p:spPr>
          <a:xfrm>
            <a:off x="4116391" y="6400800"/>
            <a:ext cx="533396" cy="152403"/>
          </a:xfrm>
        </p:spPr>
        <p:txBody>
          <a:bodyPr/>
          <a:lstStyle>
            <a:lvl1pPr>
              <a:defRPr/>
            </a:lvl1pPr>
          </a:lstStyle>
          <a:p>
            <a:pPr lvl="0"/>
            <a:fld id="{A36DBBF8-A888-442C-B17E-ABD7B4E4306D}" type="slidenum">
              <a:t>‹#›</a:t>
            </a:fld>
            <a:endParaRPr lang="en-IE"/>
          </a:p>
        </p:txBody>
      </p:sp>
      <p:sp>
        <p:nvSpPr>
          <p:cNvPr id="5" name="Footer Placeholder 13"/>
          <p:cNvSpPr txBox="1">
            <a:spLocks noGrp="1"/>
          </p:cNvSpPr>
          <p:nvPr>
            <p:ph type="ftr" sz="quarter" idx="9"/>
          </p:nvPr>
        </p:nvSpPr>
        <p:spPr>
          <a:xfrm>
            <a:off x="838203" y="6296247"/>
            <a:ext cx="2820988" cy="15240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IE"/>
              <a:t>HSE   </a:t>
            </a:r>
          </a:p>
        </p:txBody>
      </p:sp>
      <p:sp>
        <p:nvSpPr>
          <p:cNvPr id="6" name="Title 14"/>
          <p:cNvSpPr txBox="1">
            <a:spLocks noGrp="1"/>
          </p:cNvSpPr>
          <p:nvPr>
            <p:ph type="title"/>
          </p:nvPr>
        </p:nvSpPr>
        <p:spPr>
          <a:xfrm>
            <a:off x="457200" y="1828800"/>
            <a:ext cx="3200400" cy="1752603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3578220"/>
            <a:ext cx="3200646" cy="1459766"/>
          </a:xfrm>
        </p:spPr>
        <p:txBody>
          <a:bodyPr anchor="t"/>
          <a:lstStyle>
            <a:lvl1pPr marL="0" indent="0" algn="r">
              <a:spcBef>
                <a:spcPts val="300"/>
              </a:spcBef>
              <a:buNone/>
              <a:defRPr sz="1400">
                <a:solidFill>
                  <a:srgbClr val="5B697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19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457200" y="3429000"/>
            <a:ext cx="3124203" cy="2667003"/>
          </a:xfrm>
        </p:spPr>
        <p:txBody>
          <a:bodyPr/>
          <a:lstStyle>
            <a:lvl1pPr marL="228600">
              <a:spcBef>
                <a:spcPts val="300"/>
              </a:spcBef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457200" y="457200"/>
            <a:ext cx="3124203" cy="2667003"/>
          </a:xfrm>
        </p:spPr>
        <p:txBody>
          <a:bodyPr/>
          <a:lstStyle>
            <a:lvl1pPr marL="228600">
              <a:spcBef>
                <a:spcPts val="300"/>
              </a:spcBef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" name="Date Placeholder 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25/02/2020</a:t>
            </a:r>
            <a:endParaRPr lang="en-IE"/>
          </a:p>
        </p:txBody>
      </p:sp>
      <p:sp>
        <p:nvSpPr>
          <p:cNvPr id="6" name="Slide Number Placeholder 12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838BA9-FEE8-4F49-88E2-C2967F9D8503}" type="slidenum">
              <a:t>‹#›</a:t>
            </a:fld>
            <a:endParaRPr lang="en-IE"/>
          </a:p>
        </p:txBody>
      </p:sp>
      <p:sp>
        <p:nvSpPr>
          <p:cNvPr id="7" name="Footer Placeholder 1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IE"/>
              <a:t>HSE   </a:t>
            </a:r>
          </a:p>
        </p:txBody>
      </p:sp>
    </p:spTree>
    <p:extLst>
      <p:ext uri="{BB962C8B-B14F-4D97-AF65-F5344CB8AC3E}">
        <p14:creationId xmlns:p14="http://schemas.microsoft.com/office/powerpoint/2010/main" val="41384089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275234"/>
            <a:ext cx="3581403" cy="411159"/>
          </a:xfrm>
        </p:spPr>
        <p:txBody>
          <a:bodyPr anchor="b" anchorCtr="1"/>
          <a:lstStyle>
            <a:lvl1pPr marL="0" indent="0" algn="ctr">
              <a:spcBef>
                <a:spcPts val="300"/>
              </a:spcBef>
              <a:buNone/>
              <a:defRPr sz="1400">
                <a:solidFill>
                  <a:srgbClr val="5B697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457200" y="675284"/>
            <a:ext cx="3581403" cy="2525115"/>
          </a:xfrm>
        </p:spPr>
        <p:txBody>
          <a:bodyPr anchor="t"/>
          <a:lstStyle>
            <a:lvl1pPr marL="228600">
              <a:spcBef>
                <a:spcPts val="300"/>
              </a:spcBef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type="body" idx="3"/>
          </p:nvPr>
        </p:nvSpPr>
        <p:spPr>
          <a:xfrm>
            <a:off x="457200" y="3429000"/>
            <a:ext cx="3581403" cy="411159"/>
          </a:xfrm>
        </p:spPr>
        <p:txBody>
          <a:bodyPr anchor="b" anchorCtr="1"/>
          <a:lstStyle>
            <a:lvl1pPr marL="0" indent="0" algn="ctr">
              <a:spcBef>
                <a:spcPts val="300"/>
              </a:spcBef>
              <a:buNone/>
              <a:defRPr sz="1400">
                <a:solidFill>
                  <a:srgbClr val="5B697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5"/>
          <p:cNvSpPr txBox="1">
            <a:spLocks noGrp="1"/>
          </p:cNvSpPr>
          <p:nvPr>
            <p:ph idx="4"/>
          </p:nvPr>
        </p:nvSpPr>
        <p:spPr>
          <a:xfrm>
            <a:off x="457200" y="3840159"/>
            <a:ext cx="3581403" cy="2515194"/>
          </a:xfrm>
        </p:spPr>
        <p:txBody>
          <a:bodyPr anchor="t"/>
          <a:lstStyle>
            <a:lvl1pPr marL="228600">
              <a:spcBef>
                <a:spcPts val="300"/>
              </a:spcBef>
              <a:defRPr sz="1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Date Placeholder 1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25/02/2020</a:t>
            </a:r>
            <a:endParaRPr lang="en-IE"/>
          </a:p>
        </p:txBody>
      </p:sp>
      <p:sp>
        <p:nvSpPr>
          <p:cNvPr id="8" name="Slide Number Placeholder 1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34B249-2B23-4BB8-81DC-FD928F874853}" type="slidenum">
              <a:t>‹#›</a:t>
            </a:fld>
            <a:endParaRPr lang="en-IE"/>
          </a:p>
        </p:txBody>
      </p:sp>
      <p:sp>
        <p:nvSpPr>
          <p:cNvPr id="9" name="Footer Placeholder 1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IE"/>
              <a:t>HSE   </a:t>
            </a:r>
          </a:p>
        </p:txBody>
      </p:sp>
    </p:spTree>
    <p:extLst>
      <p:ext uri="{BB962C8B-B14F-4D97-AF65-F5344CB8AC3E}">
        <p14:creationId xmlns:p14="http://schemas.microsoft.com/office/powerpoint/2010/main" val="1444198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733796" y="457200"/>
            <a:ext cx="3962396" cy="5715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8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25/02/2020</a:t>
            </a:r>
            <a:endParaRPr lang="en-IE"/>
          </a:p>
        </p:txBody>
      </p:sp>
      <p:sp>
        <p:nvSpPr>
          <p:cNvPr id="4" name="Slide Number Placeholder 9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2D15CC-B273-478E-9682-B132AFAF31A4}" type="slidenum">
              <a:t>‹#›</a:t>
            </a:fld>
            <a:endParaRPr lang="en-IE"/>
          </a:p>
        </p:txBody>
      </p:sp>
      <p:sp>
        <p:nvSpPr>
          <p:cNvPr id="5" name="Footer Placeholder 10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IE"/>
              <a:t>HSE   </a:t>
            </a:r>
          </a:p>
        </p:txBody>
      </p:sp>
    </p:spTree>
    <p:extLst>
      <p:ext uri="{BB962C8B-B14F-4D97-AF65-F5344CB8AC3E}">
        <p14:creationId xmlns:p14="http://schemas.microsoft.com/office/powerpoint/2010/main" val="1265247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7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25/02/2020</a:t>
            </a:r>
            <a:endParaRPr lang="en-IE"/>
          </a:p>
        </p:txBody>
      </p:sp>
      <p:sp>
        <p:nvSpPr>
          <p:cNvPr id="3" name="Slide Number Placehold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5B3941-5E54-4F26-AC15-AC0D4CA4689D}" type="slidenum">
              <a:t>‹#›</a:t>
            </a:fld>
            <a:endParaRPr lang="en-IE"/>
          </a:p>
        </p:txBody>
      </p:sp>
      <p:sp>
        <p:nvSpPr>
          <p:cNvPr id="4" name="Footer Placeholder 9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IE"/>
              <a:t>HSE   </a:t>
            </a:r>
          </a:p>
        </p:txBody>
      </p:sp>
    </p:spTree>
    <p:extLst>
      <p:ext uri="{BB962C8B-B14F-4D97-AF65-F5344CB8AC3E}">
        <p14:creationId xmlns:p14="http://schemas.microsoft.com/office/powerpoint/2010/main" val="326470945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5181603" y="1676396"/>
            <a:ext cx="2514600" cy="1874840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04796" y="1676396"/>
            <a:ext cx="4700016" cy="3505196"/>
          </a:xfrm>
        </p:spPr>
        <p:txBody>
          <a:bodyPr/>
          <a:lstStyle>
            <a:lvl1pPr marL="228600">
              <a:spcBef>
                <a:spcPts val="300"/>
              </a:spcBef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486400" y="3552370"/>
            <a:ext cx="2209803" cy="1629232"/>
          </a:xfrm>
        </p:spPr>
        <p:txBody>
          <a:bodyPr anchor="t"/>
          <a:lstStyle>
            <a:lvl1pPr marL="0" indent="0" algn="r">
              <a:spcBef>
                <a:spcPts val="300"/>
              </a:spcBef>
              <a:buNone/>
              <a:defRPr sz="1200">
                <a:solidFill>
                  <a:srgbClr val="5B697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25/02/2020</a:t>
            </a:r>
            <a:endParaRPr lang="en-IE"/>
          </a:p>
        </p:txBody>
      </p:sp>
      <p:sp>
        <p:nvSpPr>
          <p:cNvPr id="6" name="Slide Number Placeholder 1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8EEE12-7B1C-4CC7-B145-06ECFA96054B}" type="slidenum">
              <a:t>‹#›</a:t>
            </a:fld>
            <a:endParaRPr lang="en-IE"/>
          </a:p>
        </p:txBody>
      </p:sp>
      <p:sp>
        <p:nvSpPr>
          <p:cNvPr id="7" name="Footer Placeholder 16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IE"/>
              <a:t>HSE   </a:t>
            </a:r>
          </a:p>
        </p:txBody>
      </p:sp>
    </p:spTree>
    <p:extLst>
      <p:ext uri="{BB962C8B-B14F-4D97-AF65-F5344CB8AC3E}">
        <p14:creationId xmlns:p14="http://schemas.microsoft.com/office/powerpoint/2010/main" val="219087042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 txBox="1">
            <a:spLocks noGrp="1"/>
          </p:cNvSpPr>
          <p:nvPr>
            <p:ph type="pic" idx="1"/>
          </p:nvPr>
        </p:nvSpPr>
        <p:spPr>
          <a:xfrm>
            <a:off x="304796" y="1676396"/>
            <a:ext cx="4696971" cy="3505196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32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3" name="Title 1"/>
          <p:cNvSpPr txBox="1">
            <a:spLocks noGrp="1"/>
          </p:cNvSpPr>
          <p:nvPr>
            <p:ph type="title"/>
          </p:nvPr>
        </p:nvSpPr>
        <p:spPr>
          <a:xfrm>
            <a:off x="5181603" y="1676396"/>
            <a:ext cx="2514600" cy="1875973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5486400" y="3552370"/>
            <a:ext cx="2209803" cy="1629232"/>
          </a:xfrm>
        </p:spPr>
        <p:txBody>
          <a:bodyPr anchor="t"/>
          <a:lstStyle>
            <a:lvl1pPr marL="0" indent="0" algn="r">
              <a:spcBef>
                <a:spcPts val="300"/>
              </a:spcBef>
              <a:buNone/>
              <a:defRPr sz="1200">
                <a:solidFill>
                  <a:srgbClr val="5B697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5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25/02/2020</a:t>
            </a:r>
            <a:endParaRPr lang="en-IE"/>
          </a:p>
        </p:txBody>
      </p:sp>
      <p:sp>
        <p:nvSpPr>
          <p:cNvPr id="6" name="Slide Number Placeholder 1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F8589E-35E7-4B12-AFF6-EC0EA0D19354}" type="slidenum">
              <a:t>‹#›</a:t>
            </a:fld>
            <a:endParaRPr lang="en-IE"/>
          </a:p>
        </p:txBody>
      </p:sp>
      <p:sp>
        <p:nvSpPr>
          <p:cNvPr id="7" name="Footer Placeholder 1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IE"/>
              <a:t>HSE   </a:t>
            </a:r>
          </a:p>
        </p:txBody>
      </p:sp>
    </p:spTree>
    <p:extLst>
      <p:ext uri="{BB962C8B-B14F-4D97-AF65-F5344CB8AC3E}">
        <p14:creationId xmlns:p14="http://schemas.microsoft.com/office/powerpoint/2010/main" val="167996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sphere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23694" y="0"/>
            <a:ext cx="3203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1"/>
          <p:cNvSpPr txBox="1">
            <a:spLocks noGrp="1"/>
          </p:cNvSpPr>
          <p:nvPr>
            <p:ph type="title"/>
          </p:nvPr>
        </p:nvSpPr>
        <p:spPr>
          <a:xfrm>
            <a:off x="4876796" y="457200"/>
            <a:ext cx="2819396" cy="571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3657600" cy="5715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7"/>
          <p:cNvSpPr txBox="1"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396" cy="152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05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fld id="{BDFADD4B-2411-433D-9629-0F8AABA0B3EB}" type="slidenum">
              <a:t>‹#›</a:t>
            </a:fld>
            <a:endParaRPr lang="en-IE"/>
          </a:p>
        </p:txBody>
      </p:sp>
      <p:sp>
        <p:nvSpPr>
          <p:cNvPr id="6" name="Date Placeholder 8"/>
          <p:cNvSpPr txBox="1">
            <a:spLocks noGrp="1"/>
          </p:cNvSpPr>
          <p:nvPr>
            <p:ph type="dt" sz="half" idx="2"/>
          </p:nvPr>
        </p:nvSpPr>
        <p:spPr>
          <a:xfrm>
            <a:off x="4876796" y="6426202"/>
            <a:ext cx="2819396" cy="12700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050" b="0" i="0" u="none" strike="noStrike" kern="1200" cap="none" spc="0" baseline="0">
                <a:solidFill>
                  <a:srgbClr val="7F7F7F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US"/>
              <a:t>25/02/2020</a:t>
            </a:r>
            <a:endParaRPr lang="en-IE"/>
          </a:p>
        </p:txBody>
      </p:sp>
      <p:sp>
        <p:nvSpPr>
          <p:cNvPr id="7" name="Footer Placeholder 9"/>
          <p:cNvSpPr txBox="1">
            <a:spLocks noGrp="1"/>
          </p:cNvSpPr>
          <p:nvPr>
            <p:ph type="ftr" sz="quarter" idx="3"/>
          </p:nvPr>
        </p:nvSpPr>
        <p:spPr>
          <a:xfrm>
            <a:off x="4875215" y="6296247"/>
            <a:ext cx="2820988" cy="152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IE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defRPr>
            </a:lvl1pPr>
          </a:lstStyle>
          <a:p>
            <a:pPr lvl="0"/>
            <a:r>
              <a:rPr lang="en-IE"/>
              <a:t>HSE  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</p:titleStyle>
    <p:bodyStyle>
      <a:lvl1pPr marL="182880" marR="0" lvl="0" indent="-18288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Clr>
          <a:srgbClr val="7F7F7F"/>
        </a:buClr>
        <a:buSzPct val="100000"/>
        <a:buFont typeface="Wingdings" pitchFamily="2"/>
        <a:buChar char="§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1pPr>
      <a:lvl2pPr marL="411480" marR="0" lvl="1" indent="-18288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7F7F7F"/>
        </a:buClr>
        <a:buSzPct val="100000"/>
        <a:buFont typeface="Wingdings" pitchFamily="2"/>
        <a:buChar char="§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2pPr>
      <a:lvl3pPr marL="594360" marR="0" lvl="2" indent="-18288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7F7F7F"/>
        </a:buClr>
        <a:buSzPct val="100000"/>
        <a:buFont typeface="Wingdings" pitchFamily="2"/>
        <a:buChar char="§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3pPr>
      <a:lvl4pPr marL="777240" marR="0" lvl="3" indent="-18288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7F7F7F"/>
        </a:buClr>
        <a:buSzPct val="100000"/>
        <a:buFont typeface="Wingdings" pitchFamily="2"/>
        <a:buChar char="§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4pPr>
      <a:lvl5pPr marL="960120" marR="0" lvl="4" indent="-182880" algn="l" defTabSz="914400" rtl="0" fontAlgn="auto" hangingPunct="1">
        <a:lnSpc>
          <a:spcPct val="100000"/>
        </a:lnSpc>
        <a:spcBef>
          <a:spcPts val="300"/>
        </a:spcBef>
        <a:spcAft>
          <a:spcPts val="0"/>
        </a:spcAft>
        <a:buClr>
          <a:srgbClr val="7F7F7F"/>
        </a:buClr>
        <a:buSzPct val="100000"/>
        <a:buFont typeface="Wingdings" pitchFamily="2"/>
        <a:buChar char="§"/>
        <a:tabLst/>
        <a:defRPr lang="en-US" sz="1400" b="0" i="0" u="none" strike="noStrike" kern="1200" cap="none" spc="0" baseline="0">
          <a:solidFill>
            <a:srgbClr val="000000"/>
          </a:solidFill>
          <a:uFillTx/>
          <a:latin typeface="Calibri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nectingwithpeople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yingsafe.net/" TargetMode="External"/><Relationship Id="rId2" Type="http://schemas.openxmlformats.org/officeDocument/2006/relationships/hyperlink" Target="http://www.suicidesafetypla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nne.jeffers1@hse.ie" TargetMode="Externa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videos/search?q=video+kevin+hines&amp;view=detail&amp;mid=94815772FF183F70934E94815772FF183F70934E&amp;FORM=VIR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hyperlink" Target="http://www.hse.clinical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gif"/><Relationship Id="rId5" Type="http://schemas.openxmlformats.org/officeDocument/2006/relationships/hyperlink" Target="http://www.google.ie/url?sa=i&amp;rct=j&amp;q=&amp;esrc=s&amp;source=images&amp;cd=&amp;cad=rja&amp;uact=8&amp;ved=0ahUKEwiBo8Cx9YjMAhXC7g4KHTPwBqMQjRwIBw&amp;url=http://www.accesscinema.ie/members.html?keyword=Cinemax&amp;psig=AFQjCNHOuQgdwbj1PDu0tfM3fW7yq0yZgw&amp;ust=1460544087089926" TargetMode="Externa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nosp.ie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n-IE"/>
          </a:p>
          <a:p>
            <a:pPr lvl="0"/>
            <a:endParaRPr lang="en-IE"/>
          </a:p>
          <a:p>
            <a:pPr lvl="0"/>
            <a:endParaRPr lang="en-IE"/>
          </a:p>
          <a:p>
            <a:pPr lvl="0"/>
            <a:r>
              <a:rPr lang="en-IE"/>
              <a:t>Dr. Anne Jeffers. </a:t>
            </a:r>
          </a:p>
          <a:p>
            <a:pPr lvl="0"/>
            <a:r>
              <a:rPr lang="en-IE"/>
              <a:t>28</a:t>
            </a:r>
            <a:r>
              <a:rPr lang="en-IE" baseline="30000"/>
              <a:t>th</a:t>
            </a:r>
            <a:r>
              <a:rPr lang="en-IE"/>
              <a:t> Feb 2020 </a:t>
            </a:r>
          </a:p>
          <a:p>
            <a:pPr lvl="0"/>
            <a:endParaRPr lang="en-IE"/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763685" y="1447796"/>
            <a:ext cx="4637114" cy="2133596"/>
          </a:xfrm>
        </p:spPr>
        <p:txBody>
          <a:bodyPr/>
          <a:lstStyle/>
          <a:p>
            <a:pPr lvl="0"/>
            <a:r>
              <a:rPr lang="en-IE" sz="2500"/>
              <a:t>The National Clinical Programme for the Assessment and Management of Patients presenting to the Emergency Department following Self-Harm </a:t>
            </a:r>
          </a:p>
        </p:txBody>
      </p:sp>
      <p:pic>
        <p:nvPicPr>
          <p:cNvPr id="4" name="Picture 2" descr="HSE Cover Colour Logo_For White Background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0071" y="5373215"/>
            <a:ext cx="1691676" cy="1499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914400" y="332658"/>
            <a:ext cx="8229600" cy="5851529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en-US" sz="3300" b="1" i="1"/>
              <a:t>Vision             	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3300" b="1" i="1"/>
              <a:t>To ensure this clinical programme is </a:t>
            </a:r>
            <a:r>
              <a:rPr lang="en-US" sz="3300" b="1" i="1">
                <a:solidFill>
                  <a:srgbClr val="FF0000"/>
                </a:solidFill>
              </a:rPr>
              <a:t>embedded into everyday clinical practice </a:t>
            </a:r>
            <a:r>
              <a:rPr lang="en-US" sz="3300" b="1" i="1"/>
              <a:t>so that every individual who presents to the Emergency Department following an act of self harm, or with suicidal ideation, will receive a </a:t>
            </a:r>
            <a:r>
              <a:rPr lang="en-US" sz="3300" b="1" i="1">
                <a:solidFill>
                  <a:srgbClr val="FF0000"/>
                </a:solidFill>
              </a:rPr>
              <a:t>timely, expert assessment </a:t>
            </a:r>
            <a:r>
              <a:rPr lang="en-US" sz="3300" b="1" i="1"/>
              <a:t>of their needs, and is </a:t>
            </a:r>
            <a:r>
              <a:rPr lang="en-US" sz="3300" b="1" i="1">
                <a:solidFill>
                  <a:srgbClr val="FF0000"/>
                </a:solidFill>
              </a:rPr>
              <a:t>connected</a:t>
            </a:r>
            <a:r>
              <a:rPr lang="en-US" sz="3300" b="1" i="1">
                <a:solidFill>
                  <a:srgbClr val="FFFF00"/>
                </a:solidFill>
              </a:rPr>
              <a:t> </a:t>
            </a:r>
            <a:r>
              <a:rPr lang="en-US" sz="3300" b="1" i="1"/>
              <a:t>to appropriate next care.  That the individual and their family are </a:t>
            </a:r>
            <a:r>
              <a:rPr lang="en-US" sz="3300" b="1" i="1">
                <a:solidFill>
                  <a:srgbClr val="FF0000"/>
                </a:solidFill>
              </a:rPr>
              <a:t>valued and supported</a:t>
            </a:r>
            <a:r>
              <a:rPr lang="en-US" sz="3300" b="1" i="1"/>
              <a:t>, by staff who themselves are </a:t>
            </a:r>
            <a:r>
              <a:rPr lang="en-US" sz="3300" b="1" i="1">
                <a:solidFill>
                  <a:srgbClr val="FF0000"/>
                </a:solidFill>
              </a:rPr>
              <a:t>valued and supported.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3300" b="1" i="1">
                <a:solidFill>
                  <a:srgbClr val="FF0000"/>
                </a:solidFill>
              </a:rPr>
              <a:t>         </a:t>
            </a:r>
          </a:p>
        </p:txBody>
      </p:sp>
      <p:pic>
        <p:nvPicPr>
          <p:cNvPr id="3" name="Picture 2" descr="HSE Cover Colour Logo_For White Background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620414"/>
            <a:ext cx="1115613" cy="12264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4"/>
          <p:cNvSpPr/>
          <p:nvPr/>
        </p:nvSpPr>
        <p:spPr>
          <a:xfrm>
            <a:off x="7092278" y="1844820"/>
            <a:ext cx="1368152" cy="432044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971595" y="2420892"/>
            <a:ext cx="4176467" cy="360035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FFFFFF"/>
              </a:solidFill>
              <a:uFillTx/>
              <a:latin typeface="Calibri"/>
              <a:ea typeface=""/>
              <a:cs typeface="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 noGrp="1"/>
          </p:cNvSpPr>
          <p:nvPr>
            <p:ph type="title"/>
          </p:nvPr>
        </p:nvSpPr>
        <p:spPr>
          <a:xfrm>
            <a:off x="5148062" y="404667"/>
            <a:ext cx="2514600" cy="1874840"/>
          </a:xfrm>
        </p:spPr>
        <p:txBody>
          <a:bodyPr/>
          <a:lstStyle/>
          <a:p>
            <a:pPr lvl="0"/>
            <a:r>
              <a:rPr lang="en-IE" sz="2800" b="1"/>
              <a:t>Learning from the Clinical Programme </a:t>
            </a:r>
          </a:p>
        </p:txBody>
      </p:sp>
      <p:pic>
        <p:nvPicPr>
          <p:cNvPr id="3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796" y="2253849"/>
            <a:ext cx="4700592" cy="2350291"/>
          </a:xfrm>
        </p:spPr>
      </p:pic>
      <p:sp>
        <p:nvSpPr>
          <p:cNvPr id="4" name="Text Placeholder 6"/>
          <p:cNvSpPr txBox="1">
            <a:spLocks noGrp="1"/>
          </p:cNvSpPr>
          <p:nvPr>
            <p:ph type="body" idx="2"/>
          </p:nvPr>
        </p:nvSpPr>
        <p:spPr>
          <a:xfrm>
            <a:off x="5486400" y="3552370"/>
            <a:ext cx="2209803" cy="2612934"/>
          </a:xfrm>
        </p:spPr>
        <p:txBody>
          <a:bodyPr/>
          <a:lstStyle/>
          <a:p>
            <a:pPr lvl="0"/>
            <a:r>
              <a:rPr lang="en-IE" sz="1800"/>
              <a:t>Heuristics and Bias in Risk Assessment</a:t>
            </a:r>
          </a:p>
          <a:p>
            <a:pPr lvl="0"/>
            <a:endParaRPr lang="en-IE" sz="1800"/>
          </a:p>
          <a:p>
            <a:pPr lvl="0"/>
            <a:r>
              <a:rPr lang="en-IE" sz="1800"/>
              <a:t>A role for Safety Planning</a:t>
            </a:r>
          </a:p>
          <a:p>
            <a:pPr lvl="0"/>
            <a:endParaRPr lang="en-IE" sz="1800"/>
          </a:p>
          <a:p>
            <a:pPr lvl="0"/>
            <a:r>
              <a:rPr lang="en-IE" sz="1800"/>
              <a:t>Need for improved communication </a:t>
            </a:r>
          </a:p>
        </p:txBody>
      </p:sp>
      <p:pic>
        <p:nvPicPr>
          <p:cNvPr id="5" name="Picture 3" descr="HSE Cover Colour Logo_For White Background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49284" cy="1043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9991" y="-315413"/>
            <a:ext cx="3522707" cy="1874840"/>
          </a:xfrm>
        </p:spPr>
        <p:txBody>
          <a:bodyPr/>
          <a:lstStyle/>
          <a:p>
            <a:pPr lvl="0"/>
            <a:r>
              <a:rPr lang="en-IE" sz="3200" b="1"/>
              <a:t>Heuristics and biases in risk assessment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2"/>
          </p:nvPr>
        </p:nvSpPr>
        <p:spPr>
          <a:xfrm>
            <a:off x="-7845" y="1556793"/>
            <a:ext cx="7488835" cy="3505196"/>
          </a:xfrm>
        </p:spPr>
        <p:txBody>
          <a:bodyPr anchor="ctr"/>
          <a:lstStyle/>
          <a:p>
            <a:pPr marL="228600" lvl="0" indent="-182880" algn="l">
              <a:buChar char="§"/>
            </a:pPr>
            <a:r>
              <a:rPr lang="en-IE" sz="1800">
                <a:solidFill>
                  <a:srgbClr val="000000"/>
                </a:solidFill>
              </a:rPr>
              <a:t>Anchoring – The first piece of information acquired has a disproportionate large influence on judgments. </a:t>
            </a:r>
          </a:p>
          <a:p>
            <a:pPr marL="228600" lvl="0" indent="-182880" algn="l">
              <a:buChar char="§"/>
            </a:pPr>
            <a:r>
              <a:rPr lang="en-IE" sz="1800">
                <a:solidFill>
                  <a:srgbClr val="000000"/>
                </a:solidFill>
              </a:rPr>
              <a:t>Confirmation bias – searching for and accepting information that confirms our beliefs , while ignoring information that refutes it. </a:t>
            </a:r>
          </a:p>
          <a:p>
            <a:pPr marL="228600" lvl="0" indent="-182880" algn="l">
              <a:buChar char="§"/>
            </a:pPr>
            <a:r>
              <a:rPr lang="en-IE" sz="1800">
                <a:solidFill>
                  <a:srgbClr val="000000"/>
                </a:solidFill>
              </a:rPr>
              <a:t>Overconfidence bias – Superficial assessment of the patients suicide risk, based on incomplete information, intuition and biases. </a:t>
            </a:r>
          </a:p>
          <a:p>
            <a:pPr marL="228600" lvl="0" indent="-182880" algn="l">
              <a:buChar char="§"/>
            </a:pPr>
            <a:r>
              <a:rPr lang="en-IE" sz="1800">
                <a:solidFill>
                  <a:srgbClr val="000000"/>
                </a:solidFill>
              </a:rPr>
              <a:t>Outcome bias – Tendency to assess preferred outcomes to be more likely than less preferred outcomes. </a:t>
            </a:r>
          </a:p>
          <a:p>
            <a:pPr marL="228600" lvl="0" indent="-182880" algn="l">
              <a:buChar char="§"/>
            </a:pPr>
            <a:r>
              <a:rPr lang="en-IE" sz="1800">
                <a:solidFill>
                  <a:srgbClr val="000000"/>
                </a:solidFill>
              </a:rPr>
              <a:t>Diagnosis momentum – Tendency to assume the previous clinicians diagnosis is correct. </a:t>
            </a:r>
          </a:p>
          <a:p>
            <a:pPr marL="228600" lvl="0" indent="-182880" algn="l">
              <a:buChar char="§"/>
            </a:pPr>
            <a:r>
              <a:rPr lang="en-IE" sz="1800">
                <a:solidFill>
                  <a:srgbClr val="000000"/>
                </a:solidFill>
              </a:rPr>
              <a:t>Vertical line failure  - Thinking inside the box due to repetitive and routine working ways. 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idx="1"/>
          </p:nvPr>
        </p:nvSpPr>
        <p:spPr>
          <a:xfrm>
            <a:off x="5220071" y="5589242"/>
            <a:ext cx="2209803" cy="1629232"/>
          </a:xfrm>
        </p:spPr>
        <p:txBody>
          <a:bodyPr anchor="t"/>
          <a:lstStyle/>
          <a:p>
            <a:pPr marL="0" lvl="0" indent="0" algn="r">
              <a:buNone/>
            </a:pPr>
            <a:r>
              <a:rPr lang="en-IE" sz="1600" b="1">
                <a:solidFill>
                  <a:srgbClr val="5B6973"/>
                </a:solidFill>
              </a:rPr>
              <a:t>Risk Assessment Tools</a:t>
            </a:r>
          </a:p>
          <a:p>
            <a:pPr marL="0" lvl="0" indent="0" algn="r">
              <a:buNone/>
            </a:pPr>
            <a:r>
              <a:rPr lang="en-IE" sz="1600" b="1">
                <a:solidFill>
                  <a:srgbClr val="5B6973"/>
                </a:solidFill>
              </a:rPr>
              <a:t>Focus on diagnosis</a:t>
            </a:r>
          </a:p>
          <a:p>
            <a:pPr marL="0" lvl="0" indent="0" algn="r">
              <a:buNone/>
            </a:pPr>
            <a:r>
              <a:rPr lang="en-IE" sz="1600" b="1">
                <a:solidFill>
                  <a:srgbClr val="5B6973"/>
                </a:solidFill>
              </a:rPr>
              <a:t>Focus on Admission to Approved Centre </a:t>
            </a:r>
          </a:p>
          <a:p>
            <a:pPr marL="0" lvl="0" indent="0" algn="r">
              <a:buNone/>
            </a:pPr>
            <a:r>
              <a:rPr lang="en-IE" sz="1600" b="1">
                <a:solidFill>
                  <a:srgbClr val="5B6973"/>
                </a:solidFill>
              </a:rPr>
              <a:t> </a:t>
            </a:r>
          </a:p>
        </p:txBody>
      </p:sp>
      <p:pic>
        <p:nvPicPr>
          <p:cNvPr id="5" name="Picture 3" descr="HSE Cover Colour Logo_For White Background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9284" cy="1043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9991" y="-315413"/>
            <a:ext cx="3522707" cy="1874840"/>
          </a:xfrm>
        </p:spPr>
        <p:txBody>
          <a:bodyPr/>
          <a:lstStyle/>
          <a:p>
            <a:pPr lvl="0"/>
            <a:r>
              <a:rPr lang="en-IE" sz="3200" b="1"/>
              <a:t>Heuristics and biases in risk assessment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2"/>
          </p:nvPr>
        </p:nvSpPr>
        <p:spPr>
          <a:xfrm>
            <a:off x="-7845" y="1556793"/>
            <a:ext cx="7488835" cy="3505196"/>
          </a:xfrm>
        </p:spPr>
        <p:txBody>
          <a:bodyPr anchor="ctr"/>
          <a:lstStyle/>
          <a:p>
            <a:pPr marL="228600" lvl="0" indent="-182880" algn="l">
              <a:buChar char="§"/>
            </a:pPr>
            <a:r>
              <a:rPr lang="en-IE" sz="1800" b="1">
                <a:solidFill>
                  <a:srgbClr val="000000"/>
                </a:solidFill>
              </a:rPr>
              <a:t>Anchoring – The first piece of information acquired has a disproportionate large influence on judgments</a:t>
            </a:r>
            <a:r>
              <a:rPr lang="en-IE" sz="1800">
                <a:solidFill>
                  <a:srgbClr val="000000"/>
                </a:solidFill>
              </a:rPr>
              <a:t>. </a:t>
            </a:r>
          </a:p>
          <a:p>
            <a:pPr marL="228600" lvl="0" indent="-182880" algn="l">
              <a:buChar char="§"/>
            </a:pPr>
            <a:r>
              <a:rPr lang="en-IE" sz="1800">
                <a:solidFill>
                  <a:srgbClr val="000000"/>
                </a:solidFill>
              </a:rPr>
              <a:t>Confirmation bias – searching for and accepting information that confirms our beliefs , while ignoring information that refutes it. </a:t>
            </a:r>
          </a:p>
          <a:p>
            <a:pPr marL="228600" lvl="0" indent="-182880" algn="l">
              <a:buChar char="§"/>
            </a:pPr>
            <a:r>
              <a:rPr lang="en-IE" sz="1800" b="1">
                <a:solidFill>
                  <a:srgbClr val="000000"/>
                </a:solidFill>
              </a:rPr>
              <a:t>Overconfidence bias – Superficial assessment of the patients suicide risk, based on incomplete information, intuition and biases. </a:t>
            </a:r>
          </a:p>
          <a:p>
            <a:pPr marL="228600" lvl="0" indent="-182880" algn="l">
              <a:buChar char="§"/>
            </a:pPr>
            <a:r>
              <a:rPr lang="en-IE" sz="1800" b="1">
                <a:solidFill>
                  <a:srgbClr val="000000"/>
                </a:solidFill>
              </a:rPr>
              <a:t>Outcome bias – Tendency to assess preferred outcomes to be more likely than less preferred outcomes. </a:t>
            </a:r>
          </a:p>
          <a:p>
            <a:pPr marL="228600" lvl="0" indent="-182880" algn="l">
              <a:buChar char="§"/>
            </a:pPr>
            <a:r>
              <a:rPr lang="en-IE" sz="1800">
                <a:solidFill>
                  <a:srgbClr val="000000"/>
                </a:solidFill>
              </a:rPr>
              <a:t>Diagnosis momentum – Tendency to assume the previous clinicians diagnosis is correct. </a:t>
            </a:r>
          </a:p>
          <a:p>
            <a:pPr marL="228600" lvl="0" indent="-182880" algn="l">
              <a:buChar char="§"/>
            </a:pPr>
            <a:r>
              <a:rPr lang="en-IE" sz="1800">
                <a:solidFill>
                  <a:srgbClr val="000000"/>
                </a:solidFill>
              </a:rPr>
              <a:t>Vertical line failure  - Thinking inside the box due to repetitive and routine working ways. 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idx="1"/>
          </p:nvPr>
        </p:nvSpPr>
        <p:spPr>
          <a:xfrm>
            <a:off x="5220071" y="5589242"/>
            <a:ext cx="2209803" cy="1629232"/>
          </a:xfrm>
        </p:spPr>
        <p:txBody>
          <a:bodyPr anchor="t"/>
          <a:lstStyle/>
          <a:p>
            <a:pPr marL="0" lvl="0" indent="0" algn="r">
              <a:buNone/>
            </a:pPr>
            <a:r>
              <a:rPr lang="en-IE" sz="1600" b="1">
                <a:solidFill>
                  <a:srgbClr val="5B6973"/>
                </a:solidFill>
              </a:rPr>
              <a:t>Risk Assessment Tools</a:t>
            </a:r>
          </a:p>
          <a:p>
            <a:pPr marL="0" lvl="0" indent="0" algn="r">
              <a:buNone/>
            </a:pPr>
            <a:r>
              <a:rPr lang="en-IE" sz="1600" b="1">
                <a:solidFill>
                  <a:srgbClr val="5B6973"/>
                </a:solidFill>
              </a:rPr>
              <a:t>Focus on diagnosis</a:t>
            </a:r>
          </a:p>
          <a:p>
            <a:pPr marL="0" lvl="0" indent="0" algn="r">
              <a:buNone/>
            </a:pPr>
            <a:r>
              <a:rPr lang="en-IE" sz="1600" b="1">
                <a:solidFill>
                  <a:srgbClr val="5B6973"/>
                </a:solidFill>
              </a:rPr>
              <a:t>Focus on Admission to Approved Centre </a:t>
            </a:r>
          </a:p>
          <a:p>
            <a:pPr marL="0" lvl="0" indent="0" algn="r">
              <a:buNone/>
            </a:pPr>
            <a:r>
              <a:rPr lang="en-IE" sz="1600" b="1">
                <a:solidFill>
                  <a:srgbClr val="5B6973"/>
                </a:solidFill>
              </a:rPr>
              <a:t> </a:t>
            </a:r>
          </a:p>
        </p:txBody>
      </p:sp>
      <p:pic>
        <p:nvPicPr>
          <p:cNvPr id="5" name="Picture 3" descr="HSE Cover Colour Logo_For White Background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49284" cy="10435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7506" y="5229197"/>
            <a:ext cx="4700518" cy="36933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Hadlaczy – Suicide, an unnecessary death. 2016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E"/>
              <a:t>Triage Risk Factors and Red Flag Warning Signs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457200"/>
            <a:ext cx="8147249" cy="883566"/>
          </a:xfrm>
        </p:spPr>
        <p:txBody>
          <a:bodyPr/>
          <a:lstStyle/>
          <a:p>
            <a:pPr marL="0" lvl="0" indent="0">
              <a:buNone/>
            </a:pPr>
            <a:r>
              <a:rPr lang="en-IE"/>
              <a:t>    </a:t>
            </a:r>
            <a:r>
              <a:rPr lang="en-IE" sz="3200" b="1"/>
              <a:t>Triage Risk Factors and Red Warning Signs:</a:t>
            </a:r>
          </a:p>
          <a:p>
            <a:pPr marL="0" lvl="0" indent="0">
              <a:buNone/>
            </a:pPr>
            <a:r>
              <a:rPr lang="en-IE" sz="3200" b="1"/>
              <a:t>                                                 </a:t>
            </a:r>
            <a:r>
              <a:rPr lang="en-IE" sz="2000" b="1">
                <a:hlinkClick r:id="rId3"/>
              </a:rPr>
              <a:t>www.connectingwithpeople.org</a:t>
            </a:r>
            <a:r>
              <a:rPr lang="en-IE" sz="2000" b="1"/>
              <a:t> </a:t>
            </a:r>
            <a:endParaRPr lang="en-IE" sz="3200" b="1"/>
          </a:p>
        </p:txBody>
      </p:sp>
      <p:sp>
        <p:nvSpPr>
          <p:cNvPr id="4" name="Footer Placeholder 3"/>
          <p:cNvSpPr txBox="1"/>
          <p:nvPr/>
        </p:nvSpPr>
        <p:spPr>
          <a:xfrm rot="16200004">
            <a:off x="7586909" y="4048729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Validation   -    Empathy    -   Compassion  </a:t>
            </a:r>
          </a:p>
        </p:txBody>
      </p:sp>
      <p:sp>
        <p:nvSpPr>
          <p:cNvPr id="5" name="Rectangle 4"/>
          <p:cNvSpPr/>
          <p:nvPr/>
        </p:nvSpPr>
        <p:spPr>
          <a:xfrm>
            <a:off x="375260" y="2144021"/>
            <a:ext cx="1944215" cy="4270092"/>
          </a:xfrm>
          <a:prstGeom prst="rect">
            <a:avLst/>
          </a:prstGeom>
          <a:solidFill>
            <a:srgbClr val="F8F7F3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Perception of lack of support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Males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Stressful life event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Bereavement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Financial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     worries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Loss of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relationship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Loss of job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Moving House.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40971" y="2151043"/>
            <a:ext cx="1944215" cy="4230279"/>
          </a:xfrm>
          <a:prstGeom prst="rect">
            <a:avLst/>
          </a:prstGeom>
          <a:solidFill>
            <a:srgbClr val="F8F7F3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Substance Misuse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Family or other history of suicide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i="0" u="sng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Use of suicide promoting websites or social media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i="0" u="sng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Access to lethal mean</a:t>
            </a:r>
            <a:r>
              <a:rPr lang="en-IE" sz="2000" b="1" i="0" u="sng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693715" y="2165646"/>
            <a:ext cx="2063736" cy="4248476"/>
          </a:xfrm>
          <a:prstGeom prst="rect">
            <a:avLst/>
          </a:prstGeom>
          <a:solidFill>
            <a:srgbClr val="F8F7F3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Previous history of self-harm or suicide attempt.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Mental illness esp. recent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Impulsivity or personality dis.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Long term medical condition/pain. </a:t>
            </a:r>
          </a:p>
        </p:txBody>
      </p:sp>
      <p:sp>
        <p:nvSpPr>
          <p:cNvPr id="8" name="Rectangle 7"/>
          <p:cNvSpPr/>
          <p:nvPr/>
        </p:nvSpPr>
        <p:spPr>
          <a:xfrm>
            <a:off x="6769824" y="2165646"/>
            <a:ext cx="1944215" cy="4248476"/>
          </a:xfrm>
          <a:prstGeom prst="rect">
            <a:avLst/>
          </a:prstGeom>
          <a:solidFill>
            <a:srgbClr val="F8F7F3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High degree of emotional pain and negative thoughts.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Sense of entrapment or shame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Suicidal thoughts getting worse/plan/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      preparation </a:t>
            </a:r>
          </a:p>
          <a:p>
            <a:pPr marL="285750" marR="0" lvl="0" indent="-28575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1200" cap="none" spc="0" baseline="0">
                <a:solidFill>
                  <a:srgbClr val="FF0000"/>
                </a:solidFill>
                <a:uFillTx/>
                <a:latin typeface="Calibri"/>
                <a:ea typeface=""/>
                <a:cs typeface=""/>
              </a:rPr>
              <a:t>Psychotic phenomena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5532" y="1686821"/>
            <a:ext cx="1944215" cy="457200"/>
          </a:xfrm>
          <a:prstGeom prst="rect">
            <a:avLst/>
          </a:prstGeom>
          <a:solidFill>
            <a:srgbClr val="F5F4E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Demographic and Social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40971" y="1686821"/>
            <a:ext cx="1944215" cy="457200"/>
          </a:xfrm>
          <a:prstGeom prst="rect">
            <a:avLst/>
          </a:prstGeom>
          <a:solidFill>
            <a:srgbClr val="F5F4E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Personal Background</a:t>
            </a:r>
          </a:p>
        </p:txBody>
      </p:sp>
      <p:sp>
        <p:nvSpPr>
          <p:cNvPr id="11" name="Rectangle 12"/>
          <p:cNvSpPr/>
          <p:nvPr/>
        </p:nvSpPr>
        <p:spPr>
          <a:xfrm>
            <a:off x="4672035" y="1708446"/>
            <a:ext cx="2085417" cy="457200"/>
          </a:xfrm>
          <a:prstGeom prst="rect">
            <a:avLst/>
          </a:prstGeom>
          <a:solidFill>
            <a:srgbClr val="F5F4E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Clinical Factors in History</a:t>
            </a:r>
          </a:p>
        </p:txBody>
      </p:sp>
      <p:sp>
        <p:nvSpPr>
          <p:cNvPr id="12" name="Rectangle 13"/>
          <p:cNvSpPr/>
          <p:nvPr/>
        </p:nvSpPr>
        <p:spPr>
          <a:xfrm>
            <a:off x="6757452" y="1690323"/>
            <a:ext cx="1944215" cy="475323"/>
          </a:xfrm>
          <a:prstGeom prst="rect">
            <a:avLst/>
          </a:prstGeom>
          <a:solidFill>
            <a:srgbClr val="F5F4ED"/>
          </a:solidFill>
          <a:ln w="25402">
            <a:solidFill>
              <a:srgbClr val="385D8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Mental State and suicidal thoughts </a:t>
            </a:r>
          </a:p>
        </p:txBody>
      </p:sp>
      <p:pic>
        <p:nvPicPr>
          <p:cNvPr id="13" name="Picture 3" descr="HSE Cover Colour Logo_For White Background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695602" cy="76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 noGrp="1"/>
          </p:cNvSpPr>
          <p:nvPr>
            <p:ph type="title"/>
          </p:nvPr>
        </p:nvSpPr>
        <p:spPr>
          <a:xfrm>
            <a:off x="4876796" y="457200"/>
            <a:ext cx="2819396" cy="1531638"/>
          </a:xfrm>
        </p:spPr>
        <p:txBody>
          <a:bodyPr/>
          <a:lstStyle/>
          <a:p>
            <a:pPr lvl="0"/>
            <a:r>
              <a:rPr lang="en-IE" b="1"/>
              <a:t>A Role for Safety Planning </a:t>
            </a:r>
          </a:p>
        </p:txBody>
      </p:sp>
      <p:sp>
        <p:nvSpPr>
          <p:cNvPr id="3" name="Content Placeholder 5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IE"/>
          </a:p>
          <a:p>
            <a:pPr lvl="0"/>
            <a:endParaRPr lang="en-IE"/>
          </a:p>
          <a:p>
            <a:pPr lvl="0"/>
            <a:endParaRPr lang="en-IE"/>
          </a:p>
          <a:p>
            <a:pPr lvl="0"/>
            <a:endParaRPr lang="en-IE"/>
          </a:p>
          <a:p>
            <a:pPr lvl="0"/>
            <a:endParaRPr lang="en-IE"/>
          </a:p>
          <a:p>
            <a:pPr lvl="0"/>
            <a:endParaRPr lang="en-IE"/>
          </a:p>
          <a:p>
            <a:pPr lvl="0"/>
            <a:endParaRPr lang="en-IE"/>
          </a:p>
        </p:txBody>
      </p:sp>
      <p:sp>
        <p:nvSpPr>
          <p:cNvPr id="4" name="TextBox 6"/>
          <p:cNvSpPr txBox="1"/>
          <p:nvPr/>
        </p:nvSpPr>
        <p:spPr>
          <a:xfrm>
            <a:off x="200436" y="1412775"/>
            <a:ext cx="4628189" cy="17543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          </a:t>
            </a: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  <a:hlinkClick r:id="rId2"/>
              </a:rPr>
              <a:t>www.suicidesafetyplan.com</a:t>
            </a: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Barbara Stanley and Gregory Brown.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          </a:t>
            </a: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  <a:hlinkClick r:id="rId3"/>
              </a:rPr>
              <a:t>www.stayingsafe.net</a:t>
            </a:r>
            <a:endParaRPr lang="en-IE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4MentalHealth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                                                                                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5652" y="3167097"/>
            <a:ext cx="6100885" cy="32129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8"/>
          <p:cNvSpPr txBox="1"/>
          <p:nvPr/>
        </p:nvSpPr>
        <p:spPr>
          <a:xfrm>
            <a:off x="6516215" y="2132856"/>
            <a:ext cx="2310121" cy="3970315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Warning signs 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Internal coping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             strategies.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3.   People and social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           settings that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provide distraction.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 startAt="4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People whom I can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             ask for help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 startAt="5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Professionals or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          agencies I can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contact during a crisis:</a:t>
            </a:r>
          </a:p>
          <a:p>
            <a:pPr marL="342900" marR="0" lvl="0" indent="-3429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 startAt="6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Making the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       environment safe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1" i="0" u="none" strike="noStrike" kern="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Reasons for living </a:t>
            </a: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:</a:t>
            </a:r>
          </a:p>
        </p:txBody>
      </p:sp>
      <p:pic>
        <p:nvPicPr>
          <p:cNvPr id="7" name="Picture 3" descr="HSE Cover Colour Logo_For White Backgrounds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949284" cy="1043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idx="1"/>
          </p:nvPr>
        </p:nvSpPr>
        <p:spPr>
          <a:xfrm>
            <a:off x="395532" y="2060847"/>
            <a:ext cx="8064898" cy="4035155"/>
          </a:xfrm>
        </p:spPr>
        <p:txBody>
          <a:bodyPr/>
          <a:lstStyle/>
          <a:p>
            <a:pPr lvl="0"/>
            <a:r>
              <a:rPr lang="en-IE" sz="2400"/>
              <a:t>1. Keeping Safe </a:t>
            </a:r>
          </a:p>
          <a:p>
            <a:pPr marL="45720" lvl="0" indent="0">
              <a:buNone/>
            </a:pPr>
            <a:r>
              <a:rPr lang="en-IE" sz="2400"/>
              <a:t>                                 </a:t>
            </a:r>
            <a:r>
              <a:rPr lang="en-IE" sz="1800"/>
              <a:t>Environment, internal coping strategies, supports. </a:t>
            </a:r>
            <a:r>
              <a:rPr lang="en-IE" sz="2400"/>
              <a:t> </a:t>
            </a:r>
          </a:p>
          <a:p>
            <a:pPr lvl="0"/>
            <a:endParaRPr lang="en-IE" sz="2400"/>
          </a:p>
          <a:p>
            <a:pPr lvl="0"/>
            <a:r>
              <a:rPr lang="en-IE" sz="2400"/>
              <a:t>2. Emergency Contacts </a:t>
            </a:r>
          </a:p>
          <a:p>
            <a:pPr marL="45720" lvl="0" indent="0">
              <a:buNone/>
            </a:pPr>
            <a:r>
              <a:rPr lang="en-IE" sz="2400"/>
              <a:t>                                 </a:t>
            </a:r>
            <a:r>
              <a:rPr lang="en-IE" sz="1800"/>
              <a:t>Numbers for phone lines and crisis text. Family or friend </a:t>
            </a:r>
          </a:p>
          <a:p>
            <a:pPr marL="45720" lvl="0" indent="0">
              <a:buNone/>
            </a:pPr>
            <a:r>
              <a:rPr lang="en-IE" sz="1800"/>
              <a:t>                                           support. </a:t>
            </a:r>
            <a:r>
              <a:rPr lang="en-IE" sz="2400"/>
              <a:t>     </a:t>
            </a:r>
          </a:p>
          <a:p>
            <a:pPr marL="45720" lvl="0" indent="0">
              <a:buNone/>
            </a:pPr>
            <a:endParaRPr lang="en-IE" sz="2400"/>
          </a:p>
          <a:p>
            <a:pPr lvl="0"/>
            <a:r>
              <a:rPr lang="en-IE" sz="2400"/>
              <a:t>3. Next appointment</a:t>
            </a:r>
          </a:p>
          <a:p>
            <a:pPr marL="45720" lvl="0" indent="0">
              <a:buNone/>
            </a:pPr>
            <a:r>
              <a:rPr lang="en-IE" sz="2400"/>
              <a:t>                                 </a:t>
            </a:r>
            <a:r>
              <a:rPr lang="en-IE" sz="1800"/>
              <a:t>Addictions, Counselling; CMHT. </a:t>
            </a:r>
            <a:endParaRPr lang="en-IE" sz="2400"/>
          </a:p>
          <a:p>
            <a:pPr marL="45720" lvl="0" indent="0">
              <a:buNone/>
            </a:pPr>
            <a:r>
              <a:rPr lang="en-IE" sz="2400"/>
              <a:t>                                           </a:t>
            </a:r>
          </a:p>
        </p:txBody>
      </p:sp>
      <p:sp>
        <p:nvSpPr>
          <p:cNvPr id="3" name="Content Placeholder 3"/>
          <p:cNvSpPr txBox="1">
            <a:spLocks noGrp="1"/>
          </p:cNvSpPr>
          <p:nvPr>
            <p:ph idx="2"/>
          </p:nvPr>
        </p:nvSpPr>
        <p:spPr>
          <a:xfrm>
            <a:off x="457200" y="457200"/>
            <a:ext cx="8363276" cy="1387620"/>
          </a:xfrm>
        </p:spPr>
        <p:txBody>
          <a:bodyPr/>
          <a:lstStyle/>
          <a:p>
            <a:pPr lvl="0"/>
            <a:r>
              <a:rPr lang="en-IE" sz="3200" b="1"/>
              <a:t>Emergency Care Plan/ Safe Plan </a:t>
            </a:r>
          </a:p>
        </p:txBody>
      </p:sp>
      <p:sp>
        <p:nvSpPr>
          <p:cNvPr id="4" name="Footer Placeholder 5"/>
          <p:cNvSpPr txBox="1"/>
          <p:nvPr/>
        </p:nvSpPr>
        <p:spPr>
          <a:xfrm>
            <a:off x="4875215" y="6296247"/>
            <a:ext cx="2820988" cy="152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HSE   </a:t>
            </a:r>
          </a:p>
        </p:txBody>
      </p:sp>
      <p:pic>
        <p:nvPicPr>
          <p:cNvPr id="5" name="Picture 2" descr="HSE Cover Colour Logo_For White Background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12359" y="0"/>
            <a:ext cx="909306" cy="999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>
          <a:xfrm>
            <a:off x="5364089" y="116631"/>
            <a:ext cx="3024332" cy="1874840"/>
          </a:xfrm>
        </p:spPr>
        <p:txBody>
          <a:bodyPr/>
          <a:lstStyle/>
          <a:p>
            <a:pPr lvl="0"/>
            <a:r>
              <a:rPr lang="en-IE" sz="3200" b="1"/>
              <a:t>Need for improved Communication</a:t>
            </a:r>
          </a:p>
        </p:txBody>
      </p:sp>
      <p:sp>
        <p:nvSpPr>
          <p:cNvPr id="3" name="Content Placeholder 4"/>
          <p:cNvSpPr txBox="1">
            <a:spLocks noGrp="1"/>
          </p:cNvSpPr>
          <p:nvPr>
            <p:ph type="body" idx="2"/>
          </p:nvPr>
        </p:nvSpPr>
        <p:spPr>
          <a:xfrm>
            <a:off x="304796" y="1676396"/>
            <a:ext cx="4700016" cy="3505196"/>
          </a:xfrm>
        </p:spPr>
        <p:txBody>
          <a:bodyPr anchor="ctr"/>
          <a:lstStyle/>
          <a:p>
            <a:pPr marL="388620" lvl="0" indent="-342900" algn="l">
              <a:buChar char="Ø"/>
            </a:pPr>
            <a:r>
              <a:rPr lang="en-IE" sz="2000">
                <a:solidFill>
                  <a:srgbClr val="000000"/>
                </a:solidFill>
              </a:rPr>
              <a:t>Patient at the centre.</a:t>
            </a:r>
          </a:p>
          <a:p>
            <a:pPr marL="388620" lvl="0" indent="-342900" algn="l">
              <a:buChar char="Ø"/>
            </a:pPr>
            <a:r>
              <a:rPr lang="en-IE" sz="2000">
                <a:solidFill>
                  <a:srgbClr val="000000"/>
                </a:solidFill>
              </a:rPr>
              <a:t>Links between the ED, CMHT, GP, Vol and statutory agencies. Flexible working. </a:t>
            </a:r>
          </a:p>
          <a:p>
            <a:pPr marL="388620" lvl="0" indent="-342900" algn="l">
              <a:buChar char="Ø"/>
            </a:pPr>
            <a:r>
              <a:rPr lang="en-IE" sz="2000">
                <a:solidFill>
                  <a:srgbClr val="000000"/>
                </a:solidFill>
              </a:rPr>
              <a:t>Reviewing Model of Care – GP</a:t>
            </a:r>
          </a:p>
          <a:p>
            <a:pPr marL="45720" lvl="0" algn="l"/>
            <a:r>
              <a:rPr lang="en-IE" sz="2000">
                <a:solidFill>
                  <a:srgbClr val="000000"/>
                </a:solidFill>
              </a:rPr>
              <a:t>                                                    -  CMHT</a:t>
            </a:r>
          </a:p>
          <a:p>
            <a:pPr marL="45720" lvl="0" algn="l"/>
            <a:r>
              <a:rPr lang="en-IE" sz="2000">
                <a:solidFill>
                  <a:srgbClr val="000000"/>
                </a:solidFill>
              </a:rPr>
              <a:t>                                                    -   Children </a:t>
            </a:r>
          </a:p>
          <a:p>
            <a:pPr marL="388620" lvl="0" indent="-342900" algn="l">
              <a:buChar char="Ø"/>
            </a:pPr>
            <a:endParaRPr lang="en-IE" sz="2000">
              <a:solidFill>
                <a:srgbClr val="000000"/>
              </a:solidFill>
            </a:endParaRPr>
          </a:p>
        </p:txBody>
      </p:sp>
      <p:sp>
        <p:nvSpPr>
          <p:cNvPr id="4" name="Text Placeholder 5"/>
          <p:cNvSpPr txBox="1">
            <a:spLocks noGrp="1"/>
          </p:cNvSpPr>
          <p:nvPr>
            <p:ph idx="1"/>
          </p:nvPr>
        </p:nvSpPr>
        <p:spPr>
          <a:xfrm>
            <a:off x="5868143" y="4509116"/>
            <a:ext cx="2548140" cy="1629232"/>
          </a:xfrm>
        </p:spPr>
        <p:txBody>
          <a:bodyPr anchor="t"/>
          <a:lstStyle/>
          <a:p>
            <a:pPr marL="0" lvl="0" indent="0" algn="r">
              <a:buNone/>
            </a:pPr>
            <a:r>
              <a:rPr lang="en-IE" sz="2000">
                <a:solidFill>
                  <a:srgbClr val="5B6973"/>
                </a:solidFill>
                <a:hlinkClick r:id="rId2"/>
              </a:rPr>
              <a:t>Anne.jeffers1@hse.ie</a:t>
            </a:r>
            <a:r>
              <a:rPr lang="en-IE" sz="2000">
                <a:solidFill>
                  <a:srgbClr val="5B6973"/>
                </a:solidFill>
              </a:rPr>
              <a:t> </a:t>
            </a:r>
          </a:p>
        </p:txBody>
      </p:sp>
      <p:pic>
        <p:nvPicPr>
          <p:cNvPr id="5" name="Picture 3" descr="HSE Cover Colour Logo_For White Background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49284" cy="1043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2"/>
          </p:nvPr>
        </p:nvSpPr>
        <p:spPr>
          <a:xfrm>
            <a:off x="304796" y="1676396"/>
            <a:ext cx="4700016" cy="3505196"/>
          </a:xfrm>
        </p:spPr>
        <p:txBody>
          <a:bodyPr anchor="ctr"/>
          <a:lstStyle/>
          <a:p>
            <a:endParaRPr lang="en-IE"/>
          </a:p>
        </p:txBody>
      </p:sp>
      <p:sp>
        <p:nvSpPr>
          <p:cNvPr id="4" name="Text Placeholder 3"/>
          <p:cNvSpPr txBox="1">
            <a:spLocks noGrp="1"/>
          </p:cNvSpPr>
          <p:nvPr>
            <p:ph idx="1"/>
          </p:nvPr>
        </p:nvSpPr>
        <p:spPr>
          <a:xfrm>
            <a:off x="5486400" y="3552370"/>
            <a:ext cx="2209803" cy="1629232"/>
          </a:xfrm>
        </p:spPr>
        <p:txBody>
          <a:bodyPr anchor="t"/>
          <a:lstStyle/>
          <a:p>
            <a:endParaRPr lang="en-IE"/>
          </a:p>
        </p:txBody>
      </p:sp>
      <p:sp>
        <p:nvSpPr>
          <p:cNvPr id="5" name="Footer Placeholder 4"/>
          <p:cNvSpPr txBox="1"/>
          <p:nvPr/>
        </p:nvSpPr>
        <p:spPr>
          <a:xfrm>
            <a:off x="4875215" y="6296247"/>
            <a:ext cx="2820988" cy="152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HSE   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63046" cy="6957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2"/>
          </p:nvPr>
        </p:nvSpPr>
        <p:spPr>
          <a:xfrm>
            <a:off x="304796" y="1676396"/>
            <a:ext cx="4700016" cy="3505196"/>
          </a:xfrm>
        </p:spPr>
        <p:txBody>
          <a:bodyPr anchor="ctr"/>
          <a:lstStyle/>
          <a:p>
            <a:pPr marL="45720" lvl="0" algn="l"/>
            <a:r>
              <a:rPr lang="en-IE" sz="3200">
                <a:solidFill>
                  <a:srgbClr val="000000"/>
                </a:solidFill>
              </a:rPr>
              <a:t>What questions do you have? 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idx="1"/>
          </p:nvPr>
        </p:nvSpPr>
        <p:spPr>
          <a:xfrm>
            <a:off x="5486400" y="3552370"/>
            <a:ext cx="2209803" cy="1629232"/>
          </a:xfrm>
        </p:spPr>
        <p:txBody>
          <a:bodyPr anchor="t"/>
          <a:lstStyle/>
          <a:p>
            <a:endParaRPr lang="en-IE"/>
          </a:p>
        </p:txBody>
      </p:sp>
      <p:sp>
        <p:nvSpPr>
          <p:cNvPr id="5" name="Footer Placeholder 4"/>
          <p:cNvSpPr txBox="1"/>
          <p:nvPr/>
        </p:nvSpPr>
        <p:spPr>
          <a:xfrm>
            <a:off x="4875215" y="6296247"/>
            <a:ext cx="2820988" cy="152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HSE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 txBox="1"/>
          <p:nvPr/>
        </p:nvSpPr>
        <p:spPr>
          <a:xfrm>
            <a:off x="4875215" y="6296247"/>
            <a:ext cx="2820988" cy="152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HSE  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828833"/>
            <a:ext cx="4572000" cy="120033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  <a:hlinkClick r:id="rId2"/>
              </a:rPr>
              <a:t>https://www.bing.com/videos/search?q=video+kevin+hines&amp;view=detail&amp;mid=94815772FF183F70934E94815772FF183F70934E&amp;FORM=VIRE</a:t>
            </a:r>
            <a:r>
              <a:rPr lang="en-IE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n-IE"/>
          </a:p>
          <a:p>
            <a:pPr lvl="0"/>
            <a:endParaRPr lang="en-IE"/>
          </a:p>
          <a:p>
            <a:pPr lvl="0"/>
            <a:endParaRPr lang="en-IE"/>
          </a:p>
          <a:p>
            <a:pPr lvl="0"/>
            <a:r>
              <a:rPr lang="en-IE"/>
              <a:t>Dr. Anne Jeffers. </a:t>
            </a:r>
          </a:p>
          <a:p>
            <a:pPr lvl="0"/>
            <a:r>
              <a:rPr lang="en-IE"/>
              <a:t>28</a:t>
            </a:r>
            <a:r>
              <a:rPr lang="en-IE" baseline="30000"/>
              <a:t>th</a:t>
            </a:r>
            <a:r>
              <a:rPr lang="en-IE"/>
              <a:t> Feb 2020 </a:t>
            </a:r>
          </a:p>
          <a:p>
            <a:pPr lvl="0"/>
            <a:endParaRPr lang="en-IE"/>
          </a:p>
        </p:txBody>
      </p:sp>
      <p:sp>
        <p:nvSpPr>
          <p:cNvPr id="3" name="Title 1"/>
          <p:cNvSpPr txBox="1">
            <a:spLocks noGrp="1"/>
          </p:cNvSpPr>
          <p:nvPr>
            <p:ph type="ctrTitle"/>
          </p:nvPr>
        </p:nvSpPr>
        <p:spPr>
          <a:xfrm>
            <a:off x="1763685" y="1447796"/>
            <a:ext cx="4637114" cy="2133596"/>
          </a:xfrm>
        </p:spPr>
        <p:txBody>
          <a:bodyPr/>
          <a:lstStyle/>
          <a:p>
            <a:pPr lvl="0"/>
            <a:r>
              <a:rPr lang="en-IE" sz="2500"/>
              <a:t>The National Clinical Programme for the Assessment and Management of Patients presenting to the Emergency Department following Self-Harm </a:t>
            </a:r>
          </a:p>
        </p:txBody>
      </p:sp>
      <p:pic>
        <p:nvPicPr>
          <p:cNvPr id="4" name="Picture 2" descr="HSE Cover Colour Logo_For White Background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20071" y="5373215"/>
            <a:ext cx="1691676" cy="1499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IE"/>
              <a:t>Agenda: </a:t>
            </a:r>
          </a:p>
          <a:p>
            <a:pPr marL="0" lvl="0" indent="0">
              <a:buNone/>
            </a:pPr>
            <a:endParaRPr lang="en-IE"/>
          </a:p>
          <a:p>
            <a:pPr lvl="0"/>
            <a:r>
              <a:rPr lang="en-IE"/>
              <a:t>The National Clinical Programme</a:t>
            </a:r>
          </a:p>
          <a:p>
            <a:pPr lvl="0"/>
            <a:r>
              <a:rPr lang="en-IE"/>
              <a:t>Sharing the Learning  </a:t>
            </a:r>
          </a:p>
          <a:p>
            <a:pPr lvl="0"/>
            <a:r>
              <a:rPr lang="en-IE"/>
              <a:t>Future Plans 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673" y="404667"/>
            <a:ext cx="2881109" cy="288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673" y="3284982"/>
            <a:ext cx="2881557" cy="2880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SE Cover Colour Logo_For White Background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6377" y="5791617"/>
            <a:ext cx="957605" cy="1052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914400" y="332658"/>
            <a:ext cx="8229600" cy="5851529"/>
          </a:xfrm>
        </p:spPr>
        <p:txBody>
          <a:bodyPr/>
          <a:lstStyle/>
          <a:p>
            <a:pPr marL="0" lvl="0" indent="0">
              <a:lnSpc>
                <a:spcPct val="90000"/>
              </a:lnSpc>
              <a:buNone/>
            </a:pPr>
            <a:r>
              <a:rPr lang="en-US" sz="3300" b="1" i="1"/>
              <a:t>Vision             	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3300" b="1" i="1"/>
              <a:t>To ensure this clinical programme is </a:t>
            </a:r>
            <a:r>
              <a:rPr lang="en-US" sz="3300" b="1" i="1">
                <a:solidFill>
                  <a:srgbClr val="FF0000"/>
                </a:solidFill>
              </a:rPr>
              <a:t>embedded into everyday clinical practice </a:t>
            </a:r>
            <a:r>
              <a:rPr lang="en-US" sz="3300" b="1" i="1"/>
              <a:t>so that every individual who presents to the Emergency Department following an act of self harm, or with suicidal ideation, will receive a </a:t>
            </a:r>
            <a:r>
              <a:rPr lang="en-US" sz="3300" b="1" i="1">
                <a:solidFill>
                  <a:srgbClr val="FF0000"/>
                </a:solidFill>
              </a:rPr>
              <a:t>timely, expert assessment </a:t>
            </a:r>
            <a:r>
              <a:rPr lang="en-US" sz="3300" b="1" i="1"/>
              <a:t>of their needs, and is </a:t>
            </a:r>
            <a:r>
              <a:rPr lang="en-US" sz="3300" b="1" i="1">
                <a:solidFill>
                  <a:srgbClr val="FF0000"/>
                </a:solidFill>
              </a:rPr>
              <a:t>connected</a:t>
            </a:r>
            <a:r>
              <a:rPr lang="en-US" sz="3300" b="1" i="1">
                <a:solidFill>
                  <a:srgbClr val="FFFF00"/>
                </a:solidFill>
              </a:rPr>
              <a:t> </a:t>
            </a:r>
            <a:r>
              <a:rPr lang="en-US" sz="3300" b="1" i="1"/>
              <a:t>to appropriate next care.  That the individual and their family are </a:t>
            </a:r>
            <a:r>
              <a:rPr lang="en-US" sz="3300" b="1" i="1">
                <a:solidFill>
                  <a:srgbClr val="FF0000"/>
                </a:solidFill>
              </a:rPr>
              <a:t>valued and supported</a:t>
            </a:r>
            <a:r>
              <a:rPr lang="en-US" sz="3300" b="1" i="1"/>
              <a:t>, by staff who themselves are </a:t>
            </a:r>
            <a:r>
              <a:rPr lang="en-US" sz="3300" b="1" i="1">
                <a:solidFill>
                  <a:srgbClr val="FF0000"/>
                </a:solidFill>
              </a:rPr>
              <a:t>valued and supported.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US" sz="3300" b="1" i="1">
                <a:solidFill>
                  <a:srgbClr val="FF0000"/>
                </a:solidFill>
              </a:rPr>
              <a:t>         </a:t>
            </a:r>
          </a:p>
        </p:txBody>
      </p:sp>
      <p:pic>
        <p:nvPicPr>
          <p:cNvPr id="3" name="Picture 2" descr="HSE Cover Colour Logo_For White Background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5620414"/>
            <a:ext cx="1115613" cy="1226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Content Placeholder 1"/>
          <p:cNvSpPr txBox="1">
            <a:spLocks noGrp="1"/>
          </p:cNvSpPr>
          <p:nvPr>
            <p:ph type="body" idx="2"/>
          </p:nvPr>
        </p:nvSpPr>
        <p:spPr>
          <a:xfrm>
            <a:off x="375918" y="148077"/>
            <a:ext cx="2106960" cy="3505196"/>
          </a:xfrm>
        </p:spPr>
        <p:txBody>
          <a:bodyPr anchor="ctr"/>
          <a:lstStyle/>
          <a:p>
            <a:pPr marL="228600" lvl="0" indent="-182880" algn="l">
              <a:spcBef>
                <a:spcPts val="500"/>
              </a:spcBef>
              <a:buChar char="§"/>
            </a:pPr>
            <a:endParaRPr lang="en-IE" sz="2000">
              <a:solidFill>
                <a:srgbClr val="000000"/>
              </a:solidFill>
            </a:endParaRPr>
          </a:p>
          <a:p>
            <a:pPr marL="228600" lvl="0" indent="-182880" algn="l">
              <a:spcBef>
                <a:spcPts val="500"/>
              </a:spcBef>
              <a:buChar char="§"/>
            </a:pPr>
            <a:r>
              <a:rPr lang="en-IE" sz="3600">
                <a:solidFill>
                  <a:srgbClr val="000000"/>
                </a:solidFill>
              </a:rPr>
              <a:t>Why?</a:t>
            </a:r>
          </a:p>
          <a:p>
            <a:pPr marL="45720" lvl="0" algn="l">
              <a:spcBef>
                <a:spcPts val="500"/>
              </a:spcBef>
            </a:pPr>
            <a:endParaRPr lang="en-IE" sz="3600">
              <a:solidFill>
                <a:srgbClr val="000000"/>
              </a:solidFill>
            </a:endParaRPr>
          </a:p>
          <a:p>
            <a:pPr marL="228600" lvl="0" indent="-182880" algn="l">
              <a:spcBef>
                <a:spcPts val="500"/>
              </a:spcBef>
              <a:buChar char="§"/>
            </a:pPr>
            <a:r>
              <a:rPr lang="en-IE" sz="3600">
                <a:solidFill>
                  <a:srgbClr val="000000"/>
                </a:solidFill>
              </a:rPr>
              <a:t>How? </a:t>
            </a:r>
          </a:p>
          <a:p>
            <a:pPr marL="45720" lvl="0" algn="l">
              <a:spcBef>
                <a:spcPts val="500"/>
              </a:spcBef>
            </a:pPr>
            <a:endParaRPr lang="en-IE" sz="3600">
              <a:solidFill>
                <a:srgbClr val="000000"/>
              </a:solidFill>
            </a:endParaRPr>
          </a:p>
          <a:p>
            <a:pPr marL="228600" lvl="0" indent="-182880" algn="l">
              <a:spcBef>
                <a:spcPts val="500"/>
              </a:spcBef>
              <a:buChar char="§"/>
            </a:pPr>
            <a:r>
              <a:rPr lang="en-IE" sz="3600">
                <a:solidFill>
                  <a:srgbClr val="000000"/>
                </a:solidFill>
              </a:rPr>
              <a:t>Where? </a:t>
            </a:r>
          </a:p>
        </p:txBody>
      </p:sp>
      <p:sp>
        <p:nvSpPr>
          <p:cNvPr id="4" name="Text Placeholder 4"/>
          <p:cNvSpPr txBox="1">
            <a:spLocks noGrp="1"/>
          </p:cNvSpPr>
          <p:nvPr>
            <p:ph idx="1"/>
          </p:nvPr>
        </p:nvSpPr>
        <p:spPr>
          <a:xfrm>
            <a:off x="5558537" y="4694575"/>
            <a:ext cx="3095472" cy="1629232"/>
          </a:xfrm>
        </p:spPr>
        <p:txBody>
          <a:bodyPr anchor="t"/>
          <a:lstStyle/>
          <a:p>
            <a:pPr marL="0" lvl="0" indent="0" algn="r">
              <a:spcBef>
                <a:spcPts val="600"/>
              </a:spcBef>
              <a:buNone/>
            </a:pPr>
            <a:r>
              <a:rPr lang="en-IE" sz="2400">
                <a:solidFill>
                  <a:srgbClr val="5B6973"/>
                </a:solidFill>
                <a:hlinkClick r:id="rId2"/>
              </a:rPr>
              <a:t>www.hse.ie </a:t>
            </a:r>
            <a:r>
              <a:rPr lang="en-IE" sz="2400">
                <a:solidFill>
                  <a:srgbClr val="5B6973"/>
                </a:solidFill>
              </a:rPr>
              <a:t>&gt;clinical programmes&gt;mental health&gt; self-harm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0159">
            <a:off x="5915254" y="714705"/>
            <a:ext cx="2009384" cy="2700534"/>
          </a:xfrm>
          <a:prstGeom prst="rect">
            <a:avLst/>
          </a:prstGeom>
          <a:noFill/>
          <a:ln w="9528">
            <a:solidFill>
              <a:srgbClr val="A6A6A6"/>
            </a:solidFill>
            <a:prstDash val="solid"/>
          </a:ln>
        </p:spPr>
      </p:pic>
      <p:pic>
        <p:nvPicPr>
          <p:cNvPr id="6" name="Picture 2" descr="HSE Cover Colour Logo_For White Background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5265700"/>
            <a:ext cx="1438278" cy="158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 descr="http://www.accesscinema.ie/images/irelandmap_blank.gif">
            <a:hlinkClick r:id="rId5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67902" y="3773344"/>
            <a:ext cx="3403661" cy="2984711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pic>
      <p:pic>
        <p:nvPicPr>
          <p:cNvPr id="8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55715" y="5247686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69584" y="5856256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23577" y="5887099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12969" y="5438037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35208" y="5007281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45776" y="5202094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36921" y="4069144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615696" y="5247686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350072" y="4729221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881310" y="4541203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68016" y="4659169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flipH="1">
            <a:off x="3926470" y="5342866"/>
            <a:ext cx="297106" cy="263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45776" y="6082607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888863" y="6302986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615696" y="6293623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971565" y="6092199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774399" y="5618567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83845" y="4782933"/>
            <a:ext cx="265624" cy="235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12" descr="Image result for emergency department symbol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56959" y="5047442"/>
            <a:ext cx="450872" cy="400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/>
          <p:cNvSpPr/>
          <p:nvPr/>
        </p:nvSpPr>
        <p:spPr>
          <a:xfrm>
            <a:off x="0" y="1393947"/>
            <a:ext cx="4283964" cy="2395087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000" b="1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44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RESPONSE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COMPASSIONATE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VALIDATING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EMPATHIC</a:t>
            </a:r>
          </a:p>
        </p:txBody>
      </p:sp>
      <p:sp>
        <p:nvSpPr>
          <p:cNvPr id="3" name="Rounded Rectangle 4"/>
          <p:cNvSpPr/>
          <p:nvPr/>
        </p:nvSpPr>
        <p:spPr>
          <a:xfrm>
            <a:off x="4716017" y="4221089"/>
            <a:ext cx="4248476" cy="23545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44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BRIDGE TO NEXT CARE </a:t>
            </a:r>
          </a:p>
        </p:txBody>
      </p:sp>
      <p:sp>
        <p:nvSpPr>
          <p:cNvPr id="4" name="Rounded Rectangle 5"/>
          <p:cNvSpPr/>
          <p:nvPr/>
        </p:nvSpPr>
        <p:spPr>
          <a:xfrm>
            <a:off x="0" y="4221089"/>
            <a:ext cx="4283964" cy="2354561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44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FAMILY</a:t>
            </a:r>
            <a:r>
              <a:rPr lang="en-IE" sz="4400" b="1" i="0" u="none" strike="noStrike" kern="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/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4400" b="1" i="0" u="none" strike="noStrike" kern="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ADULT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4400" b="1" i="0" u="none" strike="noStrike" kern="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SUPPORT </a:t>
            </a:r>
            <a:endParaRPr lang="en-IE" sz="4400" b="1" i="0" u="none" strike="noStrike" kern="1200" cap="none" spc="0" baseline="0">
              <a:solidFill>
                <a:srgbClr val="000000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Rounded Rectangle 6"/>
          <p:cNvSpPr/>
          <p:nvPr/>
        </p:nvSpPr>
        <p:spPr>
          <a:xfrm>
            <a:off x="4499991" y="1393947"/>
            <a:ext cx="4464493" cy="2251079"/>
          </a:xfrm>
          <a:custGeom>
            <a:avLst/>
            <a:gdLst>
              <a:gd name="f0" fmla="val 10800000"/>
              <a:gd name="f1" fmla="val 5400000"/>
              <a:gd name="f2" fmla="val 16200000"/>
              <a:gd name="f3" fmla="val w"/>
              <a:gd name="f4" fmla="val h"/>
              <a:gd name="f5" fmla="val ss"/>
              <a:gd name="f6" fmla="val 0"/>
              <a:gd name="f7" fmla="*/ 5419351 1 1725033"/>
              <a:gd name="f8" fmla="val 45"/>
              <a:gd name="f9" fmla="val 3600"/>
              <a:gd name="f10" fmla="abs f3"/>
              <a:gd name="f11" fmla="abs f4"/>
              <a:gd name="f12" fmla="abs f5"/>
              <a:gd name="f13" fmla="*/ f7 1 180"/>
              <a:gd name="f14" fmla="+- 0 0 f1"/>
              <a:gd name="f15" fmla="+- f6 f9 0"/>
              <a:gd name="f16" fmla="?: f10 f3 1"/>
              <a:gd name="f17" fmla="?: f11 f4 1"/>
              <a:gd name="f18" fmla="?: f12 f5 1"/>
              <a:gd name="f19" fmla="*/ f8 f13 1"/>
              <a:gd name="f20" fmla="+- f6 0 f15"/>
              <a:gd name="f21" fmla="+- f15 0 f6"/>
              <a:gd name="f22" fmla="*/ f16 1 21600"/>
              <a:gd name="f23" fmla="*/ f17 1 21600"/>
              <a:gd name="f24" fmla="*/ 21600 f16 1"/>
              <a:gd name="f25" fmla="*/ 21600 f17 1"/>
              <a:gd name="f26" fmla="+- 0 0 f19"/>
              <a:gd name="f27" fmla="abs f20"/>
              <a:gd name="f28" fmla="abs f21"/>
              <a:gd name="f29" fmla="?: f20 f14 f1"/>
              <a:gd name="f30" fmla="?: f20 f1 f14"/>
              <a:gd name="f31" fmla="?: f20 f2 f1"/>
              <a:gd name="f32" fmla="?: f20 f1 f2"/>
              <a:gd name="f33" fmla="?: f21 f14 f1"/>
              <a:gd name="f34" fmla="?: f21 f1 f14"/>
              <a:gd name="f35" fmla="?: f20 0 f0"/>
              <a:gd name="f36" fmla="?: f20 f0 0"/>
              <a:gd name="f37" fmla="min f23 f22"/>
              <a:gd name="f38" fmla="*/ f24 1 f18"/>
              <a:gd name="f39" fmla="*/ f25 1 f18"/>
              <a:gd name="f40" fmla="*/ f26 f0 1"/>
              <a:gd name="f41" fmla="?: f20 f32 f31"/>
              <a:gd name="f42" fmla="?: f20 f31 f32"/>
              <a:gd name="f43" fmla="?: f21 f30 f29"/>
              <a:gd name="f44" fmla="val f38"/>
              <a:gd name="f45" fmla="val f39"/>
              <a:gd name="f46" fmla="*/ f40 1 f7"/>
              <a:gd name="f47" fmla="?: f21 f42 f41"/>
              <a:gd name="f48" fmla="*/ f15 f37 1"/>
              <a:gd name="f49" fmla="*/ f6 f37 1"/>
              <a:gd name="f50" fmla="*/ f27 f37 1"/>
              <a:gd name="f51" fmla="*/ f28 f37 1"/>
              <a:gd name="f52" fmla="+- f45 0 f9"/>
              <a:gd name="f53" fmla="+- f44 0 f9"/>
              <a:gd name="f54" fmla="+- f46 0 f1"/>
              <a:gd name="f55" fmla="*/ f45 f37 1"/>
              <a:gd name="f56" fmla="*/ f44 f37 1"/>
              <a:gd name="f57" fmla="+- f45 0 f52"/>
              <a:gd name="f58" fmla="+- f44 0 f53"/>
              <a:gd name="f59" fmla="+- f52 0 f45"/>
              <a:gd name="f60" fmla="+- f53 0 f44"/>
              <a:gd name="f61" fmla="+- f54 f1 0"/>
              <a:gd name="f62" fmla="*/ f52 f37 1"/>
              <a:gd name="f63" fmla="*/ f53 f37 1"/>
              <a:gd name="f64" fmla="abs f57"/>
              <a:gd name="f65" fmla="?: f57 0 f0"/>
              <a:gd name="f66" fmla="?: f57 f0 0"/>
              <a:gd name="f67" fmla="?: f57 f33 f34"/>
              <a:gd name="f68" fmla="abs f58"/>
              <a:gd name="f69" fmla="abs f59"/>
              <a:gd name="f70" fmla="?: f58 f14 f1"/>
              <a:gd name="f71" fmla="?: f58 f1 f14"/>
              <a:gd name="f72" fmla="?: f58 f2 f1"/>
              <a:gd name="f73" fmla="?: f58 f1 f2"/>
              <a:gd name="f74" fmla="abs f60"/>
              <a:gd name="f75" fmla="?: f60 f14 f1"/>
              <a:gd name="f76" fmla="?: f60 f1 f14"/>
              <a:gd name="f77" fmla="?: f60 f36 f35"/>
              <a:gd name="f78" fmla="?: f60 f35 f36"/>
              <a:gd name="f79" fmla="*/ f61 f7 1"/>
              <a:gd name="f80" fmla="?: f21 f66 f65"/>
              <a:gd name="f81" fmla="?: f21 f65 f66"/>
              <a:gd name="f82" fmla="?: f58 f73 f72"/>
              <a:gd name="f83" fmla="?: f58 f72 f73"/>
              <a:gd name="f84" fmla="?: f59 f71 f70"/>
              <a:gd name="f85" fmla="?: f20 f77 f78"/>
              <a:gd name="f86" fmla="?: f20 f75 f76"/>
              <a:gd name="f87" fmla="*/ f79 1 f0"/>
              <a:gd name="f88" fmla="*/ f64 f37 1"/>
              <a:gd name="f89" fmla="*/ f68 f37 1"/>
              <a:gd name="f90" fmla="*/ f69 f37 1"/>
              <a:gd name="f91" fmla="*/ f74 f37 1"/>
              <a:gd name="f92" fmla="?: f57 f80 f81"/>
              <a:gd name="f93" fmla="?: f59 f83 f82"/>
              <a:gd name="f94" fmla="+- 0 0 f87"/>
              <a:gd name="f95" fmla="+- 0 0 f94"/>
              <a:gd name="f96" fmla="*/ f95 f0 1"/>
              <a:gd name="f97" fmla="*/ f96 1 f7"/>
              <a:gd name="f98" fmla="+- f97 0 f1"/>
              <a:gd name="f99" fmla="cos 1 f98"/>
              <a:gd name="f100" fmla="+- 0 0 f99"/>
              <a:gd name="f101" fmla="+- 0 0 f100"/>
              <a:gd name="f102" fmla="val f101"/>
              <a:gd name="f103" fmla="+- 0 0 f102"/>
              <a:gd name="f104" fmla="*/ f9 f103 1"/>
              <a:gd name="f105" fmla="*/ f104 3163 1"/>
              <a:gd name="f106" fmla="*/ f105 1 7636"/>
              <a:gd name="f107" fmla="+- f6 f106 0"/>
              <a:gd name="f108" fmla="+- f44 0 f106"/>
              <a:gd name="f109" fmla="+- f45 0 f106"/>
              <a:gd name="f110" fmla="*/ f107 f37 1"/>
              <a:gd name="f111" fmla="*/ f108 f37 1"/>
              <a:gd name="f112" fmla="*/ f109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0" t="f110" r="f111" b="f112"/>
            <a:pathLst>
              <a:path>
                <a:moveTo>
                  <a:pt x="f48" y="f49"/>
                </a:moveTo>
                <a:arcTo wR="f50" hR="f51" stAng="f47" swAng="f43"/>
                <a:lnTo>
                  <a:pt x="f49" y="f62"/>
                </a:lnTo>
                <a:arcTo wR="f51" hR="f88" stAng="f92" swAng="f67"/>
                <a:lnTo>
                  <a:pt x="f63" y="f55"/>
                </a:lnTo>
                <a:arcTo wR="f89" hR="f90" stAng="f93" swAng="f84"/>
                <a:lnTo>
                  <a:pt x="f56" y="f48"/>
                </a:lnTo>
                <a:arcTo wR="f91" hR="f50" stAng="f85" swAng="f86"/>
                <a:close/>
              </a:path>
            </a:pathLst>
          </a:custGeom>
          <a:noFill/>
          <a:ln w="25402">
            <a:solidFill>
              <a:srgbClr val="00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000" b="1" i="0" u="none" strike="noStrike" kern="1200" cap="none" spc="0" baseline="0">
              <a:solidFill>
                <a:srgbClr val="EEECE1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000" b="1" i="0" u="none" strike="noStrike" kern="1200" cap="none" spc="0" baseline="0">
              <a:solidFill>
                <a:srgbClr val="EEECE1"/>
              </a:solidFill>
              <a:uFillTx/>
              <a:latin typeface="Calibri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4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ASSESSMENT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EXPERT INTERVENTION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WRITTEN EMERGENCY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2000" b="1" i="0" u="none" strike="noStrike" kern="1200" cap="none" spc="0" baseline="0">
                <a:solidFill>
                  <a:srgbClr val="00000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  <a:ea typeface=""/>
                <a:cs typeface=""/>
              </a:rPr>
              <a:t>CARE PLAN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000" b="1" i="0" u="none" strike="noStrike" kern="1200" cap="none" spc="0" baseline="0">
              <a:solidFill>
                <a:srgbClr val="EEECE1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  <a:ea typeface=""/>
              <a:cs typeface="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IE" sz="2000" b="1" i="0" u="none" strike="noStrike" kern="1200" cap="none" spc="0" baseline="0">
              <a:solidFill>
                <a:srgbClr val="EEECE1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7434" y="404667"/>
            <a:ext cx="8291267" cy="648071"/>
          </a:xfrm>
        </p:spPr>
        <p:txBody>
          <a:bodyPr/>
          <a:lstStyle/>
          <a:p>
            <a:pPr lvl="0"/>
            <a:r>
              <a:rPr lang="en-IE" sz="3200" b="1"/>
              <a:t>Clinical Programme in the ED – to improve the engagement for people who self-harm </a:t>
            </a:r>
          </a:p>
        </p:txBody>
      </p:sp>
      <p:sp>
        <p:nvSpPr>
          <p:cNvPr id="7" name="Footer Placeholder 8"/>
          <p:cNvSpPr txBox="1"/>
          <p:nvPr/>
        </p:nvSpPr>
        <p:spPr>
          <a:xfrm>
            <a:off x="4875215" y="6296247"/>
            <a:ext cx="2820988" cy="152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HSE   </a:t>
            </a:r>
          </a:p>
        </p:txBody>
      </p:sp>
      <p:pic>
        <p:nvPicPr>
          <p:cNvPr id="8" name="Picture 2" descr="HSE Cover Colour Logo_For White Background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1524" y="829022"/>
            <a:ext cx="504053" cy="55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 noGrp="1"/>
          </p:cNvSpPr>
          <p:nvPr>
            <p:ph type="body" idx="2"/>
          </p:nvPr>
        </p:nvSpPr>
        <p:spPr>
          <a:xfrm>
            <a:off x="304796" y="1676396"/>
            <a:ext cx="4700016" cy="3505196"/>
          </a:xfrm>
        </p:spPr>
        <p:txBody>
          <a:bodyPr anchor="ctr"/>
          <a:lstStyle/>
          <a:p>
            <a:pPr marL="228600" lvl="0" indent="-182880" algn="l">
              <a:buChar char="§"/>
            </a:pPr>
            <a:r>
              <a:rPr lang="en-IE" sz="2400">
                <a:solidFill>
                  <a:srgbClr val="000000"/>
                </a:solidFill>
              </a:rPr>
              <a:t>Every effort made to involve family or supportive adult.</a:t>
            </a:r>
          </a:p>
          <a:p>
            <a:pPr marL="45720" lvl="0" algn="l"/>
            <a:endParaRPr lang="en-IE" sz="2400">
              <a:solidFill>
                <a:srgbClr val="000000"/>
              </a:solidFill>
            </a:endParaRPr>
          </a:p>
          <a:p>
            <a:pPr marL="228600" lvl="0" indent="-182880" algn="l">
              <a:buChar char="§"/>
            </a:pPr>
            <a:r>
              <a:rPr lang="en-IE" sz="2400">
                <a:solidFill>
                  <a:srgbClr val="000000"/>
                </a:solidFill>
              </a:rPr>
              <a:t>History.</a:t>
            </a:r>
          </a:p>
          <a:p>
            <a:pPr marL="45720" lvl="0" algn="l"/>
            <a:endParaRPr lang="en-IE" sz="2400">
              <a:solidFill>
                <a:srgbClr val="000000"/>
              </a:solidFill>
            </a:endParaRPr>
          </a:p>
          <a:p>
            <a:pPr marL="228600" lvl="0" indent="-182880" algn="l">
              <a:buChar char="§"/>
            </a:pPr>
            <a:r>
              <a:rPr lang="en-IE" sz="2400">
                <a:solidFill>
                  <a:srgbClr val="000000"/>
                </a:solidFill>
              </a:rPr>
              <a:t>Discharge Planning. 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idx="1"/>
          </p:nvPr>
        </p:nvSpPr>
        <p:spPr>
          <a:xfrm>
            <a:off x="474637" y="4282491"/>
            <a:ext cx="7679268" cy="1629232"/>
          </a:xfrm>
        </p:spPr>
        <p:txBody>
          <a:bodyPr anchor="t"/>
          <a:lstStyle/>
          <a:p>
            <a:pPr marL="0" lvl="0" indent="0" algn="r">
              <a:buNone/>
            </a:pPr>
            <a:endParaRPr lang="en-IE">
              <a:solidFill>
                <a:srgbClr val="5B6973"/>
              </a:solidFill>
            </a:endParaRPr>
          </a:p>
          <a:p>
            <a:pPr marL="0" lvl="0" indent="0" algn="r">
              <a:buNone/>
            </a:pPr>
            <a:endParaRPr lang="en-IE">
              <a:solidFill>
                <a:srgbClr val="5B6973"/>
              </a:solidFill>
            </a:endParaRPr>
          </a:p>
          <a:p>
            <a:pPr marL="0" lvl="0" indent="0" algn="r">
              <a:buNone/>
            </a:pPr>
            <a:endParaRPr lang="en-IE">
              <a:solidFill>
                <a:srgbClr val="5B6973"/>
              </a:solidFill>
            </a:endParaRPr>
          </a:p>
          <a:p>
            <a:pPr marL="0" lvl="0" indent="0" algn="r">
              <a:buNone/>
            </a:pPr>
            <a:endParaRPr lang="en-IE">
              <a:solidFill>
                <a:srgbClr val="5B6973"/>
              </a:solidFill>
            </a:endParaRPr>
          </a:p>
          <a:p>
            <a:pPr marL="0" lvl="0" indent="0" algn="r">
              <a:buNone/>
            </a:pPr>
            <a:endParaRPr lang="en-IE">
              <a:solidFill>
                <a:srgbClr val="5B6973"/>
              </a:solidFill>
            </a:endParaRPr>
          </a:p>
          <a:p>
            <a:pPr marL="0" lvl="0" indent="0" algn="r">
              <a:buNone/>
            </a:pPr>
            <a:endParaRPr lang="en-IE">
              <a:solidFill>
                <a:srgbClr val="5B6973"/>
              </a:solidFill>
            </a:endParaRPr>
          </a:p>
          <a:p>
            <a:pPr marL="0" lvl="0" indent="0" algn="r">
              <a:buNone/>
            </a:pPr>
            <a:r>
              <a:rPr lang="en-IE" sz="2400">
                <a:solidFill>
                  <a:srgbClr val="5B6973"/>
                </a:solidFill>
              </a:rPr>
              <a:t>    Would you know what to do if someone told you they were thinking of suicide? </a:t>
            </a:r>
          </a:p>
          <a:p>
            <a:pPr marL="0" lvl="0" indent="0" algn="r">
              <a:buNone/>
            </a:pPr>
            <a:r>
              <a:rPr lang="en-IE" sz="2400">
                <a:solidFill>
                  <a:srgbClr val="5B6973"/>
                </a:solidFill>
                <a:hlinkClick r:id="rId2"/>
              </a:rPr>
              <a:t>www.NOSP.ie</a:t>
            </a:r>
            <a:r>
              <a:rPr lang="en-IE" sz="2400">
                <a:solidFill>
                  <a:srgbClr val="5B6973"/>
                </a:solidFill>
              </a:rPr>
              <a:t> </a:t>
            </a:r>
          </a:p>
        </p:txBody>
      </p:sp>
      <p:sp>
        <p:nvSpPr>
          <p:cNvPr id="4" name="Title 4"/>
          <p:cNvSpPr txBox="1">
            <a:spLocks noGrp="1"/>
          </p:cNvSpPr>
          <p:nvPr>
            <p:ph type="title"/>
          </p:nvPr>
        </p:nvSpPr>
        <p:spPr>
          <a:xfrm>
            <a:off x="5795960" y="476246"/>
            <a:ext cx="2664470" cy="1874840"/>
          </a:xfrm>
          <a:ln w="25402">
            <a:solidFill>
              <a:srgbClr val="000000"/>
            </a:solidFill>
            <a:prstDash val="solid"/>
          </a:ln>
        </p:spPr>
        <p:txBody>
          <a:bodyPr anchor="ctr" anchorCtr="1"/>
          <a:lstStyle/>
          <a:p>
            <a:pPr lvl="0" algn="ctr"/>
            <a:r>
              <a:rPr lang="en-IE" sz="4400" b="1">
                <a:effectLst>
                  <a:outerShdw dist="38096" dir="2700000">
                    <a:srgbClr val="000000"/>
                  </a:outerShdw>
                </a:effectLst>
              </a:rPr>
              <a:t>FAMILY</a:t>
            </a:r>
          </a:p>
          <a:p>
            <a:pPr lvl="0" algn="ctr"/>
            <a:r>
              <a:rPr lang="en-IE" sz="4400" b="1">
                <a:effectLst>
                  <a:outerShdw dist="38096" dir="2700000">
                    <a:srgbClr val="000000"/>
                  </a:outerShdw>
                </a:effectLst>
              </a:rPr>
              <a:t>/ADULT SUPPORT</a:t>
            </a:r>
          </a:p>
        </p:txBody>
      </p:sp>
      <p:pic>
        <p:nvPicPr>
          <p:cNvPr id="5" name="Picture 2" descr="C:\Users\annejeffers1\AppData\Local\Microsoft\Windows\Temporary Internet Files\Content.Outlook\HFBDD276\IMG_2101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22240">
            <a:off x="5997420" y="2749509"/>
            <a:ext cx="1923678" cy="256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HSE Cover Colour Logo_For White Background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49284" cy="1043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Title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 txBox="1"/>
          <p:nvPr/>
        </p:nvSpPr>
        <p:spPr>
          <a:xfrm>
            <a:off x="4875215" y="6296247"/>
            <a:ext cx="2820988" cy="1524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IE" sz="105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rPr>
              <a:t>HSE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mpos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1037</TotalTime>
  <Words>799</Words>
  <Application>Microsoft Office PowerPoint</Application>
  <PresentationFormat>Widescreen</PresentationFormat>
  <Paragraphs>188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Composite</vt:lpstr>
      <vt:lpstr>The National Clinical Programme for the Assessment and Management of Patients presenting to the Emergency Department following Self-Harm </vt:lpstr>
      <vt:lpstr>PowerPoint Presentation</vt:lpstr>
      <vt:lpstr>The National Clinical Programme for the Assessment and Management of Patients presenting to the Emergency Department following Self-Harm </vt:lpstr>
      <vt:lpstr>PowerPoint Presentation</vt:lpstr>
      <vt:lpstr>PowerPoint Presentation</vt:lpstr>
      <vt:lpstr>PowerPoint Presentation</vt:lpstr>
      <vt:lpstr>Clinical Programme in the ED – to improve the engagement for people who self-harm </vt:lpstr>
      <vt:lpstr>FAMILY /ADULT SUPPORT</vt:lpstr>
      <vt:lpstr>PowerPoint Presentation</vt:lpstr>
      <vt:lpstr>PowerPoint Presentation</vt:lpstr>
      <vt:lpstr>Learning from the Clinical Programme </vt:lpstr>
      <vt:lpstr>Heuristics and biases in risk assessment </vt:lpstr>
      <vt:lpstr>Heuristics and biases in risk assessment </vt:lpstr>
      <vt:lpstr>Triage Risk Factors and Red Flag Warning Signs </vt:lpstr>
      <vt:lpstr>A Role for Safety Planning </vt:lpstr>
      <vt:lpstr>PowerPoint Presentation</vt:lpstr>
      <vt:lpstr>Need for improved Communication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National Clinical Programme for the Assessment and Management of Patients presenting to the Emergency Department following Self-Harm</dc:title>
  <dc:creator>Anne Jeffers</dc:creator>
  <cp:lastModifiedBy>Orlaith Grehan</cp:lastModifiedBy>
  <cp:revision>31</cp:revision>
  <dcterms:created xsi:type="dcterms:W3CDTF">2020-02-25T11:03:44Z</dcterms:created>
  <dcterms:modified xsi:type="dcterms:W3CDTF">2020-04-22T15:51:47Z</dcterms:modified>
</cp:coreProperties>
</file>