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7"/>
  </p:handoutMasterIdLst>
  <p:sldIdLst>
    <p:sldId id="260" r:id="rId2"/>
    <p:sldId id="256" r:id="rId3"/>
    <p:sldId id="259" r:id="rId4"/>
    <p:sldId id="262" r:id="rId5"/>
    <p:sldId id="265" r:id="rId6"/>
    <p:sldId id="299" r:id="rId7"/>
    <p:sldId id="282" r:id="rId8"/>
    <p:sldId id="287" r:id="rId9"/>
    <p:sldId id="286" r:id="rId10"/>
    <p:sldId id="261" r:id="rId11"/>
    <p:sldId id="281" r:id="rId12"/>
    <p:sldId id="288" r:id="rId13"/>
    <p:sldId id="277" r:id="rId14"/>
    <p:sldId id="267" r:id="rId15"/>
    <p:sldId id="278" r:id="rId16"/>
    <p:sldId id="289" r:id="rId17"/>
    <p:sldId id="301" r:id="rId18"/>
    <p:sldId id="284" r:id="rId19"/>
    <p:sldId id="297" r:id="rId20"/>
    <p:sldId id="296" r:id="rId21"/>
    <p:sldId id="298" r:id="rId22"/>
    <p:sldId id="293" r:id="rId23"/>
    <p:sldId id="300" r:id="rId24"/>
    <p:sldId id="268" r:id="rId25"/>
    <p:sldId id="291" r:id="rId26"/>
    <p:sldId id="271" r:id="rId27"/>
    <p:sldId id="270" r:id="rId28"/>
    <p:sldId id="290" r:id="rId29"/>
    <p:sldId id="292" r:id="rId30"/>
    <p:sldId id="274" r:id="rId31"/>
    <p:sldId id="264" r:id="rId32"/>
    <p:sldId id="273" r:id="rId33"/>
    <p:sldId id="263" r:id="rId34"/>
    <p:sldId id="275" r:id="rId35"/>
    <p:sldId id="276" r:id="rId36"/>
  </p:sldIdLst>
  <p:sldSz cx="12192000" cy="6858000"/>
  <p:notesSz cx="6745288" cy="98821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867E28-7F84-4A83-9340-8B31BD417E3D}">
          <p14:sldIdLst>
            <p14:sldId id="260"/>
            <p14:sldId id="256"/>
          </p14:sldIdLst>
        </p14:section>
        <p14:section name="Vision" id="{5308C6A2-302A-4C46-9680-7BA241BAC671}">
          <p14:sldIdLst>
            <p14:sldId id="259"/>
            <p14:sldId id="262"/>
            <p14:sldId id="265"/>
            <p14:sldId id="299"/>
          </p14:sldIdLst>
        </p14:section>
        <p14:section name="AITHS- Ours Geels" id="{3F55FBDE-2502-4633-914A-E03BC6206D71}">
          <p14:sldIdLst>
            <p14:sldId id="282"/>
            <p14:sldId id="287"/>
            <p14:sldId id="286"/>
            <p14:sldId id="261"/>
            <p14:sldId id="281"/>
            <p14:sldId id="288"/>
            <p14:sldId id="277"/>
            <p14:sldId id="267"/>
            <p14:sldId id="278"/>
            <p14:sldId id="289"/>
            <p14:sldId id="301"/>
            <p14:sldId id="284"/>
            <p14:sldId id="297"/>
            <p14:sldId id="296"/>
            <p14:sldId id="298"/>
            <p14:sldId id="293"/>
            <p14:sldId id="300"/>
          </p14:sldIdLst>
        </p14:section>
        <p14:section name="Untitled Section" id="{ED0AA3E5-D138-410C-8D22-6117FB78DC8F}">
          <p14:sldIdLst>
            <p14:sldId id="268"/>
            <p14:sldId id="291"/>
            <p14:sldId id="271"/>
            <p14:sldId id="270"/>
            <p14:sldId id="290"/>
            <p14:sldId id="292"/>
            <p14:sldId id="274"/>
            <p14:sldId id="264"/>
            <p14:sldId id="273"/>
            <p14:sldId id="263"/>
            <p14:sldId id="275"/>
            <p14:sldId id="276"/>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4660"/>
  </p:normalViewPr>
  <p:slideViewPr>
    <p:cSldViewPr snapToGrid="0">
      <p:cViewPr varScale="1">
        <p:scale>
          <a:sx n="67" d="100"/>
          <a:sy n="67" d="100"/>
        </p:scale>
        <p:origin x="500" y="44"/>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CDA81-B8E4-4133-A81D-BFD2B4AAE50B}" type="doc">
      <dgm:prSet loTypeId="urn:microsoft.com/office/officeart/2005/8/layout/process1" loCatId="process" qsTypeId="urn:microsoft.com/office/officeart/2005/8/quickstyle/simple5" qsCatId="simple" csTypeId="urn:microsoft.com/office/officeart/2005/8/colors/accent2_2" csCatId="accent2" phldr="1"/>
      <dgm:spPr/>
      <dgm:t>
        <a:bodyPr/>
        <a:lstStyle/>
        <a:p>
          <a:endParaRPr lang="en-US"/>
        </a:p>
      </dgm:t>
    </dgm:pt>
    <dgm:pt modelId="{B2D6058C-3676-4BCC-96CE-B115FB6CCECA}">
      <dgm:prSet custT="1"/>
      <dgm:spPr/>
      <dgm:t>
        <a:bodyPr/>
        <a:lstStyle/>
        <a:p>
          <a:r>
            <a:rPr lang="en-GB" sz="2000" dirty="0"/>
            <a:t>There is an overwhelming issue of shame that emerges consequently from non-suicidal self-injury. Furthermore,  </a:t>
          </a:r>
          <a:r>
            <a:rPr lang="en-GB" sz="2000" dirty="0" err="1"/>
            <a:t>Amoss</a:t>
          </a:r>
          <a:r>
            <a:rPr lang="en-GB" sz="2000" dirty="0"/>
            <a:t>, et al (2016, p.198) suggest, “both blame and shame are potential steps towards transformative actions. The next step usually involves the capacity to tolerate emotions and consider alternative responses</a:t>
          </a:r>
          <a:r>
            <a:rPr lang="en-GB" sz="1500" dirty="0"/>
            <a:t>.” </a:t>
          </a:r>
          <a:endParaRPr lang="en-US" sz="1500" dirty="0"/>
        </a:p>
      </dgm:t>
    </dgm:pt>
    <dgm:pt modelId="{79FE70FA-9DB9-4D22-A572-579F7A7C1372}" type="parTrans" cxnId="{2D48880B-D193-4051-9911-8357760045A5}">
      <dgm:prSet/>
      <dgm:spPr/>
      <dgm:t>
        <a:bodyPr/>
        <a:lstStyle/>
        <a:p>
          <a:endParaRPr lang="en-US"/>
        </a:p>
      </dgm:t>
    </dgm:pt>
    <dgm:pt modelId="{11573AA1-180D-4DD3-B37D-3D01CC7CD449}" type="sibTrans" cxnId="{2D48880B-D193-4051-9911-8357760045A5}">
      <dgm:prSet/>
      <dgm:spPr/>
      <dgm:t>
        <a:bodyPr/>
        <a:lstStyle/>
        <a:p>
          <a:endParaRPr lang="en-US"/>
        </a:p>
      </dgm:t>
    </dgm:pt>
    <dgm:pt modelId="{40936E21-DDF0-4169-A350-736190C9231A}">
      <dgm:prSet/>
      <dgm:spPr/>
      <dgm:t>
        <a:bodyPr/>
        <a:lstStyle/>
        <a:p>
          <a:r>
            <a:rPr lang="en-GB" dirty="0">
              <a:solidFill>
                <a:schemeClr val="tx1">
                  <a:lumMod val="95000"/>
                  <a:lumOff val="5000"/>
                </a:schemeClr>
              </a:solidFill>
            </a:rPr>
            <a:t>As therapists we must face our own shame so that we can work effectively with the shame-based issues that a self-harming client may have. </a:t>
          </a:r>
          <a:endParaRPr lang="en-US" dirty="0">
            <a:solidFill>
              <a:schemeClr val="tx1">
                <a:lumMod val="95000"/>
                <a:lumOff val="5000"/>
              </a:schemeClr>
            </a:solidFill>
          </a:endParaRPr>
        </a:p>
      </dgm:t>
    </dgm:pt>
    <dgm:pt modelId="{E12B71ED-075D-4D2F-AC0F-607B65734304}" type="parTrans" cxnId="{977C3338-04CC-417D-BEBE-20AD02F6C7B3}">
      <dgm:prSet/>
      <dgm:spPr/>
      <dgm:t>
        <a:bodyPr/>
        <a:lstStyle/>
        <a:p>
          <a:endParaRPr lang="en-US"/>
        </a:p>
      </dgm:t>
    </dgm:pt>
    <dgm:pt modelId="{970E7B6F-9F71-41D4-9A51-92A1093F4CBF}" type="sibTrans" cxnId="{977C3338-04CC-417D-BEBE-20AD02F6C7B3}">
      <dgm:prSet/>
      <dgm:spPr/>
      <dgm:t>
        <a:bodyPr/>
        <a:lstStyle/>
        <a:p>
          <a:endParaRPr lang="en-US"/>
        </a:p>
      </dgm:t>
    </dgm:pt>
    <dgm:pt modelId="{6B88B42C-1DF8-45E0-BFA0-B9D3B32DA58B}">
      <dgm:prSet/>
      <dgm:spPr/>
      <dgm:t>
        <a:bodyPr/>
        <a:lstStyle/>
        <a:p>
          <a:r>
            <a:rPr lang="en-IE" dirty="0"/>
            <a:t>Johnson (2006, p.234) highlights;</a:t>
          </a:r>
        </a:p>
        <a:p>
          <a:r>
            <a:rPr lang="en-GB" dirty="0"/>
            <a:t>“Shame, like pride, is woven into the fabric of our being. It is a part of us that cannot be cut out; we must accept shame to transform it.”</a:t>
          </a:r>
          <a:endParaRPr lang="en-US" dirty="0"/>
        </a:p>
      </dgm:t>
    </dgm:pt>
    <dgm:pt modelId="{43A017AA-FA0F-4F26-B052-746D745E311C}" type="parTrans" cxnId="{80369F32-8CEB-424E-B69F-2026BC02612F}">
      <dgm:prSet/>
      <dgm:spPr/>
      <dgm:t>
        <a:bodyPr/>
        <a:lstStyle/>
        <a:p>
          <a:endParaRPr lang="en-US"/>
        </a:p>
      </dgm:t>
    </dgm:pt>
    <dgm:pt modelId="{BC0C361B-55AA-4B6F-8C8E-DE49F1D4F392}" type="sibTrans" cxnId="{80369F32-8CEB-424E-B69F-2026BC02612F}">
      <dgm:prSet/>
      <dgm:spPr/>
      <dgm:t>
        <a:bodyPr/>
        <a:lstStyle/>
        <a:p>
          <a:endParaRPr lang="en-US"/>
        </a:p>
      </dgm:t>
    </dgm:pt>
    <dgm:pt modelId="{BBC680D3-CC29-40B4-82A7-1B1EC813AB9A}" type="pres">
      <dgm:prSet presAssocID="{294CDA81-B8E4-4133-A81D-BFD2B4AAE50B}" presName="Name0" presStyleCnt="0">
        <dgm:presLayoutVars>
          <dgm:dir/>
          <dgm:resizeHandles val="exact"/>
        </dgm:presLayoutVars>
      </dgm:prSet>
      <dgm:spPr/>
    </dgm:pt>
    <dgm:pt modelId="{28CE6409-5403-48A4-9020-C072520282E1}" type="pres">
      <dgm:prSet presAssocID="{B2D6058C-3676-4BCC-96CE-B115FB6CCECA}" presName="node" presStyleLbl="node1" presStyleIdx="0" presStyleCnt="3" custScaleY="134123">
        <dgm:presLayoutVars>
          <dgm:bulletEnabled val="1"/>
        </dgm:presLayoutVars>
      </dgm:prSet>
      <dgm:spPr/>
    </dgm:pt>
    <dgm:pt modelId="{3F873471-ECBC-41F8-9AAA-C94EC9C0A5AA}" type="pres">
      <dgm:prSet presAssocID="{11573AA1-180D-4DD3-B37D-3D01CC7CD449}" presName="sibTrans" presStyleLbl="sibTrans2D1" presStyleIdx="0" presStyleCnt="2"/>
      <dgm:spPr/>
    </dgm:pt>
    <dgm:pt modelId="{0CF531B5-CA88-4316-91EE-D8E94F37FF59}" type="pres">
      <dgm:prSet presAssocID="{11573AA1-180D-4DD3-B37D-3D01CC7CD449}" presName="connectorText" presStyleLbl="sibTrans2D1" presStyleIdx="0" presStyleCnt="2"/>
      <dgm:spPr/>
    </dgm:pt>
    <dgm:pt modelId="{82EBD838-2942-4FCD-A711-F1C1F10FCC5A}" type="pres">
      <dgm:prSet presAssocID="{40936E21-DDF0-4169-A350-736190C9231A}" presName="node" presStyleLbl="node1" presStyleIdx="1" presStyleCnt="3" custScaleY="133560">
        <dgm:presLayoutVars>
          <dgm:bulletEnabled val="1"/>
        </dgm:presLayoutVars>
      </dgm:prSet>
      <dgm:spPr/>
    </dgm:pt>
    <dgm:pt modelId="{73A2F55C-C5A2-4FFC-8298-9A51D33CB5AC}" type="pres">
      <dgm:prSet presAssocID="{970E7B6F-9F71-41D4-9A51-92A1093F4CBF}" presName="sibTrans" presStyleLbl="sibTrans2D1" presStyleIdx="1" presStyleCnt="2"/>
      <dgm:spPr/>
    </dgm:pt>
    <dgm:pt modelId="{89293C04-FD33-40F2-9202-A1964196F234}" type="pres">
      <dgm:prSet presAssocID="{970E7B6F-9F71-41D4-9A51-92A1093F4CBF}" presName="connectorText" presStyleLbl="sibTrans2D1" presStyleIdx="1" presStyleCnt="2"/>
      <dgm:spPr/>
    </dgm:pt>
    <dgm:pt modelId="{6D42D983-17AB-47EB-B6BD-E8C564CA88E6}" type="pres">
      <dgm:prSet presAssocID="{6B88B42C-1DF8-45E0-BFA0-B9D3B32DA58B}" presName="node" presStyleLbl="node1" presStyleIdx="2" presStyleCnt="3" custScaleY="134044">
        <dgm:presLayoutVars>
          <dgm:bulletEnabled val="1"/>
        </dgm:presLayoutVars>
      </dgm:prSet>
      <dgm:spPr/>
    </dgm:pt>
  </dgm:ptLst>
  <dgm:cxnLst>
    <dgm:cxn modelId="{2D48880B-D193-4051-9911-8357760045A5}" srcId="{294CDA81-B8E4-4133-A81D-BFD2B4AAE50B}" destId="{B2D6058C-3676-4BCC-96CE-B115FB6CCECA}" srcOrd="0" destOrd="0" parTransId="{79FE70FA-9DB9-4D22-A572-579F7A7C1372}" sibTransId="{11573AA1-180D-4DD3-B37D-3D01CC7CD449}"/>
    <dgm:cxn modelId="{E26CF325-7404-4335-9331-7E4F28090556}" type="presOf" srcId="{11573AA1-180D-4DD3-B37D-3D01CC7CD449}" destId="{3F873471-ECBC-41F8-9AAA-C94EC9C0A5AA}" srcOrd="0" destOrd="0" presId="urn:microsoft.com/office/officeart/2005/8/layout/process1"/>
    <dgm:cxn modelId="{62F5332F-7383-4183-8CE3-3AF83F0BDA76}" type="presOf" srcId="{970E7B6F-9F71-41D4-9A51-92A1093F4CBF}" destId="{73A2F55C-C5A2-4FFC-8298-9A51D33CB5AC}" srcOrd="0" destOrd="0" presId="urn:microsoft.com/office/officeart/2005/8/layout/process1"/>
    <dgm:cxn modelId="{80369F32-8CEB-424E-B69F-2026BC02612F}" srcId="{294CDA81-B8E4-4133-A81D-BFD2B4AAE50B}" destId="{6B88B42C-1DF8-45E0-BFA0-B9D3B32DA58B}" srcOrd="2" destOrd="0" parTransId="{43A017AA-FA0F-4F26-B052-746D745E311C}" sibTransId="{BC0C361B-55AA-4B6F-8C8E-DE49F1D4F392}"/>
    <dgm:cxn modelId="{977C3338-04CC-417D-BEBE-20AD02F6C7B3}" srcId="{294CDA81-B8E4-4133-A81D-BFD2B4AAE50B}" destId="{40936E21-DDF0-4169-A350-736190C9231A}" srcOrd="1" destOrd="0" parTransId="{E12B71ED-075D-4D2F-AC0F-607B65734304}" sibTransId="{970E7B6F-9F71-41D4-9A51-92A1093F4CBF}"/>
    <dgm:cxn modelId="{C2243C66-7EC1-40BB-8050-9E23C7B7BBB3}" type="presOf" srcId="{294CDA81-B8E4-4133-A81D-BFD2B4AAE50B}" destId="{BBC680D3-CC29-40B4-82A7-1B1EC813AB9A}" srcOrd="0" destOrd="0" presId="urn:microsoft.com/office/officeart/2005/8/layout/process1"/>
    <dgm:cxn modelId="{AC083C4D-9B8D-4A1F-A426-02586B70005F}" type="presOf" srcId="{B2D6058C-3676-4BCC-96CE-B115FB6CCECA}" destId="{28CE6409-5403-48A4-9020-C072520282E1}" srcOrd="0" destOrd="0" presId="urn:microsoft.com/office/officeart/2005/8/layout/process1"/>
    <dgm:cxn modelId="{C1343C7B-632E-49C8-B258-5B2ECD6C8DDD}" type="presOf" srcId="{970E7B6F-9F71-41D4-9A51-92A1093F4CBF}" destId="{89293C04-FD33-40F2-9202-A1964196F234}" srcOrd="1" destOrd="0" presId="urn:microsoft.com/office/officeart/2005/8/layout/process1"/>
    <dgm:cxn modelId="{25527989-EDEC-4D32-9F56-180775FD90A8}" type="presOf" srcId="{40936E21-DDF0-4169-A350-736190C9231A}" destId="{82EBD838-2942-4FCD-A711-F1C1F10FCC5A}" srcOrd="0" destOrd="0" presId="urn:microsoft.com/office/officeart/2005/8/layout/process1"/>
    <dgm:cxn modelId="{BFBFBEDE-BBD1-4002-B686-41B622BB8F35}" type="presOf" srcId="{11573AA1-180D-4DD3-B37D-3D01CC7CD449}" destId="{0CF531B5-CA88-4316-91EE-D8E94F37FF59}" srcOrd="1" destOrd="0" presId="urn:microsoft.com/office/officeart/2005/8/layout/process1"/>
    <dgm:cxn modelId="{0AE81AFE-8F2B-4139-8783-1EE645D15D74}" type="presOf" srcId="{6B88B42C-1DF8-45E0-BFA0-B9D3B32DA58B}" destId="{6D42D983-17AB-47EB-B6BD-E8C564CA88E6}" srcOrd="0" destOrd="0" presId="urn:microsoft.com/office/officeart/2005/8/layout/process1"/>
    <dgm:cxn modelId="{07C5AA5E-AE8C-4E2F-97DD-F55BA50999D0}" type="presParOf" srcId="{BBC680D3-CC29-40B4-82A7-1B1EC813AB9A}" destId="{28CE6409-5403-48A4-9020-C072520282E1}" srcOrd="0" destOrd="0" presId="urn:microsoft.com/office/officeart/2005/8/layout/process1"/>
    <dgm:cxn modelId="{352CE663-E28C-4186-AA6D-1E00B6D2588C}" type="presParOf" srcId="{BBC680D3-CC29-40B4-82A7-1B1EC813AB9A}" destId="{3F873471-ECBC-41F8-9AAA-C94EC9C0A5AA}" srcOrd="1" destOrd="0" presId="urn:microsoft.com/office/officeart/2005/8/layout/process1"/>
    <dgm:cxn modelId="{7CAB1FFE-0216-4110-81E9-98F6DD9CA6E8}" type="presParOf" srcId="{3F873471-ECBC-41F8-9AAA-C94EC9C0A5AA}" destId="{0CF531B5-CA88-4316-91EE-D8E94F37FF59}" srcOrd="0" destOrd="0" presId="urn:microsoft.com/office/officeart/2005/8/layout/process1"/>
    <dgm:cxn modelId="{0824921C-FCEB-41B9-ADE8-9EF38956089C}" type="presParOf" srcId="{BBC680D3-CC29-40B4-82A7-1B1EC813AB9A}" destId="{82EBD838-2942-4FCD-A711-F1C1F10FCC5A}" srcOrd="2" destOrd="0" presId="urn:microsoft.com/office/officeart/2005/8/layout/process1"/>
    <dgm:cxn modelId="{83D56871-1197-4BC0-897B-68E0AA32D525}" type="presParOf" srcId="{BBC680D3-CC29-40B4-82A7-1B1EC813AB9A}" destId="{73A2F55C-C5A2-4FFC-8298-9A51D33CB5AC}" srcOrd="3" destOrd="0" presId="urn:microsoft.com/office/officeart/2005/8/layout/process1"/>
    <dgm:cxn modelId="{5E68C246-A6BD-44B1-844B-F0B16D73A30C}" type="presParOf" srcId="{73A2F55C-C5A2-4FFC-8298-9A51D33CB5AC}" destId="{89293C04-FD33-40F2-9202-A1964196F234}" srcOrd="0" destOrd="0" presId="urn:microsoft.com/office/officeart/2005/8/layout/process1"/>
    <dgm:cxn modelId="{CB8CC9B4-6723-4D72-8566-FA07B281994E}" type="presParOf" srcId="{BBC680D3-CC29-40B4-82A7-1B1EC813AB9A}" destId="{6D42D983-17AB-47EB-B6BD-E8C564CA88E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E6409-5403-48A4-9020-C072520282E1}">
      <dsp:nvSpPr>
        <dsp:cNvPr id="0" name=""/>
        <dsp:cNvSpPr/>
      </dsp:nvSpPr>
      <dsp:spPr>
        <a:xfrm>
          <a:off x="8945" y="0"/>
          <a:ext cx="2673797" cy="5278400"/>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There is an overwhelming issue of shame that emerges consequently from non-suicidal self-injury. Furthermore,  </a:t>
          </a:r>
          <a:r>
            <a:rPr lang="en-GB" sz="2000" kern="1200" dirty="0" err="1"/>
            <a:t>Amoss</a:t>
          </a:r>
          <a:r>
            <a:rPr lang="en-GB" sz="2000" kern="1200" dirty="0"/>
            <a:t>, et al (2016, p.198) suggest, “both blame and shame are potential steps towards transformative actions. The next step usually involves the capacity to tolerate emotions and consider alternative responses</a:t>
          </a:r>
          <a:r>
            <a:rPr lang="en-GB" sz="1500" kern="1200" dirty="0"/>
            <a:t>.” </a:t>
          </a:r>
          <a:endParaRPr lang="en-US" sz="1500" kern="1200" dirty="0"/>
        </a:p>
      </dsp:txBody>
      <dsp:txXfrm>
        <a:off x="87258" y="78313"/>
        <a:ext cx="2517171" cy="5121774"/>
      </dsp:txXfrm>
    </dsp:sp>
    <dsp:sp modelId="{3F873471-ECBC-41F8-9AAA-C94EC9C0A5AA}">
      <dsp:nvSpPr>
        <dsp:cNvPr id="0" name=""/>
        <dsp:cNvSpPr/>
      </dsp:nvSpPr>
      <dsp:spPr>
        <a:xfrm>
          <a:off x="2950123" y="2307649"/>
          <a:ext cx="566845" cy="663101"/>
        </a:xfrm>
        <a:prstGeom prst="rightArrow">
          <a:avLst>
            <a:gd name="adj1" fmla="val 60000"/>
            <a:gd name="adj2" fmla="val 50000"/>
          </a:avLst>
        </a:prstGeom>
        <a:gradFill rotWithShape="0">
          <a:gsLst>
            <a:gs pos="0">
              <a:schemeClr val="accent2">
                <a:tint val="60000"/>
                <a:hueOff val="0"/>
                <a:satOff val="0"/>
                <a:lumOff val="0"/>
                <a:alphaOff val="0"/>
                <a:tint val="94000"/>
                <a:satMod val="103000"/>
                <a:lumMod val="102000"/>
              </a:schemeClr>
            </a:gs>
            <a:gs pos="50000">
              <a:schemeClr val="accent2">
                <a:tint val="60000"/>
                <a:hueOff val="0"/>
                <a:satOff val="0"/>
                <a:lumOff val="0"/>
                <a:alphaOff val="0"/>
                <a:shade val="100000"/>
                <a:satMod val="110000"/>
                <a:lumMod val="100000"/>
              </a:schemeClr>
            </a:gs>
            <a:gs pos="100000">
              <a:schemeClr val="accent2">
                <a:tint val="60000"/>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950123" y="2440269"/>
        <a:ext cx="396792" cy="397861"/>
      </dsp:txXfrm>
    </dsp:sp>
    <dsp:sp modelId="{82EBD838-2942-4FCD-A711-F1C1F10FCC5A}">
      <dsp:nvSpPr>
        <dsp:cNvPr id="0" name=""/>
        <dsp:cNvSpPr/>
      </dsp:nvSpPr>
      <dsp:spPr>
        <a:xfrm>
          <a:off x="3752262" y="11078"/>
          <a:ext cx="2673797" cy="5256243"/>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solidFill>
                <a:schemeClr val="tx1">
                  <a:lumMod val="95000"/>
                  <a:lumOff val="5000"/>
                </a:schemeClr>
              </a:solidFill>
            </a:rPr>
            <a:t>As therapists we must face our own shame so that we can work effectively with the shame-based issues that a self-harming client may have. </a:t>
          </a:r>
          <a:endParaRPr lang="en-US" sz="2500" kern="1200" dirty="0">
            <a:solidFill>
              <a:schemeClr val="tx1">
                <a:lumMod val="95000"/>
                <a:lumOff val="5000"/>
              </a:schemeClr>
            </a:solidFill>
          </a:endParaRPr>
        </a:p>
      </dsp:txBody>
      <dsp:txXfrm>
        <a:off x="3830575" y="89391"/>
        <a:ext cx="2517171" cy="5099617"/>
      </dsp:txXfrm>
    </dsp:sp>
    <dsp:sp modelId="{73A2F55C-C5A2-4FFC-8298-9A51D33CB5AC}">
      <dsp:nvSpPr>
        <dsp:cNvPr id="0" name=""/>
        <dsp:cNvSpPr/>
      </dsp:nvSpPr>
      <dsp:spPr>
        <a:xfrm>
          <a:off x="6693439" y="2307649"/>
          <a:ext cx="566845" cy="663101"/>
        </a:xfrm>
        <a:prstGeom prst="rightArrow">
          <a:avLst>
            <a:gd name="adj1" fmla="val 60000"/>
            <a:gd name="adj2" fmla="val 50000"/>
          </a:avLst>
        </a:prstGeom>
        <a:gradFill rotWithShape="0">
          <a:gsLst>
            <a:gs pos="0">
              <a:schemeClr val="accent2">
                <a:tint val="60000"/>
                <a:hueOff val="0"/>
                <a:satOff val="0"/>
                <a:lumOff val="0"/>
                <a:alphaOff val="0"/>
                <a:tint val="94000"/>
                <a:satMod val="103000"/>
                <a:lumMod val="102000"/>
              </a:schemeClr>
            </a:gs>
            <a:gs pos="50000">
              <a:schemeClr val="accent2">
                <a:tint val="60000"/>
                <a:hueOff val="0"/>
                <a:satOff val="0"/>
                <a:lumOff val="0"/>
                <a:alphaOff val="0"/>
                <a:shade val="100000"/>
                <a:satMod val="110000"/>
                <a:lumMod val="100000"/>
              </a:schemeClr>
            </a:gs>
            <a:gs pos="100000">
              <a:schemeClr val="accent2">
                <a:tint val="60000"/>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693439" y="2440269"/>
        <a:ext cx="396792" cy="397861"/>
      </dsp:txXfrm>
    </dsp:sp>
    <dsp:sp modelId="{6D42D983-17AB-47EB-B6BD-E8C564CA88E6}">
      <dsp:nvSpPr>
        <dsp:cNvPr id="0" name=""/>
        <dsp:cNvSpPr/>
      </dsp:nvSpPr>
      <dsp:spPr>
        <a:xfrm>
          <a:off x="7495578" y="1554"/>
          <a:ext cx="2673797" cy="5275290"/>
        </a:xfrm>
        <a:prstGeom prst="roundRect">
          <a:avLst>
            <a:gd name="adj" fmla="val 10000"/>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dirty="0"/>
            <a:t>Johnson (2006, p.234) highlights;</a:t>
          </a:r>
        </a:p>
        <a:p>
          <a:pPr marL="0" lvl="0" indent="0" algn="ctr" defTabSz="1111250">
            <a:lnSpc>
              <a:spcPct val="90000"/>
            </a:lnSpc>
            <a:spcBef>
              <a:spcPct val="0"/>
            </a:spcBef>
            <a:spcAft>
              <a:spcPct val="35000"/>
            </a:spcAft>
            <a:buNone/>
          </a:pPr>
          <a:r>
            <a:rPr lang="en-GB" sz="2500" kern="1200" dirty="0"/>
            <a:t>“Shame, like pride, is woven into the fabric of our being. It is a part of us that cannot be cut out; we must accept shame to transform it.”</a:t>
          </a:r>
          <a:endParaRPr lang="en-US" sz="2500" kern="1200" dirty="0"/>
        </a:p>
      </dsp:txBody>
      <dsp:txXfrm>
        <a:off x="7573891" y="79867"/>
        <a:ext cx="2517171" cy="51186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2588" cy="4953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21113" y="0"/>
            <a:ext cx="2922587" cy="495300"/>
          </a:xfrm>
          <a:prstGeom prst="rect">
            <a:avLst/>
          </a:prstGeom>
        </p:spPr>
        <p:txBody>
          <a:bodyPr vert="horz" lIns="91440" tIns="45720" rIns="91440" bIns="45720" rtlCol="0"/>
          <a:lstStyle>
            <a:lvl1pPr algn="r">
              <a:defRPr sz="1200"/>
            </a:lvl1pPr>
          </a:lstStyle>
          <a:p>
            <a:fld id="{0CAC7DB9-2E3C-412F-83AF-BEF7B540D80B}" type="datetimeFigureOut">
              <a:rPr lang="en-IE" smtClean="0"/>
              <a:t>08/04/2020</a:t>
            </a:fld>
            <a:endParaRPr lang="en-IE"/>
          </a:p>
        </p:txBody>
      </p:sp>
      <p:sp>
        <p:nvSpPr>
          <p:cNvPr id="4" name="Footer Placeholder 3"/>
          <p:cNvSpPr>
            <a:spLocks noGrp="1"/>
          </p:cNvSpPr>
          <p:nvPr>
            <p:ph type="ftr" sz="quarter" idx="2"/>
          </p:nvPr>
        </p:nvSpPr>
        <p:spPr>
          <a:xfrm>
            <a:off x="0" y="9386888"/>
            <a:ext cx="2922588" cy="4953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21113" y="9386888"/>
            <a:ext cx="2922587" cy="495300"/>
          </a:xfrm>
          <a:prstGeom prst="rect">
            <a:avLst/>
          </a:prstGeom>
        </p:spPr>
        <p:txBody>
          <a:bodyPr vert="horz" lIns="91440" tIns="45720" rIns="91440" bIns="45720" rtlCol="0" anchor="b"/>
          <a:lstStyle>
            <a:lvl1pPr algn="r">
              <a:defRPr sz="1200"/>
            </a:lvl1pPr>
          </a:lstStyle>
          <a:p>
            <a:fld id="{53D568F8-D369-4DBF-AAB5-036022CAC238}" type="slidenum">
              <a:rPr lang="en-IE" smtClean="0"/>
              <a:t>‹#›</a:t>
            </a:fld>
            <a:endParaRPr lang="en-IE"/>
          </a:p>
        </p:txBody>
      </p:sp>
    </p:spTree>
    <p:extLst>
      <p:ext uri="{BB962C8B-B14F-4D97-AF65-F5344CB8AC3E}">
        <p14:creationId xmlns:p14="http://schemas.microsoft.com/office/powerpoint/2010/main" val="18761326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ideo" Target="https://www.youtube.com/embed/1CtrpLh6TKk"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hyperlink" Target="mailto:alankavanagh@tallaghttravellerscdp.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psychologytoday.com/ie/blog/psychologically-minded/201910/it-s-time-psychology-lead-not-follo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outube.com/watch?v=acSxE85PwSg&amp;feature=youtu.be"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R2OxRvJFiZw"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iahip.org/inside-out/issue-86-autumn-2018/healing-wounds-an-integrative-approach-to-counselling-clients-who-present-with-vicarious-trauma" TargetMode="External"/><Relationship Id="rId3" Type="http://schemas.openxmlformats.org/officeDocument/2006/relationships/hyperlink" Target="https://www.paveepoint.ie/resources/our-geels-all-ireland-traveller-health-study" TargetMode="External"/><Relationship Id="rId7" Type="http://schemas.openxmlformats.org/officeDocument/2006/relationships/hyperlink" Target="https://iacp.ie/files/UserFiles/Eisteach-Journals-Edited-Art/Eisteach-Journal-Summer-2017-Art.pdf" TargetMode="External"/><Relationship Id="rId2" Type="http://schemas.openxmlformats.org/officeDocument/2006/relationships/hyperlink" Target="https://www.ssgt.ie/wp-content/uploads/2017/11/Developing-a-Strategy-2016.pdf" TargetMode="External"/><Relationship Id="rId1" Type="http://schemas.openxmlformats.org/officeDocument/2006/relationships/slideLayout" Target="../slideLayouts/slideLayout2.xml"/><Relationship Id="rId6" Type="http://schemas.openxmlformats.org/officeDocument/2006/relationships/hyperlink" Target="mailto:alankavanagh@tallaghttravellerscdp.com" TargetMode="External"/><Relationship Id="rId11" Type="http://schemas.openxmlformats.org/officeDocument/2006/relationships/hyperlink" Target="https://soundcloud.com/jane-mulcahy/law-and-justice-interview-with-alan-kavanagh-tallaght-travellers-community-development-project" TargetMode="External"/><Relationship Id="rId5" Type="http://schemas.openxmlformats.org/officeDocument/2006/relationships/hyperlink" Target="https://www.exchangehouse.ie/publications_reseachdocuments.php" TargetMode="External"/><Relationship Id="rId10" Type="http://schemas.openxmlformats.org/officeDocument/2006/relationships/hyperlink" Target="http://data.parliament.uk/writtenevidence/committeeevidence.svc/evidencedocument/women-and-equalities-committee/mental-health-of-men-and-boys/written/98110.html" TargetMode="External"/><Relationship Id="rId4" Type="http://schemas.openxmlformats.org/officeDocument/2006/relationships/hyperlink" Target="https://www.paveepoint.ie/document-library/" TargetMode="External"/><Relationship Id="rId9" Type="http://schemas.openxmlformats.org/officeDocument/2006/relationships/hyperlink" Target="https://www.linkedin.com/pulse/when-emotional-pain-physical-alan-kavanagh/"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D74271-7B5F-4500-9643-4A65D6297A82}"/>
              </a:ext>
            </a:extLst>
          </p:cNvPr>
          <p:cNvPicPr>
            <a:picLocks noChangeAspect="1"/>
          </p:cNvPicPr>
          <p:nvPr/>
        </p:nvPicPr>
        <p:blipFill>
          <a:blip r:embed="rId2"/>
          <a:stretch>
            <a:fillRect/>
          </a:stretch>
        </p:blipFill>
        <p:spPr>
          <a:xfrm>
            <a:off x="964276" y="0"/>
            <a:ext cx="10947862" cy="6858000"/>
          </a:xfrm>
          <a:prstGeom prst="rect">
            <a:avLst/>
          </a:prstGeom>
        </p:spPr>
      </p:pic>
    </p:spTree>
    <p:extLst>
      <p:ext uri="{BB962C8B-B14F-4D97-AF65-F5344CB8AC3E}">
        <p14:creationId xmlns:p14="http://schemas.microsoft.com/office/powerpoint/2010/main" val="294270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CED44E-B8E1-493E-9B49-EDEE4B065F75}"/>
              </a:ext>
            </a:extLst>
          </p:cNvPr>
          <p:cNvSpPr>
            <a:spLocks noGrp="1"/>
          </p:cNvSpPr>
          <p:nvPr>
            <p:ph type="title"/>
          </p:nvPr>
        </p:nvSpPr>
        <p:spPr>
          <a:xfrm>
            <a:off x="1251678" y="382384"/>
            <a:ext cx="10178322" cy="1695797"/>
          </a:xfrm>
        </p:spPr>
        <p:txBody>
          <a:bodyPr>
            <a:noAutofit/>
          </a:bodyPr>
          <a:lstStyle/>
          <a:p>
            <a:r>
              <a:rPr lang="en-IE" sz="4000" dirty="0"/>
              <a:t>Is it possible that policies could make The settled/sedentary population believe that blue eyes Are better than the ‘Other’?</a:t>
            </a:r>
          </a:p>
        </p:txBody>
      </p:sp>
      <p:pic>
        <p:nvPicPr>
          <p:cNvPr id="2" name="Content Placeholder 1"/>
          <p:cNvPicPr>
            <a:picLocks noGrp="1" noChangeAspect="1"/>
          </p:cNvPicPr>
          <p:nvPr>
            <p:ph sz="half" idx="1"/>
          </p:nvPr>
        </p:nvPicPr>
        <p:blipFill>
          <a:blip r:embed="rId3"/>
          <a:stretch>
            <a:fillRect/>
          </a:stretch>
        </p:blipFill>
        <p:spPr>
          <a:xfrm>
            <a:off x="1321724" y="2600325"/>
            <a:ext cx="5170516" cy="3975042"/>
          </a:xfrm>
          <a:prstGeom prst="rect">
            <a:avLst/>
          </a:prstGeom>
        </p:spPr>
      </p:pic>
      <p:pic>
        <p:nvPicPr>
          <p:cNvPr id="10" name="1CtrpLh6TKk"/>
          <p:cNvPicPr>
            <a:picLocks noGrp="1" noRot="1" noChangeAspect="1"/>
          </p:cNvPicPr>
          <p:nvPr>
            <p:ph sz="half" idx="2"/>
            <a:videoFile r:link="rId1"/>
          </p:nvPr>
        </p:nvPicPr>
        <p:blipFill>
          <a:blip r:embed="rId4"/>
          <a:stretch>
            <a:fillRect/>
          </a:stretch>
        </p:blipFill>
        <p:spPr>
          <a:xfrm>
            <a:off x="6772275" y="2619375"/>
            <a:ext cx="4572000" cy="3975042"/>
          </a:xfrm>
          <a:prstGeom prst="rect">
            <a:avLst/>
          </a:prstGeom>
        </p:spPr>
      </p:pic>
    </p:spTree>
    <p:extLst>
      <p:ext uri="{BB962C8B-B14F-4D97-AF65-F5344CB8AC3E}">
        <p14:creationId xmlns:p14="http://schemas.microsoft.com/office/powerpoint/2010/main" val="18004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7882" y="266008"/>
            <a:ext cx="3092117" cy="739832"/>
          </a:xfrm>
        </p:spPr>
        <p:txBody>
          <a:bodyPr/>
          <a:lstStyle/>
          <a:p>
            <a:r>
              <a:rPr lang="en-IE" dirty="0"/>
              <a:t>Ignorance and power</a:t>
            </a:r>
          </a:p>
        </p:txBody>
      </p:sp>
      <p:sp>
        <p:nvSpPr>
          <p:cNvPr id="4" name="Text Placeholder 3"/>
          <p:cNvSpPr>
            <a:spLocks noGrp="1"/>
          </p:cNvSpPr>
          <p:nvPr>
            <p:ph type="body" sz="half" idx="2"/>
          </p:nvPr>
        </p:nvSpPr>
        <p:spPr/>
        <p:txBody>
          <a:bodyPr>
            <a:normAutofit/>
          </a:bodyPr>
          <a:lstStyle/>
          <a:p>
            <a:r>
              <a:rPr lang="en-IE" sz="3200" dirty="0"/>
              <a:t>Two of the greatest threats to </a:t>
            </a:r>
            <a:r>
              <a:rPr lang="en-IE" sz="3200" u="sng" dirty="0"/>
              <a:t>social justice </a:t>
            </a:r>
            <a:r>
              <a:rPr lang="en-IE" sz="3200" dirty="0"/>
              <a:t>is the combination of ignorance &amp; power.</a:t>
            </a:r>
          </a:p>
        </p:txBody>
      </p:sp>
      <p:pic>
        <p:nvPicPr>
          <p:cNvPr id="9" name="Picture Placeholder 8"/>
          <p:cNvPicPr>
            <a:picLocks noGrp="1" noChangeAspect="1"/>
          </p:cNvPicPr>
          <p:nvPr>
            <p:ph type="pic" idx="1"/>
          </p:nvPr>
        </p:nvPicPr>
        <p:blipFill>
          <a:blip r:embed="rId2"/>
          <a:stretch>
            <a:fillRect/>
          </a:stretch>
        </p:blipFill>
        <p:spPr>
          <a:xfrm>
            <a:off x="258427" y="0"/>
            <a:ext cx="7342909" cy="6858000"/>
          </a:xfrm>
          <a:prstGeom prst="rect">
            <a:avLst/>
          </a:prstGeom>
        </p:spPr>
      </p:pic>
    </p:spTree>
    <p:extLst>
      <p:ext uri="{BB962C8B-B14F-4D97-AF65-F5344CB8AC3E}">
        <p14:creationId xmlns:p14="http://schemas.microsoft.com/office/powerpoint/2010/main" val="34967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IE" dirty="0"/>
              <a:t>Why?</a:t>
            </a:r>
          </a:p>
        </p:txBody>
      </p:sp>
      <p:sp>
        <p:nvSpPr>
          <p:cNvPr id="6" name="Subtitle 5"/>
          <p:cNvSpPr>
            <a:spLocks noGrp="1"/>
          </p:cNvSpPr>
          <p:nvPr>
            <p:ph type="subTitle" idx="1"/>
          </p:nvPr>
        </p:nvSpPr>
        <p:spPr/>
        <p:txBody>
          <a:bodyPr>
            <a:normAutofit fontScale="92500" lnSpcReduction="10000"/>
          </a:bodyPr>
          <a:lstStyle/>
          <a:p>
            <a:r>
              <a:rPr lang="en-IE" dirty="0" err="1"/>
              <a:t>tRAVELLER</a:t>
            </a:r>
            <a:r>
              <a:rPr lang="en-IE" dirty="0"/>
              <a:t> health inequalities </a:t>
            </a:r>
          </a:p>
          <a:p>
            <a:r>
              <a:rPr lang="en-IE" dirty="0"/>
              <a:t>And social issues</a:t>
            </a:r>
          </a:p>
        </p:txBody>
      </p:sp>
    </p:spTree>
    <p:extLst>
      <p:ext uri="{BB962C8B-B14F-4D97-AF65-F5344CB8AC3E}">
        <p14:creationId xmlns:p14="http://schemas.microsoft.com/office/powerpoint/2010/main" val="2725432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103B-090E-4486-96AC-8ED71158B45D}"/>
              </a:ext>
            </a:extLst>
          </p:cNvPr>
          <p:cNvSpPr>
            <a:spLocks noGrp="1"/>
          </p:cNvSpPr>
          <p:nvPr>
            <p:ph type="title"/>
          </p:nvPr>
        </p:nvSpPr>
        <p:spPr/>
        <p:txBody>
          <a:bodyPr/>
          <a:lstStyle/>
          <a:p>
            <a:r>
              <a:rPr lang="en-IE" dirty="0"/>
              <a:t>Why?</a:t>
            </a:r>
            <a:br>
              <a:rPr lang="en-IE" dirty="0"/>
            </a:br>
            <a:r>
              <a:rPr lang="en-IE" dirty="0"/>
              <a:t>Why?</a:t>
            </a:r>
            <a:br>
              <a:rPr lang="en-IE" dirty="0"/>
            </a:br>
            <a:r>
              <a:rPr lang="en-IE" dirty="0"/>
              <a:t>Why?</a:t>
            </a:r>
          </a:p>
        </p:txBody>
      </p:sp>
      <p:sp>
        <p:nvSpPr>
          <p:cNvPr id="4" name="Text Placeholder 3">
            <a:extLst>
              <a:ext uri="{FF2B5EF4-FFF2-40B4-BE49-F238E27FC236}">
                <a16:creationId xmlns:a16="http://schemas.microsoft.com/office/drawing/2014/main" id="{05E0D12E-7EA1-4B17-8D60-DD56A79BBB01}"/>
              </a:ext>
            </a:extLst>
          </p:cNvPr>
          <p:cNvSpPr>
            <a:spLocks noGrp="1"/>
          </p:cNvSpPr>
          <p:nvPr>
            <p:ph type="body" sz="half" idx="2"/>
          </p:nvPr>
        </p:nvSpPr>
        <p:spPr>
          <a:xfrm>
            <a:off x="8337885" y="1741335"/>
            <a:ext cx="3092115" cy="4554689"/>
          </a:xfrm>
        </p:spPr>
        <p:txBody>
          <a:bodyPr>
            <a:noAutofit/>
          </a:bodyPr>
          <a:lstStyle/>
          <a:p>
            <a:r>
              <a:rPr lang="en-IE" sz="2800" dirty="0"/>
              <a:t>As Rumi once famously stated:</a:t>
            </a:r>
          </a:p>
          <a:p>
            <a:r>
              <a:rPr lang="en-IE" sz="2800" dirty="0"/>
              <a:t>“Maybe [we] are searching among the branches, for what only appear in the roots”</a:t>
            </a:r>
          </a:p>
        </p:txBody>
      </p:sp>
      <p:pic>
        <p:nvPicPr>
          <p:cNvPr id="10" name="Content Placeholder 9">
            <a:extLst>
              <a:ext uri="{FF2B5EF4-FFF2-40B4-BE49-F238E27FC236}">
                <a16:creationId xmlns:a16="http://schemas.microsoft.com/office/drawing/2014/main" id="{62339DCC-923C-4350-8B13-B67A9C76E5C6}"/>
              </a:ext>
            </a:extLst>
          </p:cNvPr>
          <p:cNvPicPr>
            <a:picLocks noGrp="1" noChangeAspect="1"/>
          </p:cNvPicPr>
          <p:nvPr>
            <p:ph idx="1"/>
          </p:nvPr>
        </p:nvPicPr>
        <p:blipFill>
          <a:blip r:embed="rId2"/>
          <a:stretch>
            <a:fillRect/>
          </a:stretch>
        </p:blipFill>
        <p:spPr>
          <a:xfrm>
            <a:off x="285751" y="0"/>
            <a:ext cx="7400924" cy="6857999"/>
          </a:xfrm>
        </p:spPr>
      </p:pic>
    </p:spTree>
    <p:extLst>
      <p:ext uri="{BB962C8B-B14F-4D97-AF65-F5344CB8AC3E}">
        <p14:creationId xmlns:p14="http://schemas.microsoft.com/office/powerpoint/2010/main" val="819784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3F64-EF4F-44D2-94ED-3F1465B329BE}"/>
              </a:ext>
            </a:extLst>
          </p:cNvPr>
          <p:cNvSpPr>
            <a:spLocks noGrp="1"/>
          </p:cNvSpPr>
          <p:nvPr>
            <p:ph type="title"/>
          </p:nvPr>
        </p:nvSpPr>
        <p:spPr>
          <a:xfrm>
            <a:off x="1251678" y="382385"/>
            <a:ext cx="10178322" cy="836815"/>
          </a:xfrm>
        </p:spPr>
        <p:txBody>
          <a:bodyPr>
            <a:normAutofit/>
          </a:bodyPr>
          <a:lstStyle/>
          <a:p>
            <a:r>
              <a:rPr lang="en-IE" sz="3600" dirty="0"/>
              <a:t>Effects of Prejudice/Racism/discrimination</a:t>
            </a:r>
            <a:r>
              <a:rPr lang="en-IE" dirty="0"/>
              <a:t>:</a:t>
            </a:r>
          </a:p>
        </p:txBody>
      </p:sp>
      <p:sp>
        <p:nvSpPr>
          <p:cNvPr id="3" name="Content Placeholder 2">
            <a:extLst>
              <a:ext uri="{FF2B5EF4-FFF2-40B4-BE49-F238E27FC236}">
                <a16:creationId xmlns:a16="http://schemas.microsoft.com/office/drawing/2014/main" id="{5B5955C1-ECC6-43A1-B9A8-452BE65FF149}"/>
              </a:ext>
            </a:extLst>
          </p:cNvPr>
          <p:cNvSpPr>
            <a:spLocks noGrp="1"/>
          </p:cNvSpPr>
          <p:nvPr>
            <p:ph idx="1"/>
          </p:nvPr>
        </p:nvSpPr>
        <p:spPr>
          <a:xfrm>
            <a:off x="1251678" y="1333500"/>
            <a:ext cx="10178322" cy="5524499"/>
          </a:xfrm>
        </p:spPr>
        <p:txBody>
          <a:bodyPr numCol="2">
            <a:normAutofit/>
          </a:bodyPr>
          <a:lstStyle/>
          <a:p>
            <a:pPr>
              <a:lnSpc>
                <a:spcPct val="220000"/>
              </a:lnSpc>
              <a:buFont typeface="Wingdings" panose="05000000000000000000" pitchFamily="2" charset="2"/>
              <a:buChar char="Ø"/>
            </a:pPr>
            <a:r>
              <a:rPr lang="en-IE" b="1" dirty="0"/>
              <a:t>Suicidal Thoughts &amp; Self-Harm</a:t>
            </a:r>
          </a:p>
          <a:p>
            <a:pPr>
              <a:lnSpc>
                <a:spcPct val="220000"/>
              </a:lnSpc>
              <a:buFont typeface="Wingdings" panose="05000000000000000000" pitchFamily="2" charset="2"/>
              <a:buChar char="Ø"/>
            </a:pPr>
            <a:r>
              <a:rPr lang="en-IE" b="1" dirty="0"/>
              <a:t>Isolation &amp; Segregation from society </a:t>
            </a:r>
          </a:p>
          <a:p>
            <a:pPr>
              <a:lnSpc>
                <a:spcPct val="220000"/>
              </a:lnSpc>
              <a:buFont typeface="Wingdings" panose="05000000000000000000" pitchFamily="2" charset="2"/>
              <a:buChar char="Ø"/>
            </a:pPr>
            <a:r>
              <a:rPr lang="en-IE" b="1" dirty="0"/>
              <a:t>Mental &amp; Emotional Turmoil</a:t>
            </a:r>
          </a:p>
          <a:p>
            <a:pPr>
              <a:lnSpc>
                <a:spcPct val="220000"/>
              </a:lnSpc>
              <a:buFont typeface="Wingdings" panose="05000000000000000000" pitchFamily="2" charset="2"/>
              <a:buChar char="Ø"/>
            </a:pPr>
            <a:r>
              <a:rPr lang="en-IE" b="1" dirty="0"/>
              <a:t>Inability to express your needs</a:t>
            </a:r>
          </a:p>
          <a:p>
            <a:pPr>
              <a:lnSpc>
                <a:spcPct val="220000"/>
              </a:lnSpc>
              <a:buFont typeface="Wingdings" panose="05000000000000000000" pitchFamily="2" charset="2"/>
              <a:buChar char="Ø"/>
            </a:pPr>
            <a:r>
              <a:rPr lang="en-IE" b="1" dirty="0"/>
              <a:t>Difficulty in asserting yourself</a:t>
            </a:r>
          </a:p>
          <a:p>
            <a:pPr>
              <a:lnSpc>
                <a:spcPct val="220000"/>
              </a:lnSpc>
              <a:buFont typeface="Wingdings" panose="05000000000000000000" pitchFamily="2" charset="2"/>
              <a:buChar char="Ø"/>
            </a:pPr>
            <a:r>
              <a:rPr lang="en-IE" b="1" dirty="0"/>
              <a:t>Shattered self-confidence</a:t>
            </a:r>
          </a:p>
          <a:p>
            <a:pPr marL="0" indent="0">
              <a:lnSpc>
                <a:spcPct val="220000"/>
              </a:lnSpc>
              <a:buNone/>
            </a:pPr>
            <a:endParaRPr lang="en-IE" b="1" dirty="0"/>
          </a:p>
          <a:p>
            <a:pPr>
              <a:lnSpc>
                <a:spcPct val="220000"/>
              </a:lnSpc>
              <a:buFont typeface="Wingdings" panose="05000000000000000000" pitchFamily="2" charset="2"/>
              <a:buChar char="Ø"/>
            </a:pPr>
            <a:r>
              <a:rPr lang="en-IE" b="1" dirty="0"/>
              <a:t>Substance Abuse</a:t>
            </a:r>
          </a:p>
          <a:p>
            <a:pPr>
              <a:lnSpc>
                <a:spcPct val="220000"/>
              </a:lnSpc>
              <a:buFont typeface="Wingdings" panose="05000000000000000000" pitchFamily="2" charset="2"/>
              <a:buChar char="Ø"/>
            </a:pPr>
            <a:r>
              <a:rPr lang="en-IE" b="1" dirty="0"/>
              <a:t>Losing trust in others and in yourself</a:t>
            </a:r>
          </a:p>
          <a:p>
            <a:pPr>
              <a:lnSpc>
                <a:spcPct val="220000"/>
              </a:lnSpc>
              <a:buFont typeface="Wingdings" panose="05000000000000000000" pitchFamily="2" charset="2"/>
              <a:buChar char="Ø"/>
            </a:pPr>
            <a:r>
              <a:rPr lang="en-IE" b="1" dirty="0"/>
              <a:t>Increased self-questioning and self-doubt/ crisis in Identity</a:t>
            </a:r>
          </a:p>
          <a:p>
            <a:pPr>
              <a:lnSpc>
                <a:spcPct val="220000"/>
              </a:lnSpc>
              <a:buFont typeface="Wingdings" panose="05000000000000000000" pitchFamily="2" charset="2"/>
              <a:buChar char="Ø"/>
            </a:pPr>
            <a:r>
              <a:rPr lang="en-IE" b="1" dirty="0"/>
              <a:t>Breakdown of Relationships</a:t>
            </a:r>
          </a:p>
          <a:p>
            <a:pPr>
              <a:lnSpc>
                <a:spcPct val="220000"/>
              </a:lnSpc>
              <a:buFont typeface="Wingdings" panose="05000000000000000000" pitchFamily="2" charset="2"/>
              <a:buChar char="Ø"/>
            </a:pPr>
            <a:r>
              <a:rPr lang="en-IE" b="1" dirty="0"/>
              <a:t>Violation of human rights</a:t>
            </a:r>
          </a:p>
          <a:p>
            <a:pPr marL="0" indent="0">
              <a:buNone/>
            </a:pPr>
            <a:endParaRPr lang="en-IE" dirty="0"/>
          </a:p>
        </p:txBody>
      </p:sp>
    </p:spTree>
    <p:extLst>
      <p:ext uri="{BB962C8B-B14F-4D97-AF65-F5344CB8AC3E}">
        <p14:creationId xmlns:p14="http://schemas.microsoft.com/office/powerpoint/2010/main" val="386755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704110"/>
          </a:xfrm>
        </p:spPr>
        <p:txBody>
          <a:bodyPr>
            <a:normAutofit fontScale="90000"/>
          </a:bodyPr>
          <a:lstStyle/>
          <a:p>
            <a:r>
              <a:rPr lang="en-IE" sz="4000" dirty="0"/>
              <a:t>Sadly within the Traveller community it is not that suicide is rare; rather IT is a rarity if someone has not been effected by suicide</a:t>
            </a:r>
            <a:r>
              <a:rPr lang="en-IE" dirty="0"/>
              <a:t>.</a:t>
            </a:r>
          </a:p>
        </p:txBody>
      </p:sp>
      <p:pic>
        <p:nvPicPr>
          <p:cNvPr id="4" name="Content Placeholder 3"/>
          <p:cNvPicPr>
            <a:picLocks noGrp="1" noChangeAspect="1"/>
          </p:cNvPicPr>
          <p:nvPr>
            <p:ph idx="1"/>
          </p:nvPr>
        </p:nvPicPr>
        <p:blipFill>
          <a:blip r:embed="rId2"/>
          <a:stretch>
            <a:fillRect/>
          </a:stretch>
        </p:blipFill>
        <p:spPr>
          <a:xfrm>
            <a:off x="1421476" y="2086495"/>
            <a:ext cx="9268691" cy="4330930"/>
          </a:xfrm>
          <a:prstGeom prst="rect">
            <a:avLst/>
          </a:prstGeom>
        </p:spPr>
      </p:pic>
    </p:spTree>
    <p:extLst>
      <p:ext uri="{BB962C8B-B14F-4D97-AF65-F5344CB8AC3E}">
        <p14:creationId xmlns:p14="http://schemas.microsoft.com/office/powerpoint/2010/main" val="417176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200" dirty="0"/>
              <a:t>As Connolly (p.615) proposes ‘How do we honour the trauma that respects the subjective experience and as a narrative that is meaningful to a third person?’</a:t>
            </a:r>
          </a:p>
        </p:txBody>
      </p:sp>
      <p:sp>
        <p:nvSpPr>
          <p:cNvPr id="3" name="Content Placeholder 2"/>
          <p:cNvSpPr>
            <a:spLocks noGrp="1"/>
          </p:cNvSpPr>
          <p:nvPr>
            <p:ph idx="1"/>
          </p:nvPr>
        </p:nvSpPr>
        <p:spPr>
          <a:xfrm>
            <a:off x="1251678" y="2094807"/>
            <a:ext cx="10178322" cy="4671752"/>
          </a:xfrm>
        </p:spPr>
        <p:txBody>
          <a:bodyPr>
            <a:normAutofit fontScale="62500" lnSpcReduction="20000"/>
          </a:bodyPr>
          <a:lstStyle/>
          <a:p>
            <a:pPr marL="0" indent="0" algn="just">
              <a:buNone/>
            </a:pPr>
            <a:r>
              <a:rPr lang="en-GB" sz="5100" dirty="0"/>
              <a:t> </a:t>
            </a:r>
            <a:r>
              <a:rPr lang="en-GB" sz="5100" dirty="0" err="1"/>
              <a:t>Vinar</a:t>
            </a:r>
            <a:r>
              <a:rPr lang="en-GB" sz="5100" dirty="0"/>
              <a:t> responds:</a:t>
            </a:r>
          </a:p>
          <a:p>
            <a:pPr marL="0" indent="0" algn="ctr">
              <a:buNone/>
            </a:pPr>
            <a:endParaRPr lang="en-GB" sz="5100" dirty="0"/>
          </a:p>
          <a:p>
            <a:pPr marL="0" indent="0" algn="ctr">
              <a:buNone/>
            </a:pPr>
            <a:r>
              <a:rPr lang="en-GB" sz="5100" dirty="0"/>
              <a:t>“Only the skill of a poet or a patient in transference can go some way to achieving</a:t>
            </a:r>
          </a:p>
          <a:p>
            <a:pPr marL="0" indent="0" algn="ctr">
              <a:buNone/>
            </a:pPr>
            <a:r>
              <a:rPr lang="en-GB" sz="5100" dirty="0"/>
              <a:t>this by using metaphor as best he can to express the emotional intensity and the</a:t>
            </a:r>
          </a:p>
          <a:p>
            <a:pPr marL="0" indent="0" algn="ctr">
              <a:buNone/>
            </a:pPr>
            <a:r>
              <a:rPr lang="en-GB" sz="5100" dirty="0"/>
              <a:t>incandescence of the experience where words so often fail.”</a:t>
            </a:r>
          </a:p>
          <a:p>
            <a:pPr marL="0" indent="0">
              <a:lnSpc>
                <a:spcPct val="120000"/>
              </a:lnSpc>
              <a:buNone/>
            </a:pPr>
            <a:r>
              <a:rPr lang="en-GB" sz="5100" dirty="0"/>
              <a:t>*</a:t>
            </a:r>
            <a:r>
              <a:rPr lang="en-GB" dirty="0" err="1"/>
              <a:t>Vinar</a:t>
            </a:r>
            <a:r>
              <a:rPr lang="en-GB" dirty="0"/>
              <a:t>, M.N. (2005). ‘The specificity of torture as trauma: the human wilderness when  words fail’. International Journal of Psychoanalysis, 86, 311–33.</a:t>
            </a:r>
            <a:endParaRPr lang="en-IE" dirty="0"/>
          </a:p>
        </p:txBody>
      </p:sp>
    </p:spTree>
    <p:extLst>
      <p:ext uri="{BB962C8B-B14F-4D97-AF65-F5344CB8AC3E}">
        <p14:creationId xmlns:p14="http://schemas.microsoft.com/office/powerpoint/2010/main" val="492053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CE86F7D-B8E5-45AD-A9B2-8BA5E5B2C50F}"/>
              </a:ext>
            </a:extLst>
          </p:cNvPr>
          <p:cNvSpPr>
            <a:spLocks noGrp="1"/>
          </p:cNvSpPr>
          <p:nvPr>
            <p:ph type="title"/>
          </p:nvPr>
        </p:nvSpPr>
        <p:spPr>
          <a:xfrm>
            <a:off x="1251677" y="949642"/>
            <a:ext cx="5138463" cy="702029"/>
          </a:xfrm>
        </p:spPr>
        <p:txBody>
          <a:bodyPr>
            <a:normAutofit/>
          </a:bodyPr>
          <a:lstStyle/>
          <a:p>
            <a:r>
              <a:rPr lang="en-IE" sz="3600" dirty="0"/>
              <a:t>Reflective thoughts?</a:t>
            </a:r>
          </a:p>
        </p:txBody>
      </p:sp>
      <p:sp>
        <p:nvSpPr>
          <p:cNvPr id="13" name="Rectangle 12">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FE9BC499-5071-4143-95BF-403D293646DF}"/>
              </a:ext>
            </a:extLst>
          </p:cNvPr>
          <p:cNvSpPr>
            <a:spLocks noGrp="1"/>
          </p:cNvSpPr>
          <p:nvPr>
            <p:ph idx="1"/>
          </p:nvPr>
        </p:nvSpPr>
        <p:spPr>
          <a:xfrm>
            <a:off x="1251678" y="1651671"/>
            <a:ext cx="4964065" cy="4227921"/>
          </a:xfrm>
        </p:spPr>
        <p:txBody>
          <a:bodyPr>
            <a:normAutofit lnSpcReduction="10000"/>
          </a:bodyPr>
          <a:lstStyle/>
          <a:p>
            <a:pPr>
              <a:lnSpc>
                <a:spcPct val="100000"/>
              </a:lnSpc>
            </a:pPr>
            <a:r>
              <a:rPr lang="en-IE" b="1" dirty="0">
                <a:solidFill>
                  <a:schemeClr val="tx1">
                    <a:lumMod val="85000"/>
                    <a:lumOff val="15000"/>
                  </a:schemeClr>
                </a:solidFill>
              </a:rPr>
              <a:t>We must move away from an ethnocentric mindset, and allow people to teach us. Within all of us there is the potential for xenophobia, and self-awareness and knowledge of other cultures is key to ensuring that this does not impact negatively on how we treat each other.</a:t>
            </a:r>
          </a:p>
          <a:p>
            <a:pPr marL="0" indent="0">
              <a:lnSpc>
                <a:spcPct val="100000"/>
              </a:lnSpc>
              <a:buNone/>
            </a:pPr>
            <a:endParaRPr lang="en-IE" b="1" dirty="0">
              <a:solidFill>
                <a:schemeClr val="tx1">
                  <a:lumMod val="85000"/>
                  <a:lumOff val="15000"/>
                </a:schemeClr>
              </a:solidFill>
            </a:endParaRPr>
          </a:p>
          <a:p>
            <a:pPr>
              <a:lnSpc>
                <a:spcPct val="100000"/>
              </a:lnSpc>
            </a:pPr>
            <a:r>
              <a:rPr lang="en-IE" b="1" dirty="0">
                <a:solidFill>
                  <a:schemeClr val="tx1">
                    <a:lumMod val="85000"/>
                    <a:lumOff val="15000"/>
                  </a:schemeClr>
                </a:solidFill>
              </a:rPr>
              <a:t>''I imagine one of the reasons people cling to their hate and ignorance so stubbornly is because they sense that once hate is gone, they’d be forced to deal with their own pain.” Baldwin</a:t>
            </a:r>
          </a:p>
          <a:p>
            <a:pPr>
              <a:lnSpc>
                <a:spcPct val="100000"/>
              </a:lnSpc>
            </a:pPr>
            <a:endParaRPr lang="en-IE" sz="1700" dirty="0">
              <a:solidFill>
                <a:schemeClr val="tx1">
                  <a:lumMod val="85000"/>
                  <a:lumOff val="15000"/>
                </a:schemeClr>
              </a:solidFill>
            </a:endParaRPr>
          </a:p>
        </p:txBody>
      </p:sp>
      <p:sp>
        <p:nvSpPr>
          <p:cNvPr id="15"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6" name="Picture 5">
            <a:extLst>
              <a:ext uri="{FF2B5EF4-FFF2-40B4-BE49-F238E27FC236}">
                <a16:creationId xmlns:a16="http://schemas.microsoft.com/office/drawing/2014/main" id="{B13D2988-AFB3-4F7A-BE81-60BD3EF1DFB3}"/>
              </a:ext>
            </a:extLst>
          </p:cNvPr>
          <p:cNvPicPr>
            <a:picLocks noChangeAspect="1"/>
          </p:cNvPicPr>
          <p:nvPr/>
        </p:nvPicPr>
        <p:blipFill>
          <a:blip r:embed="rId2"/>
          <a:stretch>
            <a:fillRect/>
          </a:stretch>
        </p:blipFill>
        <p:spPr>
          <a:xfrm>
            <a:off x="7183957" y="1456660"/>
            <a:ext cx="3650620" cy="3625703"/>
          </a:xfrm>
          <a:prstGeom prst="rect">
            <a:avLst/>
          </a:prstGeom>
        </p:spPr>
      </p:pic>
    </p:spTree>
    <p:extLst>
      <p:ext uri="{BB962C8B-B14F-4D97-AF65-F5344CB8AC3E}">
        <p14:creationId xmlns:p14="http://schemas.microsoft.com/office/powerpoint/2010/main" val="1346113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566" y="8771"/>
            <a:ext cx="10178322" cy="1865745"/>
          </a:xfrm>
        </p:spPr>
        <p:txBody>
          <a:bodyPr>
            <a:noAutofit/>
          </a:bodyPr>
          <a:lstStyle/>
          <a:p>
            <a:r>
              <a:rPr lang="en-IE" sz="4400" dirty="0"/>
              <a:t>When the emotional pain is &gt; the physical pain: Self-harm is everyone’s business.</a:t>
            </a:r>
          </a:p>
        </p:txBody>
      </p:sp>
      <p:pic>
        <p:nvPicPr>
          <p:cNvPr id="4" name="Content Placeholder 3"/>
          <p:cNvPicPr>
            <a:picLocks noGrp="1" noChangeAspect="1"/>
          </p:cNvPicPr>
          <p:nvPr>
            <p:ph idx="1"/>
          </p:nvPr>
        </p:nvPicPr>
        <p:blipFill>
          <a:blip r:embed="rId2"/>
          <a:stretch>
            <a:fillRect/>
          </a:stretch>
        </p:blipFill>
        <p:spPr>
          <a:xfrm>
            <a:off x="906087" y="1903091"/>
            <a:ext cx="10999966" cy="4983484"/>
          </a:xfrm>
          <a:prstGeom prst="rect">
            <a:avLst/>
          </a:prstGeom>
        </p:spPr>
      </p:pic>
    </p:spTree>
    <p:extLst>
      <p:ext uri="{BB962C8B-B14F-4D97-AF65-F5344CB8AC3E}">
        <p14:creationId xmlns:p14="http://schemas.microsoft.com/office/powerpoint/2010/main" val="223077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0EA20CD-7CA4-4B5F-81C5-95EBAEEBC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0" cy="6858000"/>
          </a:xfrm>
          <a:prstGeom prst="rect">
            <a:avLst/>
          </a:prstGeom>
          <a:solidFill>
            <a:schemeClr val="accent1">
              <a:alpha val="89000"/>
            </a:schemeClr>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 name="Title 1"/>
          <p:cNvSpPr>
            <a:spLocks noGrp="1"/>
          </p:cNvSpPr>
          <p:nvPr>
            <p:ph type="title"/>
          </p:nvPr>
        </p:nvSpPr>
        <p:spPr>
          <a:xfrm>
            <a:off x="1251678" y="382385"/>
            <a:ext cx="10178322" cy="1492132"/>
          </a:xfrm>
        </p:spPr>
        <p:txBody>
          <a:bodyPr>
            <a:normAutofit/>
          </a:bodyPr>
          <a:lstStyle/>
          <a:p>
            <a:r>
              <a:rPr lang="en-IE" dirty="0">
                <a:solidFill>
                  <a:schemeClr val="tx1">
                    <a:lumMod val="95000"/>
                    <a:lumOff val="5000"/>
                  </a:schemeClr>
                </a:solidFill>
              </a:rPr>
              <a:t>SHAME</a:t>
            </a:r>
          </a:p>
        </p:txBody>
      </p:sp>
      <p:sp>
        <p:nvSpPr>
          <p:cNvPr id="21" name="Freeform 6">
            <a:extLst>
              <a:ext uri="{FF2B5EF4-FFF2-40B4-BE49-F238E27FC236}">
                <a16:creationId xmlns:a16="http://schemas.microsoft.com/office/drawing/2014/main" id="{DAE7A9FC-5A08-4340-A5F4-12BAA390B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3" name="Rectangle 22">
            <a:extLst>
              <a:ext uri="{FF2B5EF4-FFF2-40B4-BE49-F238E27FC236}">
                <a16:creationId xmlns:a16="http://schemas.microsoft.com/office/drawing/2014/main" id="{9D739A10-E566-49E7-A1A9-589AADBC2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842352" y="-1"/>
            <a:ext cx="66184" cy="6858001"/>
          </a:xfrm>
          <a:prstGeom prst="rect">
            <a:avLst/>
          </a:prstGeom>
          <a:solidFill>
            <a:schemeClr val="bg2"/>
          </a:solidFill>
          <a:ln w="0">
            <a:noFill/>
            <a:prstDash val="solid"/>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5" name="Rectangle 24">
            <a:extLst>
              <a:ext uri="{FF2B5EF4-FFF2-40B4-BE49-F238E27FC236}">
                <a16:creationId xmlns:a16="http://schemas.microsoft.com/office/drawing/2014/main" id="{60976558-2A03-4E85-B915-BE13F4AB8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6691"/>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9852722-D23F-473E-8407-291B9794821F}"/>
              </a:ext>
            </a:extLst>
          </p:cNvPr>
          <p:cNvGraphicFramePr>
            <a:graphicFrameLocks noGrp="1"/>
          </p:cNvGraphicFramePr>
          <p:nvPr>
            <p:ph idx="1"/>
            <p:extLst>
              <p:ext uri="{D42A27DB-BD31-4B8C-83A1-F6EECF244321}">
                <p14:modId xmlns:p14="http://schemas.microsoft.com/office/powerpoint/2010/main" val="2245664067"/>
              </p:ext>
            </p:extLst>
          </p:nvPr>
        </p:nvGraphicFramePr>
        <p:xfrm>
          <a:off x="1251678" y="1265275"/>
          <a:ext cx="10178322" cy="52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5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5D66F-D2FB-4E7B-A336-157EF3E28360}"/>
              </a:ext>
            </a:extLst>
          </p:cNvPr>
          <p:cNvSpPr>
            <a:spLocks noGrp="1"/>
          </p:cNvSpPr>
          <p:nvPr>
            <p:ph type="ctrTitle"/>
          </p:nvPr>
        </p:nvSpPr>
        <p:spPr>
          <a:xfrm>
            <a:off x="1078523" y="315883"/>
            <a:ext cx="10318418" cy="6214225"/>
          </a:xfrm>
        </p:spPr>
        <p:txBody>
          <a:bodyPr/>
          <a:lstStyle/>
          <a:p>
            <a:r>
              <a:rPr lang="en-GB" sz="4000" dirty="0"/>
              <a:t> Travelling Together to Improve Mental Health within the Traveller Community: What do we need to do?</a:t>
            </a:r>
            <a:br>
              <a:rPr lang="en-GB" sz="4000" dirty="0"/>
            </a:br>
            <a:br>
              <a:rPr lang="en-IE" sz="7200" dirty="0"/>
            </a:br>
            <a:r>
              <a:rPr lang="en-IE" sz="5400" dirty="0">
                <a:latin typeface="Algerian" panose="04020705040A02060702" pitchFamily="82" charset="0"/>
              </a:rPr>
              <a:t>Self-harm conference 2020</a:t>
            </a:r>
            <a:br>
              <a:rPr lang="en-IE" sz="7200" dirty="0">
                <a:latin typeface="Algerian" panose="04020705040A02060702" pitchFamily="82" charset="0"/>
              </a:rPr>
            </a:br>
            <a:r>
              <a:rPr lang="en-IE" sz="3600" b="1" dirty="0">
                <a:solidFill>
                  <a:schemeClr val="tx1">
                    <a:lumMod val="95000"/>
                    <a:lumOff val="5000"/>
                  </a:schemeClr>
                </a:solidFill>
                <a:latin typeface="Lucida Calligraphy" panose="03010101010101010101" pitchFamily="66" charset="0"/>
              </a:rPr>
              <a:t>Alan Kavanagh </a:t>
            </a:r>
            <a:br>
              <a:rPr lang="en-IE" sz="3600" b="1" dirty="0">
                <a:solidFill>
                  <a:schemeClr val="tx1">
                    <a:lumMod val="95000"/>
                    <a:lumOff val="5000"/>
                  </a:schemeClr>
                </a:solidFill>
                <a:latin typeface="Lucida Calligraphy" panose="03010101010101010101" pitchFamily="66" charset="0"/>
              </a:rPr>
            </a:br>
            <a:r>
              <a:rPr lang="en-IE" sz="3600" b="1" dirty="0">
                <a:solidFill>
                  <a:schemeClr val="tx1">
                    <a:lumMod val="95000"/>
                    <a:lumOff val="5000"/>
                  </a:schemeClr>
                </a:solidFill>
                <a:latin typeface="Lucida Calligraphy" panose="03010101010101010101" pitchFamily="66" charset="0"/>
              </a:rPr>
              <a:t>Email</a:t>
            </a:r>
            <a:br>
              <a:rPr lang="en-IE" sz="3600" b="1" dirty="0">
                <a:solidFill>
                  <a:schemeClr val="tx1">
                    <a:lumMod val="95000"/>
                    <a:lumOff val="5000"/>
                  </a:schemeClr>
                </a:solidFill>
                <a:latin typeface="Lucida Calligraphy" panose="03010101010101010101" pitchFamily="66" charset="0"/>
              </a:rPr>
            </a:br>
            <a:r>
              <a:rPr lang="en-IE" sz="1400" b="1" dirty="0">
                <a:solidFill>
                  <a:schemeClr val="tx1">
                    <a:lumMod val="95000"/>
                    <a:lumOff val="5000"/>
                  </a:schemeClr>
                </a:solidFill>
                <a:latin typeface="Lucida Calligraphy" panose="03010101010101010101" pitchFamily="66" charset="0"/>
                <a:hlinkClick r:id="rId2"/>
              </a:rPr>
              <a:t>alankavanagh@tallaghttravellerscdp.com</a:t>
            </a:r>
            <a:br>
              <a:rPr lang="en-IE" sz="1400" b="1" dirty="0">
                <a:solidFill>
                  <a:schemeClr val="tx1">
                    <a:lumMod val="95000"/>
                    <a:lumOff val="5000"/>
                  </a:schemeClr>
                </a:solidFill>
                <a:latin typeface="Lucida Calligraphy" panose="03010101010101010101" pitchFamily="66" charset="0"/>
              </a:rPr>
            </a:br>
            <a:endParaRPr lang="en-IE" sz="1400" b="1" dirty="0">
              <a:solidFill>
                <a:schemeClr val="tx1">
                  <a:lumMod val="95000"/>
                  <a:lumOff val="5000"/>
                </a:schemeClr>
              </a:solidFill>
              <a:latin typeface="Lucida Calligraphy" panose="03010101010101010101" pitchFamily="66" charset="0"/>
            </a:endParaRPr>
          </a:p>
        </p:txBody>
      </p:sp>
    </p:spTree>
    <p:extLst>
      <p:ext uri="{BB962C8B-B14F-4D97-AF65-F5344CB8AC3E}">
        <p14:creationId xmlns:p14="http://schemas.microsoft.com/office/powerpoint/2010/main" val="551747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556953"/>
          </a:xfrm>
        </p:spPr>
        <p:txBody>
          <a:bodyPr>
            <a:normAutofit fontScale="90000"/>
          </a:bodyPr>
          <a:lstStyle/>
          <a:p>
            <a:r>
              <a:rPr lang="en-IE" sz="3600" dirty="0"/>
              <a:t>Harm-reduction with self-harm</a:t>
            </a:r>
          </a:p>
        </p:txBody>
      </p:sp>
      <p:sp>
        <p:nvSpPr>
          <p:cNvPr id="3" name="Content Placeholder 2"/>
          <p:cNvSpPr>
            <a:spLocks noGrp="1"/>
          </p:cNvSpPr>
          <p:nvPr>
            <p:ph idx="1"/>
          </p:nvPr>
        </p:nvSpPr>
        <p:spPr>
          <a:xfrm>
            <a:off x="1251678" y="1088967"/>
            <a:ext cx="10178322" cy="5544589"/>
          </a:xfrm>
        </p:spPr>
        <p:txBody>
          <a:bodyPr>
            <a:noAutofit/>
          </a:bodyPr>
          <a:lstStyle/>
          <a:p>
            <a:pPr marL="0" indent="0" algn="ctr">
              <a:buNone/>
            </a:pPr>
            <a:r>
              <a:rPr lang="en-GB" sz="2400" dirty="0"/>
              <a:t>“By trying to prevent their injury we harm them, we may fail to help them. I conclude that healthcare professionals sometimes have an obligation to allow harm” Sullivan, 2017, p.322.</a:t>
            </a:r>
          </a:p>
          <a:p>
            <a:pPr marL="0" indent="0">
              <a:buNone/>
            </a:pPr>
            <a:endParaRPr lang="en-GB" sz="2400" dirty="0"/>
          </a:p>
          <a:p>
            <a:pPr marL="0" indent="0">
              <a:buNone/>
            </a:pPr>
            <a:r>
              <a:rPr lang="en-GB" sz="2400" dirty="0"/>
              <a:t>While harm-reduction has been utilised in sexual health and substance misuse through dispensing condemns and needle exchanges, there is substantial research that sees harm-reduction as an effective intervention for people that self-harm (Sullivan, 2018; </a:t>
            </a:r>
            <a:r>
              <a:rPr lang="en-GB" sz="2400" dirty="0" err="1"/>
              <a:t>Inckle</a:t>
            </a:r>
            <a:r>
              <a:rPr lang="en-GB" sz="2400" dirty="0"/>
              <a:t>, 2010b). Pembroke (2007, p.166) maintains that “harm-minimisation is about accepting the need to self-harm as a valid method of survival until survival is possible by other means.” This may be particularly challenging for therapists to consider and may raise ethical and legal requirement issues; however, Pembroke makes a valid point. </a:t>
            </a:r>
            <a:endParaRPr lang="en-IE" sz="2400" dirty="0"/>
          </a:p>
        </p:txBody>
      </p:sp>
    </p:spTree>
    <p:extLst>
      <p:ext uri="{BB962C8B-B14F-4D97-AF65-F5344CB8AC3E}">
        <p14:creationId xmlns:p14="http://schemas.microsoft.com/office/powerpoint/2010/main" val="107820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31768"/>
          </a:xfrm>
        </p:spPr>
        <p:txBody>
          <a:bodyPr>
            <a:normAutofit fontScale="90000"/>
          </a:bodyPr>
          <a:lstStyle/>
          <a:p>
            <a:r>
              <a:rPr lang="en-IE" dirty="0"/>
              <a:t>Humanising the person in distress</a:t>
            </a:r>
          </a:p>
        </p:txBody>
      </p:sp>
      <p:sp>
        <p:nvSpPr>
          <p:cNvPr id="3" name="Content Placeholder 2"/>
          <p:cNvSpPr>
            <a:spLocks noGrp="1"/>
          </p:cNvSpPr>
          <p:nvPr>
            <p:ph idx="1"/>
          </p:nvPr>
        </p:nvSpPr>
        <p:spPr>
          <a:xfrm>
            <a:off x="1251678" y="1487979"/>
            <a:ext cx="10178322" cy="4391614"/>
          </a:xfrm>
        </p:spPr>
        <p:txBody>
          <a:bodyPr/>
          <a:lstStyle/>
          <a:p>
            <a:pPr marL="0" indent="0" algn="ctr">
              <a:buNone/>
            </a:pPr>
            <a:r>
              <a:rPr lang="en-GB" b="1" dirty="0"/>
              <a:t>Self-Harm towards Self-Care</a:t>
            </a:r>
            <a:endParaRPr lang="en-GB" dirty="0"/>
          </a:p>
          <a:p>
            <a:pPr marL="0" indent="0">
              <a:buNone/>
            </a:pPr>
            <a:r>
              <a:rPr lang="en-GB" dirty="0" err="1"/>
              <a:t>Inckle</a:t>
            </a:r>
            <a:r>
              <a:rPr lang="en-GB" dirty="0"/>
              <a:t> (2010b, p.176) proposes that “providing reliable and accurate anatomical and first-aid information which enables people to reduce the lethality of their injuries and also to subsequently take care of their wound.” In openly discussing this with the client it relieves the taboo nature of self-harm and its association with shame and secrecy (</a:t>
            </a:r>
            <a:r>
              <a:rPr lang="en-GB" dirty="0" err="1"/>
              <a:t>Inckle</a:t>
            </a:r>
            <a:r>
              <a:rPr lang="en-GB" dirty="0"/>
              <a:t>, 2010a).</a:t>
            </a:r>
          </a:p>
          <a:p>
            <a:pPr marL="0" indent="0">
              <a:buNone/>
            </a:pPr>
            <a:endParaRPr lang="en-GB" dirty="0"/>
          </a:p>
          <a:p>
            <a:pPr marL="0" indent="0">
              <a:buNone/>
            </a:pPr>
            <a:r>
              <a:rPr lang="en-GB" dirty="0"/>
              <a:t>Nevertheless, Fleet &amp; </a:t>
            </a:r>
            <a:r>
              <a:rPr lang="en-GB" dirty="0" err="1"/>
              <a:t>Mintz</a:t>
            </a:r>
            <a:r>
              <a:rPr lang="en-GB" dirty="0"/>
              <a:t> (2013, p. 51) reflect that “the client who remains in therapy and continues to engage in self-harm provides an enormous challenge to any counsellor with an agenda for change.”</a:t>
            </a:r>
          </a:p>
          <a:p>
            <a:endParaRPr lang="en-IE" dirty="0"/>
          </a:p>
        </p:txBody>
      </p:sp>
    </p:spTree>
    <p:extLst>
      <p:ext uri="{BB962C8B-B14F-4D97-AF65-F5344CB8AC3E}">
        <p14:creationId xmlns:p14="http://schemas.microsoft.com/office/powerpoint/2010/main" val="1344845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56706"/>
          </a:xfrm>
        </p:spPr>
        <p:txBody>
          <a:bodyPr>
            <a:normAutofit fontScale="90000"/>
          </a:bodyPr>
          <a:lstStyle/>
          <a:p>
            <a:r>
              <a:rPr lang="en-IE" sz="4400" dirty="0"/>
              <a:t>Psychotherapy is like psychotherapy</a:t>
            </a:r>
          </a:p>
        </p:txBody>
      </p:sp>
      <p:sp>
        <p:nvSpPr>
          <p:cNvPr id="3" name="Content Placeholder 2"/>
          <p:cNvSpPr>
            <a:spLocks noGrp="1"/>
          </p:cNvSpPr>
          <p:nvPr>
            <p:ph idx="1"/>
          </p:nvPr>
        </p:nvSpPr>
        <p:spPr>
          <a:xfrm>
            <a:off x="1251678" y="1413164"/>
            <a:ext cx="10178322" cy="5536275"/>
          </a:xfrm>
        </p:spPr>
        <p:txBody>
          <a:bodyPr>
            <a:noAutofit/>
          </a:bodyPr>
          <a:lstStyle/>
          <a:p>
            <a:pPr marL="0" indent="0">
              <a:buNone/>
            </a:pPr>
            <a:r>
              <a:rPr lang="en-GB" sz="3200" dirty="0"/>
              <a:t>''We should not mislead the public to think emotional suffering is like medical disease, or different kinds of psychotherapy are like different medications. These assumptions are false at every level. Psychotherapy is not like medication, psychotherapy is like psychotherapy. And we should help the public, policymakers, and fellow healthcare professionals understand what good therapy means” Jonathan </a:t>
            </a:r>
            <a:r>
              <a:rPr lang="en-GB" sz="3200" dirty="0" err="1"/>
              <a:t>Shedler</a:t>
            </a:r>
            <a:endParaRPr lang="en-GB" sz="3200" dirty="0"/>
          </a:p>
          <a:p>
            <a:pPr marL="0" indent="0">
              <a:buNone/>
            </a:pPr>
            <a:r>
              <a:rPr lang="en-IE" sz="1800" dirty="0">
                <a:hlinkClick r:id="rId2"/>
              </a:rPr>
              <a:t>https://www.psychologytoday.com/ie/blog/psychologically-minded/201910/it-s-time-psychology-lead-not-follow</a:t>
            </a:r>
            <a:endParaRPr lang="en-IE" sz="1800" dirty="0"/>
          </a:p>
          <a:p>
            <a:pPr marL="0" indent="0">
              <a:buNone/>
            </a:pPr>
            <a:endParaRPr lang="en-IE" sz="3200" dirty="0"/>
          </a:p>
        </p:txBody>
      </p:sp>
    </p:spTree>
    <p:extLst>
      <p:ext uri="{BB962C8B-B14F-4D97-AF65-F5344CB8AC3E}">
        <p14:creationId xmlns:p14="http://schemas.microsoft.com/office/powerpoint/2010/main" val="169736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573579"/>
          </a:xfrm>
        </p:spPr>
        <p:txBody>
          <a:bodyPr>
            <a:noAutofit/>
          </a:bodyPr>
          <a:lstStyle/>
          <a:p>
            <a:r>
              <a:rPr lang="en-IE" sz="3600" dirty="0"/>
              <a:t>Trauma and recovery:</a:t>
            </a:r>
          </a:p>
        </p:txBody>
      </p:sp>
      <p:sp>
        <p:nvSpPr>
          <p:cNvPr id="3" name="Content Placeholder 2"/>
          <p:cNvSpPr>
            <a:spLocks noGrp="1"/>
          </p:cNvSpPr>
          <p:nvPr>
            <p:ph idx="1"/>
          </p:nvPr>
        </p:nvSpPr>
        <p:spPr>
          <a:xfrm>
            <a:off x="1251678" y="1030779"/>
            <a:ext cx="10178322" cy="4848814"/>
          </a:xfrm>
        </p:spPr>
        <p:txBody>
          <a:bodyPr/>
          <a:lstStyle/>
          <a:p>
            <a:r>
              <a:rPr lang="en-IE" dirty="0"/>
              <a:t>Judith Herman- CPTSD – linking public traumas of society to those of domestic life.</a:t>
            </a:r>
          </a:p>
          <a:p>
            <a:endParaRPr lang="en-IE" dirty="0"/>
          </a:p>
          <a:p>
            <a:pPr marL="0" indent="0">
              <a:buNone/>
            </a:pPr>
            <a:r>
              <a:rPr lang="en-IE" sz="3200" dirty="0"/>
              <a:t>“Overcoming the barriers of shame and secrecy, making intolerable feelings bearable through connection with others, grieving the past, and coming to a new perspective with a more compassionate view of oneself in the  present. Witnessing the lives transformed in this process of recovery is what enables us old-timers, the practitioners of “plain old therapy,” to keep on keeping on” (2015, p.276).</a:t>
            </a:r>
          </a:p>
        </p:txBody>
      </p:sp>
    </p:spTree>
    <p:extLst>
      <p:ext uri="{BB962C8B-B14F-4D97-AF65-F5344CB8AC3E}">
        <p14:creationId xmlns:p14="http://schemas.microsoft.com/office/powerpoint/2010/main" val="1869083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CFA63-FCFE-47EC-BF13-75396AA54B4B}"/>
              </a:ext>
            </a:extLst>
          </p:cNvPr>
          <p:cNvSpPr>
            <a:spLocks noGrp="1"/>
          </p:cNvSpPr>
          <p:nvPr>
            <p:ph type="ctrTitle"/>
          </p:nvPr>
        </p:nvSpPr>
        <p:spPr/>
        <p:txBody>
          <a:bodyPr/>
          <a:lstStyle/>
          <a:p>
            <a:r>
              <a:rPr lang="en-IE" sz="7200" dirty="0"/>
              <a:t>Where do we go from here?</a:t>
            </a:r>
          </a:p>
        </p:txBody>
      </p:sp>
      <p:sp>
        <p:nvSpPr>
          <p:cNvPr id="3" name="Subtitle 2">
            <a:extLst>
              <a:ext uri="{FF2B5EF4-FFF2-40B4-BE49-F238E27FC236}">
                <a16:creationId xmlns:a16="http://schemas.microsoft.com/office/drawing/2014/main" id="{AE905EDD-FF47-4342-BFE9-E0044ADEC9A7}"/>
              </a:ext>
            </a:extLst>
          </p:cNvPr>
          <p:cNvSpPr>
            <a:spLocks noGrp="1"/>
          </p:cNvSpPr>
          <p:nvPr>
            <p:ph type="subTitle" idx="1"/>
          </p:nvPr>
        </p:nvSpPr>
        <p:spPr>
          <a:xfrm>
            <a:off x="2215045" y="5493376"/>
            <a:ext cx="8045373" cy="993149"/>
          </a:xfrm>
        </p:spPr>
        <p:txBody>
          <a:bodyPr>
            <a:noAutofit/>
          </a:bodyPr>
          <a:lstStyle/>
          <a:p>
            <a:r>
              <a:rPr lang="en-IE" sz="2800" dirty="0"/>
              <a:t>TOGETHER WE CAN DO SO MUCH MORE!!!</a:t>
            </a:r>
          </a:p>
        </p:txBody>
      </p:sp>
    </p:spTree>
    <p:extLst>
      <p:ext uri="{BB962C8B-B14F-4D97-AF65-F5344CB8AC3E}">
        <p14:creationId xmlns:p14="http://schemas.microsoft.com/office/powerpoint/2010/main" val="372362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447" y="382385"/>
            <a:ext cx="10470553" cy="1738646"/>
          </a:xfrm>
        </p:spPr>
        <p:txBody>
          <a:bodyPr>
            <a:noAutofit/>
          </a:bodyPr>
          <a:lstStyle/>
          <a:p>
            <a:r>
              <a:rPr lang="en-IE" sz="4000" dirty="0"/>
              <a:t>Building bridges between communities and overcoming the obstacles in the way of support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655" y="2017336"/>
            <a:ext cx="10825398" cy="4840665"/>
          </a:xfrm>
        </p:spPr>
      </p:pic>
    </p:spTree>
    <p:extLst>
      <p:ext uri="{BB962C8B-B14F-4D97-AF65-F5344CB8AC3E}">
        <p14:creationId xmlns:p14="http://schemas.microsoft.com/office/powerpoint/2010/main" val="241778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AE2C3-1EAA-433E-B197-4D6B13C44128}"/>
              </a:ext>
            </a:extLst>
          </p:cNvPr>
          <p:cNvSpPr>
            <a:spLocks noGrp="1"/>
          </p:cNvSpPr>
          <p:nvPr>
            <p:ph type="title"/>
          </p:nvPr>
        </p:nvSpPr>
        <p:spPr/>
        <p:txBody>
          <a:bodyPr/>
          <a:lstStyle/>
          <a:p>
            <a:r>
              <a:rPr lang="en-IE" dirty="0"/>
              <a:t>AREAS FOR FURTHER RESEARCH:</a:t>
            </a:r>
          </a:p>
        </p:txBody>
      </p:sp>
      <p:sp>
        <p:nvSpPr>
          <p:cNvPr id="3" name="Content Placeholder 2">
            <a:extLst>
              <a:ext uri="{FF2B5EF4-FFF2-40B4-BE49-F238E27FC236}">
                <a16:creationId xmlns:a16="http://schemas.microsoft.com/office/drawing/2014/main" id="{2125E31A-C1D8-4C3C-9C41-6D646C395DA6}"/>
              </a:ext>
            </a:extLst>
          </p:cNvPr>
          <p:cNvSpPr>
            <a:spLocks noGrp="1"/>
          </p:cNvSpPr>
          <p:nvPr>
            <p:ph idx="1"/>
          </p:nvPr>
        </p:nvSpPr>
        <p:spPr>
          <a:xfrm>
            <a:off x="988442" y="1819274"/>
            <a:ext cx="10178322" cy="4351540"/>
          </a:xfrm>
        </p:spPr>
        <p:txBody>
          <a:bodyPr>
            <a:normAutofit fontScale="85000" lnSpcReduction="20000"/>
          </a:bodyPr>
          <a:lstStyle/>
          <a:p>
            <a:pPr>
              <a:buFont typeface="Wingdings" panose="05000000000000000000" pitchFamily="2" charset="2"/>
              <a:buChar char="Ø"/>
            </a:pPr>
            <a:r>
              <a:rPr lang="en-IE" sz="2800" b="1" i="1" dirty="0"/>
              <a:t>Intergenerational Trauma: </a:t>
            </a:r>
          </a:p>
          <a:p>
            <a:pPr marL="0" indent="0">
              <a:buNone/>
            </a:pPr>
            <a:r>
              <a:rPr lang="en-IE" sz="2800" b="1" i="1" dirty="0">
                <a:solidFill>
                  <a:schemeClr val="tx1">
                    <a:lumMod val="95000"/>
                    <a:lumOff val="5000"/>
                  </a:schemeClr>
                </a:solidFill>
              </a:rPr>
              <a:t>Trauma treatment needs culturally specific treatment not a generic understanding</a:t>
            </a:r>
          </a:p>
          <a:p>
            <a:pPr marL="0" indent="0">
              <a:buNone/>
            </a:pPr>
            <a:endParaRPr lang="en-IE" sz="2400" dirty="0"/>
          </a:p>
          <a:p>
            <a:r>
              <a:rPr lang="en-IE" sz="2400" dirty="0"/>
              <a:t>This is an area that warrants attention on the scale of the All Ireland Traveller Health Study, given the institutional and societal racism that exists for Travellers in the Irish State. This is plausible to suggest given the historical context and the various Government legislations that were brought into effect to assimilate Travellers. There is a plethora of research on the transmission of trauma in Native Americans,  Black Americans, Holocaust survivors, etc. However, there is a lack of research into this from a Traveller perspective. We need to recognise that this is a direct consequence of the ‘othering’ process that occurs worldwide. </a:t>
            </a:r>
          </a:p>
          <a:p>
            <a:r>
              <a:rPr lang="en-IE" sz="2400" dirty="0"/>
              <a:t>It is my view Intergenerational Trauma research is greatly required to effectively support the Traveller community with a Trauma Informed Response.</a:t>
            </a:r>
          </a:p>
        </p:txBody>
      </p:sp>
    </p:spTree>
    <p:extLst>
      <p:ext uri="{BB962C8B-B14F-4D97-AF65-F5344CB8AC3E}">
        <p14:creationId xmlns:p14="http://schemas.microsoft.com/office/powerpoint/2010/main" val="2322662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BF5CB-B36E-4188-93D0-E35805A4B386}"/>
              </a:ext>
            </a:extLst>
          </p:cNvPr>
          <p:cNvSpPr>
            <a:spLocks noGrp="1"/>
          </p:cNvSpPr>
          <p:nvPr>
            <p:ph type="title"/>
          </p:nvPr>
        </p:nvSpPr>
        <p:spPr/>
        <p:txBody>
          <a:bodyPr/>
          <a:lstStyle/>
          <a:p>
            <a:r>
              <a:rPr lang="en-IE" dirty="0"/>
              <a:t>Areas for further research</a:t>
            </a:r>
          </a:p>
        </p:txBody>
      </p:sp>
      <p:sp>
        <p:nvSpPr>
          <p:cNvPr id="4" name="Content Placeholder 3">
            <a:extLst>
              <a:ext uri="{FF2B5EF4-FFF2-40B4-BE49-F238E27FC236}">
                <a16:creationId xmlns:a16="http://schemas.microsoft.com/office/drawing/2014/main" id="{9699669C-CC6C-4979-85FF-879DDDFAF98B}"/>
              </a:ext>
            </a:extLst>
          </p:cNvPr>
          <p:cNvSpPr>
            <a:spLocks noGrp="1"/>
          </p:cNvSpPr>
          <p:nvPr>
            <p:ph idx="1"/>
          </p:nvPr>
        </p:nvSpPr>
        <p:spPr/>
        <p:txBody>
          <a:bodyPr>
            <a:normAutofit/>
          </a:bodyPr>
          <a:lstStyle/>
          <a:p>
            <a:pPr>
              <a:buFont typeface="Wingdings" panose="05000000000000000000" pitchFamily="2" charset="2"/>
              <a:buChar char="Ø"/>
            </a:pPr>
            <a:r>
              <a:rPr lang="en-IE" sz="2800" b="1" i="1" dirty="0"/>
              <a:t>Burnout, Compassion Fatigue and Vicarious Trauma:</a:t>
            </a:r>
          </a:p>
          <a:p>
            <a:r>
              <a:rPr lang="en-IE" sz="2800" dirty="0"/>
              <a:t> Is an occupational hazard to working in the helping profession. Organisations need to be aware of this risk factor while working in Travellers organisations. It is imperative to conduct research on the prevalence rates of these issues and identify ways in which workers can be further supported to maintain an optimal level of Mental Health to meet the needs within the Traveller community.</a:t>
            </a:r>
          </a:p>
          <a:p>
            <a:pPr marL="0" indent="0">
              <a:buNone/>
            </a:pPr>
            <a:endParaRPr lang="en-IE" dirty="0"/>
          </a:p>
        </p:txBody>
      </p:sp>
    </p:spTree>
    <p:extLst>
      <p:ext uri="{BB962C8B-B14F-4D97-AF65-F5344CB8AC3E}">
        <p14:creationId xmlns:p14="http://schemas.microsoft.com/office/powerpoint/2010/main" val="994930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E" sz="3200" dirty="0"/>
              <a:t>Traveller Cultural competency training</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1" y="838200"/>
            <a:ext cx="5495924" cy="6019800"/>
          </a:xfrm>
        </p:spPr>
      </p:pic>
    </p:spTree>
    <p:extLst>
      <p:ext uri="{BB962C8B-B14F-4D97-AF65-F5344CB8AC3E}">
        <p14:creationId xmlns:p14="http://schemas.microsoft.com/office/powerpoint/2010/main" val="4214330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2" name="Rectangle 16">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1251678" y="95694"/>
            <a:ext cx="4882422" cy="1095154"/>
          </a:xfrm>
        </p:spPr>
        <p:txBody>
          <a:bodyPr vert="horz" lIns="91440" tIns="45720" rIns="91440" bIns="45720" rtlCol="0" anchor="t">
            <a:normAutofit/>
          </a:bodyPr>
          <a:lstStyle/>
          <a:p>
            <a:pPr>
              <a:lnSpc>
                <a:spcPct val="90000"/>
              </a:lnSpc>
            </a:pPr>
            <a:r>
              <a:rPr lang="en-US" sz="3600" spc="200" dirty="0">
                <a:solidFill>
                  <a:schemeClr val="tx2"/>
                </a:solidFill>
                <a:latin typeface="+mj-lt"/>
              </a:rPr>
              <a:t>What can we do as individuals?</a:t>
            </a:r>
          </a:p>
        </p:txBody>
      </p:sp>
      <p:sp>
        <p:nvSpPr>
          <p:cNvPr id="21" name="Rectangle 20">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8"/>
          <p:cNvSpPr>
            <a:spLocks noGrp="1"/>
          </p:cNvSpPr>
          <p:nvPr>
            <p:ph type="body" sz="half" idx="2"/>
          </p:nvPr>
        </p:nvSpPr>
        <p:spPr>
          <a:xfrm>
            <a:off x="1251678" y="1286542"/>
            <a:ext cx="4964065" cy="5475765"/>
          </a:xfrm>
        </p:spPr>
        <p:txBody>
          <a:bodyPr vert="horz" lIns="91440" tIns="45720" rIns="91440" bIns="45720" rtlCol="0">
            <a:noAutofit/>
          </a:bodyPr>
          <a:lstStyle/>
          <a:p>
            <a:pPr marL="114300" indent="-342900">
              <a:lnSpc>
                <a:spcPct val="110000"/>
              </a:lnSpc>
              <a:spcBef>
                <a:spcPts val="700"/>
              </a:spcBef>
              <a:buFont typeface="Wingdings" panose="05000000000000000000" pitchFamily="2" charset="2"/>
              <a:buChar char="Ø"/>
            </a:pPr>
            <a:r>
              <a:rPr lang="en-US" sz="2200" b="1" dirty="0">
                <a:solidFill>
                  <a:schemeClr val="tx1">
                    <a:lumMod val="85000"/>
                    <a:lumOff val="15000"/>
                  </a:schemeClr>
                </a:solidFill>
              </a:rPr>
              <a:t>We cannot be trauma-informed, if we have no understanding of what caused or is causing the trauma within the Traveller community.</a:t>
            </a:r>
          </a:p>
          <a:p>
            <a:pPr>
              <a:lnSpc>
                <a:spcPct val="110000"/>
              </a:lnSpc>
              <a:spcBef>
                <a:spcPts val="700"/>
              </a:spcBef>
            </a:pPr>
            <a:endParaRPr lang="en-US" sz="2200" b="1" dirty="0">
              <a:solidFill>
                <a:schemeClr val="tx1">
                  <a:lumMod val="85000"/>
                  <a:lumOff val="15000"/>
                </a:schemeClr>
              </a:solidFill>
            </a:endParaRPr>
          </a:p>
          <a:p>
            <a:pPr marL="114300" indent="-342900">
              <a:lnSpc>
                <a:spcPct val="110000"/>
              </a:lnSpc>
              <a:spcBef>
                <a:spcPts val="700"/>
              </a:spcBef>
              <a:buFont typeface="Wingdings" panose="05000000000000000000" pitchFamily="2" charset="2"/>
              <a:buChar char="Ø"/>
            </a:pPr>
            <a:r>
              <a:rPr lang="en-US" sz="2200" b="1" dirty="0">
                <a:solidFill>
                  <a:schemeClr val="tx1">
                    <a:lumMod val="85000"/>
                    <a:lumOff val="15000"/>
                  </a:schemeClr>
                </a:solidFill>
              </a:rPr>
              <a:t>We need to challenge the daily discrimination that Travellers face.  We unfairly expect normal responses from people that are living in abnormal social conditions.</a:t>
            </a:r>
          </a:p>
          <a:p>
            <a:pPr marL="114300" indent="-342900">
              <a:lnSpc>
                <a:spcPct val="110000"/>
              </a:lnSpc>
              <a:spcBef>
                <a:spcPts val="700"/>
              </a:spcBef>
              <a:buFont typeface="Wingdings" panose="05000000000000000000" pitchFamily="2" charset="2"/>
              <a:buChar char="Ø"/>
            </a:pPr>
            <a:endParaRPr lang="en-US" sz="2200" b="1" dirty="0">
              <a:solidFill>
                <a:schemeClr val="tx1">
                  <a:lumMod val="85000"/>
                  <a:lumOff val="15000"/>
                </a:schemeClr>
              </a:solidFill>
            </a:endParaRPr>
          </a:p>
          <a:p>
            <a:pPr marL="114300" indent="-342900">
              <a:lnSpc>
                <a:spcPct val="110000"/>
              </a:lnSpc>
              <a:spcBef>
                <a:spcPts val="700"/>
              </a:spcBef>
              <a:buFont typeface="Wingdings" panose="05000000000000000000" pitchFamily="2" charset="2"/>
              <a:buChar char="Ø"/>
            </a:pPr>
            <a:r>
              <a:rPr lang="en-US" sz="2200" b="1" dirty="0">
                <a:solidFill>
                  <a:schemeClr val="tx1">
                    <a:lumMod val="85000"/>
                    <a:lumOff val="15000"/>
                  </a:schemeClr>
                </a:solidFill>
              </a:rPr>
              <a:t>Please keep in mind we are all responsible for our indifference</a:t>
            </a:r>
            <a:r>
              <a:rPr lang="en-US" sz="2000" b="1" dirty="0">
                <a:solidFill>
                  <a:schemeClr val="tx1">
                    <a:lumMod val="85000"/>
                    <a:lumOff val="15000"/>
                  </a:schemeClr>
                </a:solidFill>
              </a:rPr>
              <a:t>.</a:t>
            </a:r>
          </a:p>
        </p:txBody>
      </p:sp>
      <p:sp>
        <p:nvSpPr>
          <p:cNvPr id="23"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176977" y="1414130"/>
            <a:ext cx="3593804" cy="3678865"/>
          </a:xfrm>
          <a:prstGeom prst="rect">
            <a:avLst/>
          </a:prstGeom>
        </p:spPr>
      </p:pic>
    </p:spTree>
    <p:extLst>
      <p:ext uri="{BB962C8B-B14F-4D97-AF65-F5344CB8AC3E}">
        <p14:creationId xmlns:p14="http://schemas.microsoft.com/office/powerpoint/2010/main" val="251113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14EE5-7B3D-4E5F-9295-FE2F5B5D50E3}"/>
              </a:ext>
            </a:extLst>
          </p:cNvPr>
          <p:cNvSpPr>
            <a:spLocks noGrp="1"/>
          </p:cNvSpPr>
          <p:nvPr>
            <p:ph type="title"/>
          </p:nvPr>
        </p:nvSpPr>
        <p:spPr>
          <a:xfrm>
            <a:off x="3048196" y="355600"/>
            <a:ext cx="8187071" cy="5528733"/>
          </a:xfrm>
        </p:spPr>
        <p:txBody>
          <a:bodyPr>
            <a:noAutofit/>
          </a:bodyPr>
          <a:lstStyle/>
          <a:p>
            <a:r>
              <a:rPr lang="en-IE" sz="2800" cap="none" dirty="0">
                <a:latin typeface="Times New Roman" panose="02020603050405020304" pitchFamily="18" charset="0"/>
                <a:cs typeface="Times New Roman" panose="02020603050405020304" pitchFamily="18" charset="0"/>
              </a:rPr>
              <a:t>“The social conditions in which people live powerfully influence their chances to be healthy. Indeed, factors such as poverty, food insecurity, social exclusion and discrimination, poor housing, unhealthy early childhood conditions and low occupational status are important determinants of most diseases, deaths and health inequalities between and within countries” (World Health Organization [WHO] 2004).</a:t>
            </a:r>
          </a:p>
        </p:txBody>
      </p:sp>
      <p:sp>
        <p:nvSpPr>
          <p:cNvPr id="3" name="Text Placeholder 2">
            <a:extLst>
              <a:ext uri="{FF2B5EF4-FFF2-40B4-BE49-F238E27FC236}">
                <a16:creationId xmlns:a16="http://schemas.microsoft.com/office/drawing/2014/main" id="{6613BD1E-4419-40C0-9C0C-FD92778C4CB6}"/>
              </a:ext>
            </a:extLst>
          </p:cNvPr>
          <p:cNvSpPr>
            <a:spLocks noGrp="1"/>
          </p:cNvSpPr>
          <p:nvPr>
            <p:ph type="body" idx="1"/>
          </p:nvPr>
        </p:nvSpPr>
        <p:spPr>
          <a:xfrm flipH="1" flipV="1">
            <a:off x="13677898" y="6638925"/>
            <a:ext cx="45719" cy="114300"/>
          </a:xfrm>
        </p:spPr>
        <p:txBody>
          <a:bodyPr>
            <a:normAutofit fontScale="25000" lnSpcReduction="20000"/>
          </a:bodyPr>
          <a:lstStyle/>
          <a:p>
            <a:endParaRPr lang="en-IE" dirty="0"/>
          </a:p>
        </p:txBody>
      </p:sp>
    </p:spTree>
    <p:extLst>
      <p:ext uri="{BB962C8B-B14F-4D97-AF65-F5344CB8AC3E}">
        <p14:creationId xmlns:p14="http://schemas.microsoft.com/office/powerpoint/2010/main" val="1382149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9B2C-CE11-48AE-9515-84CF76A14958}"/>
              </a:ext>
            </a:extLst>
          </p:cNvPr>
          <p:cNvSpPr>
            <a:spLocks noGrp="1"/>
          </p:cNvSpPr>
          <p:nvPr>
            <p:ph type="title"/>
          </p:nvPr>
        </p:nvSpPr>
        <p:spPr>
          <a:xfrm>
            <a:off x="1251678" y="382384"/>
            <a:ext cx="10178322" cy="1806633"/>
          </a:xfrm>
        </p:spPr>
        <p:txBody>
          <a:bodyPr>
            <a:noAutofit/>
          </a:bodyPr>
          <a:lstStyle/>
          <a:p>
            <a:r>
              <a:rPr lang="en-IE" sz="4000" dirty="0"/>
              <a:t>Winners of the social inclusion award 2019: south Dublin county council -</a:t>
            </a:r>
            <a:r>
              <a:rPr lang="en-IE" sz="4000" i="1" dirty="0"/>
              <a:t>Community endeavour awards</a:t>
            </a:r>
          </a:p>
        </p:txBody>
      </p:sp>
      <p:pic>
        <p:nvPicPr>
          <p:cNvPr id="10" name="Content Placeholder 9">
            <a:extLst>
              <a:ext uri="{FF2B5EF4-FFF2-40B4-BE49-F238E27FC236}">
                <a16:creationId xmlns:a16="http://schemas.microsoft.com/office/drawing/2014/main" id="{ED8290BC-7E80-4EF4-B11C-2B6268E7A57F}"/>
              </a:ext>
            </a:extLst>
          </p:cNvPr>
          <p:cNvPicPr>
            <a:picLocks noGrp="1" noChangeAspect="1"/>
          </p:cNvPicPr>
          <p:nvPr>
            <p:ph idx="1"/>
          </p:nvPr>
        </p:nvPicPr>
        <p:blipFill>
          <a:blip r:embed="rId2"/>
          <a:stretch>
            <a:fillRect/>
          </a:stretch>
        </p:blipFill>
        <p:spPr>
          <a:xfrm>
            <a:off x="1609725" y="2285999"/>
            <a:ext cx="9429750" cy="4189615"/>
          </a:xfrm>
          <a:prstGeom prst="rect">
            <a:avLst/>
          </a:prstGeom>
        </p:spPr>
      </p:pic>
    </p:spTree>
    <p:extLst>
      <p:ext uri="{BB962C8B-B14F-4D97-AF65-F5344CB8AC3E}">
        <p14:creationId xmlns:p14="http://schemas.microsoft.com/office/powerpoint/2010/main" val="957820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01A4-008C-4BA5-8373-5AF132092CD2}"/>
              </a:ext>
            </a:extLst>
          </p:cNvPr>
          <p:cNvSpPr>
            <a:spLocks noGrp="1"/>
          </p:cNvSpPr>
          <p:nvPr>
            <p:ph type="title"/>
          </p:nvPr>
        </p:nvSpPr>
        <p:spPr>
          <a:xfrm>
            <a:off x="1251678" y="382385"/>
            <a:ext cx="5930172" cy="617740"/>
          </a:xfrm>
        </p:spPr>
        <p:txBody>
          <a:bodyPr>
            <a:normAutofit fontScale="90000"/>
          </a:bodyPr>
          <a:lstStyle/>
          <a:p>
            <a:r>
              <a:rPr lang="en-IE" sz="4000" dirty="0"/>
              <a:t>Suicide awareness video </a:t>
            </a:r>
          </a:p>
        </p:txBody>
      </p:sp>
      <p:sp>
        <p:nvSpPr>
          <p:cNvPr id="3" name="Content Placeholder 2">
            <a:extLst>
              <a:ext uri="{FF2B5EF4-FFF2-40B4-BE49-F238E27FC236}">
                <a16:creationId xmlns:a16="http://schemas.microsoft.com/office/drawing/2014/main" id="{C467CC34-E653-4A34-95F8-C4B90DB257E3}"/>
              </a:ext>
            </a:extLst>
          </p:cNvPr>
          <p:cNvSpPr>
            <a:spLocks noGrp="1"/>
          </p:cNvSpPr>
          <p:nvPr>
            <p:ph sz="half" idx="1"/>
          </p:nvPr>
        </p:nvSpPr>
        <p:spPr>
          <a:xfrm>
            <a:off x="1257300" y="1232708"/>
            <a:ext cx="4800600" cy="5644342"/>
          </a:xfrm>
        </p:spPr>
        <p:txBody>
          <a:bodyPr>
            <a:normAutofit fontScale="62500" lnSpcReduction="20000"/>
          </a:bodyPr>
          <a:lstStyle/>
          <a:p>
            <a:endParaRPr lang="en-IE" dirty="0">
              <a:hlinkClick r:id="rId2"/>
            </a:endParaRPr>
          </a:p>
          <a:p>
            <a:pPr>
              <a:lnSpc>
                <a:spcPct val="120000"/>
              </a:lnSpc>
            </a:pPr>
            <a:r>
              <a:rPr lang="en-GB" sz="2900" dirty="0"/>
              <a:t>Unfortunately, the term “committed” suicide is still widely used across all socio-demographics of society. By unknowingly stating this stigmatising term, it creates an unintended negative effect on eliciting help-seeking behaviour and/or alleviating the shame many people have a tendency to feel when coping with this type of loss. Our society as a whole needs to recognise how the value-laden language we use in describing issues or mental health terms can have positive or negative connotations in encouraging people in reaching out for support. </a:t>
            </a:r>
          </a:p>
          <a:p>
            <a:pPr marL="0" indent="0">
              <a:buNone/>
            </a:pPr>
            <a:endParaRPr lang="en-GB" sz="2900" dirty="0"/>
          </a:p>
          <a:p>
            <a:r>
              <a:rPr lang="en-GB" sz="2900" dirty="0"/>
              <a:t>Law does not always mean it is moral.</a:t>
            </a:r>
          </a:p>
          <a:p>
            <a:endParaRPr lang="en-GB" sz="2900" dirty="0"/>
          </a:p>
          <a:p>
            <a:r>
              <a:rPr lang="en-GB" sz="2900" dirty="0">
                <a:hlinkClick r:id="rId2"/>
              </a:rPr>
              <a:t>https://m.youtube.com/watch?v=acSxE85PwSg&amp;feature=youtu.be</a:t>
            </a:r>
            <a:endParaRPr lang="en-GB" sz="2900" dirty="0"/>
          </a:p>
          <a:p>
            <a:endParaRPr lang="en-GB" dirty="0"/>
          </a:p>
          <a:p>
            <a:endParaRPr lang="en-IE"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8618" y="895351"/>
            <a:ext cx="4555375" cy="5239442"/>
          </a:xfrm>
        </p:spPr>
      </p:pic>
    </p:spTree>
    <p:extLst>
      <p:ext uri="{BB962C8B-B14F-4D97-AF65-F5344CB8AC3E}">
        <p14:creationId xmlns:p14="http://schemas.microsoft.com/office/powerpoint/2010/main" val="288591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EB804-311E-408E-AD46-08C335904B66}"/>
              </a:ext>
            </a:extLst>
          </p:cNvPr>
          <p:cNvSpPr>
            <a:spLocks noGrp="1"/>
          </p:cNvSpPr>
          <p:nvPr>
            <p:ph type="title"/>
          </p:nvPr>
        </p:nvSpPr>
        <p:spPr/>
        <p:txBody>
          <a:bodyPr/>
          <a:lstStyle/>
          <a:p>
            <a:r>
              <a:rPr lang="en-IE" dirty="0"/>
              <a:t>Travellers together preventing suicide video</a:t>
            </a:r>
          </a:p>
        </p:txBody>
      </p:sp>
      <p:sp>
        <p:nvSpPr>
          <p:cNvPr id="5" name="Text Placeholder 4"/>
          <p:cNvSpPr>
            <a:spLocks noGrp="1"/>
          </p:cNvSpPr>
          <p:nvPr>
            <p:ph type="body" idx="1"/>
          </p:nvPr>
        </p:nvSpPr>
        <p:spPr>
          <a:xfrm>
            <a:off x="1251678" y="1748120"/>
            <a:ext cx="4800600" cy="519952"/>
          </a:xfrm>
        </p:spPr>
        <p:txBody>
          <a:bodyPr/>
          <a:lstStyle/>
          <a:p>
            <a:r>
              <a:rPr lang="en-IE" dirty="0"/>
              <a:t>Together we can do more</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51678" y="2268073"/>
            <a:ext cx="5019813" cy="4410634"/>
          </a:xfrm>
        </p:spPr>
      </p:pic>
      <p:sp>
        <p:nvSpPr>
          <p:cNvPr id="6" name="Text Placeholder 5"/>
          <p:cNvSpPr>
            <a:spLocks noGrp="1"/>
          </p:cNvSpPr>
          <p:nvPr>
            <p:ph type="body" sz="quarter" idx="3"/>
          </p:nvPr>
        </p:nvSpPr>
        <p:spPr>
          <a:xfrm>
            <a:off x="6633864" y="1874517"/>
            <a:ext cx="4800600" cy="393554"/>
          </a:xfrm>
        </p:spPr>
        <p:txBody>
          <a:bodyPr/>
          <a:lstStyle/>
          <a:p>
            <a:endParaRPr lang="en-IE" dirty="0"/>
          </a:p>
          <a:p>
            <a:endParaRPr lang="en-IE" dirty="0"/>
          </a:p>
          <a:p>
            <a:r>
              <a:rPr lang="en-IE" dirty="0"/>
              <a:t>Little things</a:t>
            </a:r>
          </a:p>
        </p:txBody>
      </p:sp>
      <p:sp>
        <p:nvSpPr>
          <p:cNvPr id="7" name="Content Placeholder 6"/>
          <p:cNvSpPr>
            <a:spLocks noGrp="1"/>
          </p:cNvSpPr>
          <p:nvPr>
            <p:ph sz="quarter" idx="4"/>
          </p:nvPr>
        </p:nvSpPr>
        <p:spPr>
          <a:xfrm>
            <a:off x="6633864" y="2268072"/>
            <a:ext cx="4800600" cy="4410634"/>
          </a:xfrm>
        </p:spPr>
        <p:txBody>
          <a:bodyPr>
            <a:normAutofit fontScale="85000" lnSpcReduction="20000"/>
          </a:bodyPr>
          <a:lstStyle/>
          <a:p>
            <a:endParaRPr lang="en-GB" dirty="0"/>
          </a:p>
          <a:p>
            <a:r>
              <a:rPr lang="en-GB" sz="2100" dirty="0"/>
              <a:t>The song is a powerful reminder of the little things in life.  Written &amp; sung by Joe Reilly, a Traveller with immense talent just like our </a:t>
            </a:r>
            <a:r>
              <a:rPr lang="en-GB" sz="2100" dirty="0" err="1"/>
              <a:t>Tinsmither</a:t>
            </a:r>
            <a:r>
              <a:rPr lang="en-GB" sz="2100" dirty="0"/>
              <a:t> Michael Donohue &amp; the possibilities that exist in all of us, once opportunities are available. </a:t>
            </a:r>
          </a:p>
          <a:p>
            <a:r>
              <a:rPr lang="en-GB" sz="2100" dirty="0"/>
              <a:t>We are delighted to be another cog in a collective wheel that needs to keep moving forward for change. Individualism does nothing for the greater good. The 'Gap' keeps getting wider until we realise what we can &amp; could achieve working together.</a:t>
            </a:r>
          </a:p>
          <a:p>
            <a:endParaRPr lang="en-GB" dirty="0"/>
          </a:p>
          <a:p>
            <a:r>
              <a:rPr lang="en-GB" dirty="0">
                <a:hlinkClick r:id="rId3"/>
              </a:rPr>
              <a:t>https://youtu.be/R2OxRvJFiZw</a:t>
            </a:r>
            <a:endParaRPr lang="en-GB" dirty="0"/>
          </a:p>
          <a:p>
            <a:endParaRPr lang="en-GB" dirty="0"/>
          </a:p>
          <a:p>
            <a:endParaRPr lang="en-IE" dirty="0"/>
          </a:p>
        </p:txBody>
      </p:sp>
    </p:spTree>
    <p:extLst>
      <p:ext uri="{BB962C8B-B14F-4D97-AF65-F5344CB8AC3E}">
        <p14:creationId xmlns:p14="http://schemas.microsoft.com/office/powerpoint/2010/main" val="3691470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AFF908-F2F7-4700-BB54-CE0BF337D6F0}"/>
              </a:ext>
            </a:extLst>
          </p:cNvPr>
          <p:cNvPicPr>
            <a:picLocks noChangeAspect="1"/>
          </p:cNvPicPr>
          <p:nvPr/>
        </p:nvPicPr>
        <p:blipFill>
          <a:blip r:embed="rId2"/>
          <a:stretch>
            <a:fillRect/>
          </a:stretch>
        </p:blipFill>
        <p:spPr>
          <a:xfrm>
            <a:off x="914401" y="4781550"/>
            <a:ext cx="10772774" cy="1952625"/>
          </a:xfrm>
          <a:prstGeom prst="rect">
            <a:avLst/>
          </a:prstGeom>
        </p:spPr>
      </p:pic>
      <p:sp>
        <p:nvSpPr>
          <p:cNvPr id="7" name="Title 6">
            <a:extLst>
              <a:ext uri="{FF2B5EF4-FFF2-40B4-BE49-F238E27FC236}">
                <a16:creationId xmlns:a16="http://schemas.microsoft.com/office/drawing/2014/main" id="{2C0282C8-7C80-4C16-9D02-F87BD4E6DDCE}"/>
              </a:ext>
            </a:extLst>
          </p:cNvPr>
          <p:cNvSpPr>
            <a:spLocks noGrp="1"/>
          </p:cNvSpPr>
          <p:nvPr>
            <p:ph type="title"/>
          </p:nvPr>
        </p:nvSpPr>
        <p:spPr/>
        <p:txBody>
          <a:bodyPr/>
          <a:lstStyle/>
          <a:p>
            <a:r>
              <a:rPr lang="en-IE" dirty="0"/>
              <a:t>Acknowledgements </a:t>
            </a:r>
          </a:p>
        </p:txBody>
      </p:sp>
      <p:sp>
        <p:nvSpPr>
          <p:cNvPr id="8" name="Content Placeholder 7">
            <a:extLst>
              <a:ext uri="{FF2B5EF4-FFF2-40B4-BE49-F238E27FC236}">
                <a16:creationId xmlns:a16="http://schemas.microsoft.com/office/drawing/2014/main" id="{6A605601-6073-4E19-9627-B42C4EB505DF}"/>
              </a:ext>
            </a:extLst>
          </p:cNvPr>
          <p:cNvSpPr>
            <a:spLocks noGrp="1"/>
          </p:cNvSpPr>
          <p:nvPr>
            <p:ph idx="1"/>
          </p:nvPr>
        </p:nvSpPr>
        <p:spPr>
          <a:xfrm>
            <a:off x="1009650" y="1543050"/>
            <a:ext cx="10420350" cy="3336521"/>
          </a:xfrm>
        </p:spPr>
        <p:txBody>
          <a:bodyPr>
            <a:normAutofit lnSpcReduction="10000"/>
          </a:bodyPr>
          <a:lstStyle/>
          <a:p>
            <a:pPr lvl="1">
              <a:buFont typeface="Wingdings" panose="05000000000000000000" pitchFamily="2" charset="2"/>
              <a:buChar char="Ø"/>
            </a:pPr>
            <a:r>
              <a:rPr lang="en-IE" sz="2000" dirty="0"/>
              <a:t>Firstly, we would like to thank all in attendance for being here today and for the work you all do in supporting the most vulnerable in society. </a:t>
            </a:r>
          </a:p>
          <a:p>
            <a:pPr lvl="1">
              <a:buFont typeface="Wingdings" panose="05000000000000000000" pitchFamily="2" charset="2"/>
              <a:buChar char="Ø"/>
            </a:pPr>
            <a:r>
              <a:rPr lang="en-IE" sz="2000" dirty="0"/>
              <a:t>We would like to thank St Patricks Mental Health Services and Pieta House for having a massive impact on highlighting our work by having us here today. </a:t>
            </a:r>
          </a:p>
          <a:p>
            <a:pPr lvl="1">
              <a:buFont typeface="Wingdings" panose="05000000000000000000" pitchFamily="2" charset="2"/>
              <a:buChar char="Ø"/>
            </a:pPr>
            <a:r>
              <a:rPr lang="en-IE" sz="2000" dirty="0"/>
              <a:t>Also, a sincere thanks to the recently established Mental Health steering group in our catchment area for their continuous support and for working in partnership with us in building bridges between communities.</a:t>
            </a:r>
          </a:p>
          <a:p>
            <a:pPr lvl="1">
              <a:buFont typeface="Wingdings" panose="05000000000000000000" pitchFamily="2" charset="2"/>
              <a:buChar char="Ø"/>
            </a:pPr>
            <a:r>
              <a:rPr lang="en-IE" sz="2000" dirty="0"/>
              <a:t>Finally, we would like to convey our sincere appreciation and gratitude to agencies and services that are engaging in our Traveller Cultural Competency Training.</a:t>
            </a:r>
          </a:p>
        </p:txBody>
      </p:sp>
    </p:spTree>
    <p:extLst>
      <p:ext uri="{BB962C8B-B14F-4D97-AF65-F5344CB8AC3E}">
        <p14:creationId xmlns:p14="http://schemas.microsoft.com/office/powerpoint/2010/main" val="2152990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CB80-43FE-49AD-ADCF-F638E57E0CA1}"/>
              </a:ext>
            </a:extLst>
          </p:cNvPr>
          <p:cNvSpPr>
            <a:spLocks noGrp="1"/>
          </p:cNvSpPr>
          <p:nvPr>
            <p:ph type="title"/>
          </p:nvPr>
        </p:nvSpPr>
        <p:spPr>
          <a:xfrm>
            <a:off x="1251678" y="459279"/>
            <a:ext cx="10178322" cy="653084"/>
          </a:xfrm>
        </p:spPr>
        <p:txBody>
          <a:bodyPr>
            <a:normAutofit/>
          </a:bodyPr>
          <a:lstStyle/>
          <a:p>
            <a:r>
              <a:rPr lang="en-IE" sz="3600" dirty="0"/>
              <a:t>Useful links for further learning</a:t>
            </a:r>
          </a:p>
        </p:txBody>
      </p:sp>
      <p:sp>
        <p:nvSpPr>
          <p:cNvPr id="3" name="Content Placeholder 2">
            <a:extLst>
              <a:ext uri="{FF2B5EF4-FFF2-40B4-BE49-F238E27FC236}">
                <a16:creationId xmlns:a16="http://schemas.microsoft.com/office/drawing/2014/main" id="{BD200155-D7AF-4856-8516-2EB066FE1B9E}"/>
              </a:ext>
            </a:extLst>
          </p:cNvPr>
          <p:cNvSpPr>
            <a:spLocks noGrp="1"/>
          </p:cNvSpPr>
          <p:nvPr>
            <p:ph idx="1"/>
          </p:nvPr>
        </p:nvSpPr>
        <p:spPr>
          <a:xfrm>
            <a:off x="1251678" y="1205345"/>
            <a:ext cx="10178322" cy="5503026"/>
          </a:xfrm>
        </p:spPr>
        <p:txBody>
          <a:bodyPr>
            <a:normAutofit fontScale="62500" lnSpcReduction="20000"/>
          </a:bodyPr>
          <a:lstStyle/>
          <a:p>
            <a:pPr marL="0" indent="0">
              <a:buNone/>
            </a:pPr>
            <a:r>
              <a:rPr lang="en-IE" b="1" dirty="0">
                <a:latin typeface="Times New Roman" panose="02020603050405020304" pitchFamily="18" charset="0"/>
                <a:cs typeface="Times New Roman" panose="02020603050405020304" pitchFamily="18" charset="0"/>
                <a:hlinkClick r:id="rId2"/>
              </a:rPr>
              <a:t>Travellers in prison Initiative- </a:t>
            </a:r>
            <a:r>
              <a:rPr lang="en-IE" dirty="0">
                <a:latin typeface="Times New Roman" panose="02020603050405020304" pitchFamily="18" charset="0"/>
                <a:cs typeface="Times New Roman" panose="02020603050405020304" pitchFamily="18" charset="0"/>
                <a:hlinkClick r:id="rId2"/>
              </a:rPr>
              <a:t>St. Stephens Green Trust  </a:t>
            </a:r>
          </a:p>
          <a:p>
            <a:pPr marL="0" indent="0">
              <a:buNone/>
            </a:pPr>
            <a:r>
              <a:rPr lang="en-IE" dirty="0">
                <a:hlinkClick r:id="rId2"/>
              </a:rPr>
              <a:t>https://www.ssgt.ie/wp-content/uploads/2017/11/Developing-a-Strategy-2016.pdf</a:t>
            </a:r>
            <a:endParaRPr lang="en-IE" dirty="0"/>
          </a:p>
          <a:p>
            <a:r>
              <a:rPr lang="en-IE" dirty="0"/>
              <a:t>Our </a:t>
            </a:r>
            <a:r>
              <a:rPr lang="en-IE" dirty="0" err="1"/>
              <a:t>Geels</a:t>
            </a:r>
            <a:r>
              <a:rPr lang="en-IE" dirty="0"/>
              <a:t> Study (AITHS)</a:t>
            </a:r>
          </a:p>
          <a:p>
            <a:pPr marL="0" indent="0">
              <a:buNone/>
            </a:pPr>
            <a:r>
              <a:rPr lang="en-IE" dirty="0">
                <a:hlinkClick r:id="rId3"/>
              </a:rPr>
              <a:t>https://www.paveepoint.ie/resources/our-geels-all-ireland-traveller-health-study</a:t>
            </a:r>
            <a:endParaRPr lang="en-IE" dirty="0"/>
          </a:p>
          <a:p>
            <a:r>
              <a:rPr lang="en-IE" dirty="0">
                <a:latin typeface="Times New Roman" panose="02020603050405020304" pitchFamily="18" charset="0"/>
                <a:cs typeface="Times New Roman" panose="02020603050405020304" pitchFamily="18" charset="0"/>
                <a:hlinkClick r:id="rId4"/>
              </a:rPr>
              <a:t>Pavee Point.ie Horse Ownership Research </a:t>
            </a:r>
          </a:p>
          <a:p>
            <a:pPr marL="0" indent="0">
              <a:buNone/>
            </a:pPr>
            <a:r>
              <a:rPr lang="en-IE" dirty="0">
                <a:hlinkClick r:id="rId4"/>
              </a:rPr>
              <a:t>https://www.paveepoint.ie/document-library/</a:t>
            </a:r>
            <a:endParaRPr lang="en-IE" dirty="0"/>
          </a:p>
          <a:p>
            <a:r>
              <a:rPr lang="en-IE" dirty="0"/>
              <a:t>Exchange House Ireland publications</a:t>
            </a:r>
          </a:p>
          <a:p>
            <a:pPr marL="0" indent="0">
              <a:buNone/>
            </a:pPr>
            <a:r>
              <a:rPr lang="en-IE" dirty="0">
                <a:hlinkClick r:id="rId5"/>
              </a:rPr>
              <a:t>https://www.exchangehouse.ie/publications_reseachdocuments.php</a:t>
            </a:r>
            <a:endParaRPr lang="en-IE" dirty="0"/>
          </a:p>
          <a:p>
            <a:r>
              <a:rPr lang="en-IE" dirty="0"/>
              <a:t>Mental Health Report 2020: Tallaght Travellers Community Development Project (Please email </a:t>
            </a:r>
            <a:r>
              <a:rPr lang="en-IE" dirty="0">
                <a:hlinkClick r:id="rId6"/>
              </a:rPr>
              <a:t>alankavanagh@tallaghttravellerscdp.com</a:t>
            </a:r>
            <a:r>
              <a:rPr lang="en-IE" dirty="0"/>
              <a:t> for a soft copy </a:t>
            </a:r>
            <a:r>
              <a:rPr lang="en-IE"/>
              <a:t>of our report).</a:t>
            </a:r>
            <a:endParaRPr lang="en-IE" dirty="0"/>
          </a:p>
          <a:p>
            <a:r>
              <a:rPr lang="en-IE" dirty="0"/>
              <a:t>Kavanagh, A. (2017) </a:t>
            </a:r>
            <a:r>
              <a:rPr lang="en-GB" dirty="0"/>
              <a:t>Penetrating the Silence of Sorrow: Counselling those Bereaved by Suicide.</a:t>
            </a:r>
            <a:endParaRPr lang="en-IE" dirty="0"/>
          </a:p>
          <a:p>
            <a:pPr marL="0" indent="0">
              <a:buNone/>
            </a:pPr>
            <a:r>
              <a:rPr lang="en-IE" dirty="0">
                <a:hlinkClick r:id="rId7"/>
              </a:rPr>
              <a:t>https://iacp.ie/files/UserFiles/Eisteach-Journals-Edited-Art/Eisteach-Journal-Summer-2017-Art.pdf</a:t>
            </a:r>
            <a:endParaRPr lang="en-IE" dirty="0"/>
          </a:p>
          <a:p>
            <a:r>
              <a:rPr lang="en-IE" dirty="0"/>
              <a:t>Kavanagh, A. (2018) Healing Wounds:  An Integrative Approach to Counselling Clients who Present with Vicarious Trauma</a:t>
            </a:r>
          </a:p>
          <a:p>
            <a:pPr marL="0" indent="0">
              <a:buNone/>
            </a:pPr>
            <a:r>
              <a:rPr lang="en-IE" dirty="0">
                <a:hlinkClick r:id="rId8"/>
              </a:rPr>
              <a:t>https://iahip.org/inside-out/issue-86-autumn-2018/healing-wounds-an-integrative-approach-to-counselling-clients-who-present-with-vicarious-trauma</a:t>
            </a:r>
            <a:endParaRPr lang="en-IE" dirty="0"/>
          </a:p>
          <a:p>
            <a:r>
              <a:rPr lang="en-IE" dirty="0"/>
              <a:t>Kavanagh, A. (2019).  When the emotional pain is &gt; the physical pain: Self-harm is everyone's business.</a:t>
            </a:r>
          </a:p>
          <a:p>
            <a:r>
              <a:rPr lang="en-IE" dirty="0">
                <a:hlinkClick r:id="rId9"/>
              </a:rPr>
              <a:t>https://www.linkedin.com/pulse/when-emotional-pain-physical-alan-kavanagh/</a:t>
            </a:r>
            <a:endParaRPr lang="en-IE" dirty="0"/>
          </a:p>
          <a:p>
            <a:r>
              <a:rPr lang="en-GB" dirty="0"/>
              <a:t>Traveller Movement (2019)- UK Parliament submission into the Mental Health of Men and Boys</a:t>
            </a:r>
          </a:p>
          <a:p>
            <a:pPr marL="0" indent="0">
              <a:buNone/>
            </a:pPr>
            <a:r>
              <a:rPr lang="en-IE" dirty="0">
                <a:hlinkClick r:id="rId10"/>
              </a:rPr>
              <a:t>http://data.parliament.uk/writtenevidence/committeeevidence.svc/evidencedocument/women-and-equalities-committee/mental-health-of-men-and-boys/written/98110.html</a:t>
            </a:r>
            <a:endParaRPr lang="en-IE" dirty="0"/>
          </a:p>
          <a:p>
            <a:r>
              <a:rPr lang="en-IE" dirty="0"/>
              <a:t>Law and Justice Podcast- Jane Mulcahy and Alan Kavanagh</a:t>
            </a:r>
          </a:p>
          <a:p>
            <a:pPr marL="0" indent="0">
              <a:buNone/>
            </a:pPr>
            <a:r>
              <a:rPr lang="en-IE" dirty="0">
                <a:hlinkClick r:id="rId11"/>
              </a:rPr>
              <a:t>https://soundcloud.com/jane-mulcahy/law-and-justice-interview-with-alan-kavanagh-tallaght-travellers-community-development-project</a:t>
            </a: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endParaRPr lang="en-IE" dirty="0"/>
          </a:p>
          <a:p>
            <a:endParaRPr lang="en-IE" dirty="0"/>
          </a:p>
        </p:txBody>
      </p:sp>
    </p:spTree>
    <p:extLst>
      <p:ext uri="{BB962C8B-B14F-4D97-AF65-F5344CB8AC3E}">
        <p14:creationId xmlns:p14="http://schemas.microsoft.com/office/powerpoint/2010/main" val="953873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C72DA3-D79C-409F-AF4D-101042D28B50}"/>
              </a:ext>
            </a:extLst>
          </p:cNvPr>
          <p:cNvSpPr>
            <a:spLocks noGrp="1"/>
          </p:cNvSpPr>
          <p:nvPr>
            <p:ph type="ctrTitle"/>
          </p:nvPr>
        </p:nvSpPr>
        <p:spPr>
          <a:xfrm>
            <a:off x="1078523" y="1098389"/>
            <a:ext cx="10318418" cy="2143576"/>
          </a:xfrm>
        </p:spPr>
        <p:txBody>
          <a:bodyPr/>
          <a:lstStyle/>
          <a:p>
            <a:r>
              <a:rPr lang="en-IE" sz="7200" dirty="0"/>
              <a:t>Thank you all for your attention!</a:t>
            </a:r>
          </a:p>
        </p:txBody>
      </p:sp>
      <p:sp>
        <p:nvSpPr>
          <p:cNvPr id="5" name="Subtitle 4">
            <a:extLst>
              <a:ext uri="{FF2B5EF4-FFF2-40B4-BE49-F238E27FC236}">
                <a16:creationId xmlns:a16="http://schemas.microsoft.com/office/drawing/2014/main" id="{4C03E8FB-A788-4FFF-95E2-79296A366248}"/>
              </a:ext>
            </a:extLst>
          </p:cNvPr>
          <p:cNvSpPr>
            <a:spLocks noGrp="1"/>
          </p:cNvSpPr>
          <p:nvPr>
            <p:ph type="subTitle" idx="1"/>
          </p:nvPr>
        </p:nvSpPr>
        <p:spPr>
          <a:xfrm>
            <a:off x="2215045" y="4181303"/>
            <a:ext cx="8045373" cy="1446414"/>
          </a:xfrm>
        </p:spPr>
        <p:txBody>
          <a:bodyPr>
            <a:normAutofit/>
          </a:bodyPr>
          <a:lstStyle/>
          <a:p>
            <a:r>
              <a:rPr lang="en-IE" sz="2400" dirty="0"/>
              <a:t>OUR hope IS that we can all make an effort to no longer be indifferent to each other!</a:t>
            </a:r>
          </a:p>
        </p:txBody>
      </p:sp>
    </p:spTree>
    <p:extLst>
      <p:ext uri="{BB962C8B-B14F-4D97-AF65-F5344CB8AC3E}">
        <p14:creationId xmlns:p14="http://schemas.microsoft.com/office/powerpoint/2010/main" val="57094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F64B3-85B1-40AE-8BE5-3D73AAC84741}"/>
              </a:ext>
            </a:extLst>
          </p:cNvPr>
          <p:cNvSpPr>
            <a:spLocks noGrp="1"/>
          </p:cNvSpPr>
          <p:nvPr>
            <p:ph type="title"/>
          </p:nvPr>
        </p:nvSpPr>
        <p:spPr/>
        <p:txBody>
          <a:bodyPr/>
          <a:lstStyle/>
          <a:p>
            <a:r>
              <a:rPr lang="en-IE" dirty="0"/>
              <a:t>Mental Health issues:</a:t>
            </a:r>
          </a:p>
        </p:txBody>
      </p:sp>
      <p:sp>
        <p:nvSpPr>
          <p:cNvPr id="3" name="Content Placeholder 2">
            <a:extLst>
              <a:ext uri="{FF2B5EF4-FFF2-40B4-BE49-F238E27FC236}">
                <a16:creationId xmlns:a16="http://schemas.microsoft.com/office/drawing/2014/main" id="{6B61976F-DEB0-4452-AB5E-464A7AD8568D}"/>
              </a:ext>
            </a:extLst>
          </p:cNvPr>
          <p:cNvSpPr>
            <a:spLocks noGrp="1"/>
          </p:cNvSpPr>
          <p:nvPr>
            <p:ph idx="1"/>
          </p:nvPr>
        </p:nvSpPr>
        <p:spPr>
          <a:xfrm>
            <a:off x="1006839" y="1333501"/>
            <a:ext cx="10178322" cy="4943474"/>
          </a:xfrm>
        </p:spPr>
        <p:txBody>
          <a:bodyPr>
            <a:normAutofit fontScale="92500" lnSpcReduction="20000"/>
          </a:bodyPr>
          <a:lstStyle/>
          <a:p>
            <a:pPr marL="0" indent="0">
              <a:buNone/>
            </a:pPr>
            <a:endParaRPr lang="en-IE" dirty="0"/>
          </a:p>
          <a:p>
            <a:pPr algn="just"/>
            <a:r>
              <a:rPr lang="en-IE" sz="2800" dirty="0"/>
              <a:t>Travellers are experiencing significant increases in mental illness with many Travellers presenting to Traveller projects in severe mental distress. A lack of understanding of mental health, low rates in accessing services, lack of culturally appropriate services means that a lot of Travellers are not receiving the help they need.  This makes it a very complex issue for organisations and services to address.</a:t>
            </a:r>
          </a:p>
          <a:p>
            <a:pPr algn="just"/>
            <a:endParaRPr lang="en-IE" sz="2800" dirty="0"/>
          </a:p>
          <a:p>
            <a:pPr algn="just"/>
            <a:r>
              <a:rPr lang="en-IE" sz="2800" dirty="0"/>
              <a:t>The findings from our Mental Health Report 2019 show that 82.5% participants felt that within the Traveller Community, Mental Health was something to be ashamed of; while 92% stated it meant </a:t>
            </a:r>
            <a:r>
              <a:rPr lang="en-IE" sz="2800" u="sng" dirty="0"/>
              <a:t>Not</a:t>
            </a:r>
            <a:r>
              <a:rPr lang="en-IE" sz="2800" dirty="0"/>
              <a:t> coping well with life.</a:t>
            </a:r>
          </a:p>
        </p:txBody>
      </p:sp>
    </p:spTree>
    <p:extLst>
      <p:ext uri="{BB962C8B-B14F-4D97-AF65-F5344CB8AC3E}">
        <p14:creationId xmlns:p14="http://schemas.microsoft.com/office/powerpoint/2010/main" val="146772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1698-5A5A-471C-B944-9666BD78BC1D}"/>
              </a:ext>
            </a:extLst>
          </p:cNvPr>
          <p:cNvSpPr>
            <a:spLocks noGrp="1"/>
          </p:cNvSpPr>
          <p:nvPr>
            <p:ph type="title"/>
          </p:nvPr>
        </p:nvSpPr>
        <p:spPr/>
        <p:txBody>
          <a:bodyPr/>
          <a:lstStyle/>
          <a:p>
            <a:r>
              <a:rPr lang="en-IE" dirty="0"/>
              <a:t>Research RESULTS:</a:t>
            </a:r>
          </a:p>
        </p:txBody>
      </p:sp>
      <p:pic>
        <p:nvPicPr>
          <p:cNvPr id="4" name="Content Placeholder 3"/>
          <p:cNvPicPr>
            <a:picLocks noGrp="1" noChangeAspect="1"/>
          </p:cNvPicPr>
          <p:nvPr>
            <p:ph idx="1"/>
          </p:nvPr>
        </p:nvPicPr>
        <p:blipFill>
          <a:blip r:embed="rId2"/>
          <a:stretch>
            <a:fillRect/>
          </a:stretch>
        </p:blipFill>
        <p:spPr>
          <a:xfrm>
            <a:off x="1837113" y="1313411"/>
            <a:ext cx="8877992" cy="5195454"/>
          </a:xfrm>
          <a:prstGeom prst="rect">
            <a:avLst/>
          </a:prstGeom>
        </p:spPr>
      </p:pic>
    </p:spTree>
    <p:extLst>
      <p:ext uri="{BB962C8B-B14F-4D97-AF65-F5344CB8AC3E}">
        <p14:creationId xmlns:p14="http://schemas.microsoft.com/office/powerpoint/2010/main" val="238558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178322" cy="964277"/>
          </a:xfrm>
        </p:spPr>
        <p:txBody>
          <a:bodyPr>
            <a:normAutofit fontScale="90000"/>
          </a:bodyPr>
          <a:lstStyle/>
          <a:p>
            <a:r>
              <a:rPr lang="en-IE" sz="4000" dirty="0"/>
              <a:t>Coping strategies identified for dealing with stress</a:t>
            </a:r>
          </a:p>
        </p:txBody>
      </p:sp>
      <p:sp>
        <p:nvSpPr>
          <p:cNvPr id="5" name="Content Placeholder 4"/>
          <p:cNvSpPr>
            <a:spLocks noGrp="1"/>
          </p:cNvSpPr>
          <p:nvPr>
            <p:ph sz="half" idx="1"/>
          </p:nvPr>
        </p:nvSpPr>
        <p:spPr>
          <a:xfrm>
            <a:off x="1257300" y="1471353"/>
            <a:ext cx="4800600" cy="4434146"/>
          </a:xfrm>
        </p:spPr>
        <p:txBody>
          <a:bodyPr/>
          <a:lstStyle/>
          <a:p>
            <a:r>
              <a:rPr lang="en-GB" dirty="0"/>
              <a:t> Swimming </a:t>
            </a:r>
          </a:p>
          <a:p>
            <a:r>
              <a:rPr lang="en-GB" dirty="0"/>
              <a:t> Go jogging </a:t>
            </a:r>
          </a:p>
          <a:p>
            <a:r>
              <a:rPr lang="en-GB" dirty="0"/>
              <a:t> Do a bit painting or make something </a:t>
            </a:r>
          </a:p>
          <a:p>
            <a:r>
              <a:rPr lang="en-GB" dirty="0"/>
              <a:t> Talk to a stranger as someone you know   might judge</a:t>
            </a:r>
          </a:p>
          <a:p>
            <a:r>
              <a:rPr lang="en-GB" dirty="0"/>
              <a:t>Go to the horses*</a:t>
            </a:r>
          </a:p>
          <a:p>
            <a:r>
              <a:rPr lang="en-GB" dirty="0"/>
              <a:t>Cleaning I go very quiet</a:t>
            </a:r>
          </a:p>
          <a:p>
            <a:r>
              <a:rPr lang="en-GB" dirty="0"/>
              <a:t>Eat a lot</a:t>
            </a:r>
          </a:p>
          <a:p>
            <a:endParaRPr lang="en-IE" dirty="0"/>
          </a:p>
        </p:txBody>
      </p:sp>
      <p:sp>
        <p:nvSpPr>
          <p:cNvPr id="6" name="Content Placeholder 5"/>
          <p:cNvSpPr>
            <a:spLocks noGrp="1"/>
          </p:cNvSpPr>
          <p:nvPr>
            <p:ph sz="half" idx="2"/>
          </p:nvPr>
        </p:nvSpPr>
        <p:spPr>
          <a:xfrm>
            <a:off x="6647796" y="1504604"/>
            <a:ext cx="4800600" cy="3374967"/>
          </a:xfrm>
        </p:spPr>
        <p:txBody>
          <a:bodyPr/>
          <a:lstStyle/>
          <a:p>
            <a:r>
              <a:rPr lang="en-GB" dirty="0"/>
              <a:t> Go away on my own, lock myself in room, sleep </a:t>
            </a:r>
          </a:p>
          <a:p>
            <a:r>
              <a:rPr lang="en-GB" dirty="0"/>
              <a:t> Cry, sleep eat or stop eating  </a:t>
            </a:r>
          </a:p>
          <a:p>
            <a:r>
              <a:rPr lang="en-GB" dirty="0"/>
              <a:t>Shout and roar </a:t>
            </a:r>
          </a:p>
          <a:p>
            <a:r>
              <a:rPr lang="en-GB" dirty="0"/>
              <a:t>Just go away by myself  </a:t>
            </a:r>
          </a:p>
          <a:p>
            <a:r>
              <a:rPr lang="en-GB" dirty="0"/>
              <a:t>Drink, smoke a fag </a:t>
            </a:r>
          </a:p>
          <a:p>
            <a:r>
              <a:rPr lang="en-IE" dirty="0"/>
              <a:t>Cut my wrists</a:t>
            </a:r>
          </a:p>
          <a:p>
            <a:r>
              <a:rPr lang="en-IE" dirty="0"/>
              <a:t>Sad music, pull my hair, stop eating</a:t>
            </a:r>
          </a:p>
        </p:txBody>
      </p:sp>
    </p:spTree>
    <p:extLst>
      <p:ext uri="{BB962C8B-B14F-4D97-AF65-F5344CB8AC3E}">
        <p14:creationId xmlns:p14="http://schemas.microsoft.com/office/powerpoint/2010/main" val="183145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Trust and Quality of Service</a:t>
            </a:r>
            <a:br>
              <a:rPr lang="en-GB" dirty="0"/>
            </a:br>
            <a:endParaRPr lang="en-IE" dirty="0"/>
          </a:p>
        </p:txBody>
      </p:sp>
      <p:sp>
        <p:nvSpPr>
          <p:cNvPr id="5" name="Content Placeholder 4"/>
          <p:cNvSpPr>
            <a:spLocks noGrp="1"/>
          </p:cNvSpPr>
          <p:nvPr>
            <p:ph idx="1"/>
          </p:nvPr>
        </p:nvSpPr>
        <p:spPr>
          <a:xfrm>
            <a:off x="765050" y="920376"/>
            <a:ext cx="6184389" cy="5937624"/>
          </a:xfrm>
        </p:spPr>
        <p:txBody>
          <a:bodyPr>
            <a:normAutofit/>
          </a:bodyPr>
          <a:lstStyle/>
          <a:p>
            <a:pPr marL="0" indent="0">
              <a:buNone/>
            </a:pPr>
            <a:r>
              <a:rPr lang="en-GB" b="1" dirty="0"/>
              <a:t>AITHS- Our </a:t>
            </a:r>
            <a:r>
              <a:rPr lang="en-GB" b="1" dirty="0" err="1"/>
              <a:t>Geels</a:t>
            </a:r>
            <a:r>
              <a:rPr lang="en-GB" b="1" dirty="0"/>
              <a:t> (2010):</a:t>
            </a:r>
          </a:p>
          <a:p>
            <a:r>
              <a:rPr lang="en-GB" dirty="0"/>
              <a:t>Travellers at all points of engagement with services, reported higher levels of discrimination than expected.</a:t>
            </a:r>
          </a:p>
          <a:p>
            <a:r>
              <a:rPr lang="en-GB" dirty="0"/>
              <a:t>53% of Travellers “worried about experiencing </a:t>
            </a:r>
            <a:r>
              <a:rPr lang="en-GB" u="sng" dirty="0"/>
              <a:t>unfair</a:t>
            </a:r>
            <a:r>
              <a:rPr lang="en-GB" dirty="0"/>
              <a:t> treatment”</a:t>
            </a:r>
          </a:p>
        </p:txBody>
      </p:sp>
      <p:sp>
        <p:nvSpPr>
          <p:cNvPr id="6" name="Text Placeholder 5"/>
          <p:cNvSpPr>
            <a:spLocks noGrp="1"/>
          </p:cNvSpPr>
          <p:nvPr>
            <p:ph type="body" sz="half" idx="2"/>
          </p:nvPr>
        </p:nvSpPr>
        <p:spPr/>
        <p:txBody>
          <a:bodyPr/>
          <a:lstStyle/>
          <a:p>
            <a:pPr marL="285750" indent="-285750">
              <a:buFont typeface="Wingdings" panose="05000000000000000000" pitchFamily="2" charset="2"/>
              <a:buChar char="§"/>
            </a:pPr>
            <a:r>
              <a:rPr lang="en-GB" dirty="0"/>
              <a:t>The level of complete trust by Travellers in health professionals was only 41%. This compares with a trust level of 83% by the general population in health professionals.</a:t>
            </a:r>
          </a:p>
          <a:p>
            <a:pPr marL="285750" indent="-285750">
              <a:buFont typeface="Wingdings" panose="05000000000000000000" pitchFamily="2" charset="2"/>
              <a:buChar char="§"/>
            </a:pPr>
            <a:r>
              <a:rPr lang="en-GB" dirty="0"/>
              <a:t>48% of Travellers don’t feel “most people can be trusted”</a:t>
            </a:r>
          </a:p>
          <a:p>
            <a:pPr marL="285750" indent="-285750">
              <a:buFont typeface="Wingdings" panose="05000000000000000000" pitchFamily="2" charset="2"/>
              <a:buChar char="§"/>
            </a:pPr>
            <a:endParaRPr lang="en-GB" dirty="0"/>
          </a:p>
          <a:p>
            <a:endParaRPr lang="en-IE" dirty="0"/>
          </a:p>
        </p:txBody>
      </p:sp>
    </p:spTree>
    <p:extLst>
      <p:ext uri="{BB962C8B-B14F-4D97-AF65-F5344CB8AC3E}">
        <p14:creationId xmlns:p14="http://schemas.microsoft.com/office/powerpoint/2010/main" val="29533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884" y="207819"/>
            <a:ext cx="3092115" cy="714894"/>
          </a:xfrm>
        </p:spPr>
        <p:txBody>
          <a:bodyPr/>
          <a:lstStyle/>
          <a:p>
            <a:r>
              <a:rPr lang="en-IE" dirty="0"/>
              <a:t>Discrimination &amp; Morality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1" y="0"/>
            <a:ext cx="7062700" cy="6991351"/>
          </a:xfrm>
        </p:spPr>
      </p:pic>
      <p:sp>
        <p:nvSpPr>
          <p:cNvPr id="4" name="Text Placeholder 3"/>
          <p:cNvSpPr>
            <a:spLocks noGrp="1"/>
          </p:cNvSpPr>
          <p:nvPr>
            <p:ph type="body" sz="half" idx="2"/>
          </p:nvPr>
        </p:nvSpPr>
        <p:spPr>
          <a:xfrm>
            <a:off x="8337885" y="1047404"/>
            <a:ext cx="3092115" cy="5311832"/>
          </a:xfrm>
        </p:spPr>
        <p:txBody>
          <a:bodyPr/>
          <a:lstStyle/>
          <a:p>
            <a:r>
              <a:rPr lang="en-GB" dirty="0"/>
              <a:t>Suicide among Travellers is 6.6 times the rate of general population and accounts for approx., 11% of all Traveller deaths.</a:t>
            </a:r>
          </a:p>
          <a:p>
            <a:r>
              <a:rPr lang="en-GB" dirty="0"/>
              <a:t>If  Travellers had the same mortality experience as the general population, the number of deaths expected in the year would be 54, but the actual number of deaths was 188, which means an excess of 134 Traveller deaths (91 in males and 43 in females).</a:t>
            </a:r>
          </a:p>
          <a:p>
            <a:endParaRPr lang="en-GB" dirty="0"/>
          </a:p>
          <a:p>
            <a:r>
              <a:rPr lang="en-GB" dirty="0"/>
              <a:t>*Online abuse of Travellers warrants urgent attention from policy makers.</a:t>
            </a:r>
          </a:p>
          <a:p>
            <a:endParaRPr lang="en-IE" dirty="0"/>
          </a:p>
        </p:txBody>
      </p:sp>
    </p:spTree>
    <p:extLst>
      <p:ext uri="{BB962C8B-B14F-4D97-AF65-F5344CB8AC3E}">
        <p14:creationId xmlns:p14="http://schemas.microsoft.com/office/powerpoint/2010/main" val="343199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884" y="640079"/>
            <a:ext cx="3092115" cy="931025"/>
          </a:xfrm>
        </p:spPr>
        <p:txBody>
          <a:bodyPr>
            <a:normAutofit fontScale="90000"/>
          </a:bodyPr>
          <a:lstStyle/>
          <a:p>
            <a:r>
              <a:rPr lang="en-IE" dirty="0"/>
              <a:t>Service provider’s perspective </a:t>
            </a:r>
          </a:p>
        </p:txBody>
      </p:sp>
      <p:sp>
        <p:nvSpPr>
          <p:cNvPr id="3" name="Content Placeholder 2"/>
          <p:cNvSpPr>
            <a:spLocks noGrp="1"/>
          </p:cNvSpPr>
          <p:nvPr>
            <p:ph idx="1"/>
          </p:nvPr>
        </p:nvSpPr>
        <p:spPr>
          <a:xfrm>
            <a:off x="765051" y="257695"/>
            <a:ext cx="6158418" cy="5647806"/>
          </a:xfrm>
        </p:spPr>
        <p:txBody>
          <a:bodyPr>
            <a:normAutofit/>
          </a:bodyPr>
          <a:lstStyle/>
          <a:p>
            <a:r>
              <a:rPr lang="en-GB" dirty="0"/>
              <a:t>AITHS- Our </a:t>
            </a:r>
            <a:r>
              <a:rPr lang="en-GB" dirty="0" err="1"/>
              <a:t>Geels</a:t>
            </a:r>
            <a:r>
              <a:rPr lang="en-GB" dirty="0"/>
              <a:t> (2010):</a:t>
            </a:r>
          </a:p>
          <a:p>
            <a:pPr marL="0" indent="0">
              <a:buNone/>
            </a:pPr>
            <a:r>
              <a:rPr lang="en-GB" i="1" dirty="0"/>
              <a:t>Service providers’ perspective </a:t>
            </a:r>
          </a:p>
          <a:p>
            <a:r>
              <a:rPr lang="en-GB" dirty="0"/>
              <a:t>“It does exist… there is that sentiment that Travellers are less deserving, hence give them substandard services.”</a:t>
            </a:r>
          </a:p>
          <a:p>
            <a:r>
              <a:rPr lang="en-GB" dirty="0"/>
              <a:t> “Racism is one of factors, but it won’t be said officially as they (institution) will be in trouble.”</a:t>
            </a:r>
          </a:p>
        </p:txBody>
      </p:sp>
      <p:sp>
        <p:nvSpPr>
          <p:cNvPr id="4" name="Text Placeholder 3"/>
          <p:cNvSpPr>
            <a:spLocks noGrp="1"/>
          </p:cNvSpPr>
          <p:nvPr>
            <p:ph type="body" sz="half" idx="2"/>
          </p:nvPr>
        </p:nvSpPr>
        <p:spPr>
          <a:xfrm>
            <a:off x="8337885" y="1741335"/>
            <a:ext cx="3092115" cy="4484897"/>
          </a:xfrm>
        </p:spPr>
        <p:txBody>
          <a:bodyPr>
            <a:normAutofit/>
          </a:bodyPr>
          <a:lstStyle/>
          <a:p>
            <a:r>
              <a:rPr lang="en-GB" sz="2000" dirty="0"/>
              <a:t>"It is not all the same. The reason that there are named category… like Travellers, is that there are </a:t>
            </a:r>
            <a:r>
              <a:rPr lang="en-GB" sz="2000" u="sng" dirty="0"/>
              <a:t>special</a:t>
            </a:r>
            <a:r>
              <a:rPr lang="en-GB" sz="2000" dirty="0"/>
              <a:t> requirements and </a:t>
            </a:r>
            <a:r>
              <a:rPr lang="en-GB" sz="2000" u="sng" dirty="0"/>
              <a:t>special </a:t>
            </a:r>
            <a:r>
              <a:rPr lang="en-GB" sz="2000" dirty="0"/>
              <a:t>needs and where you have an attitude like "we treat everyone the same" then that doesn’t recognise that everyone is different…"</a:t>
            </a:r>
          </a:p>
          <a:p>
            <a:endParaRPr lang="en-IE" dirty="0"/>
          </a:p>
        </p:txBody>
      </p:sp>
    </p:spTree>
    <p:extLst>
      <p:ext uri="{BB962C8B-B14F-4D97-AF65-F5344CB8AC3E}">
        <p14:creationId xmlns:p14="http://schemas.microsoft.com/office/powerpoint/2010/main" val="301776727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2532</Words>
  <Application>Microsoft Office PowerPoint</Application>
  <PresentationFormat>Widescreen</PresentationFormat>
  <Paragraphs>164</Paragraphs>
  <Slides>35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Algerian</vt:lpstr>
      <vt:lpstr>Arial</vt:lpstr>
      <vt:lpstr>Calibri</vt:lpstr>
      <vt:lpstr>Gill Sans MT</vt:lpstr>
      <vt:lpstr>Impact</vt:lpstr>
      <vt:lpstr>Lucida Calligraphy</vt:lpstr>
      <vt:lpstr>Times New Roman</vt:lpstr>
      <vt:lpstr>Wingdings</vt:lpstr>
      <vt:lpstr>Badge</vt:lpstr>
      <vt:lpstr>PowerPoint Presentation</vt:lpstr>
      <vt:lpstr> Travelling Together to Improve Mental Health within the Traveller Community: What do we need to do?  Self-harm conference 2020 Alan Kavanagh  Email alankavanagh@tallaghttravellerscdp.com </vt:lpstr>
      <vt:lpstr>“The social conditions in which people live powerfully influence their chances to be healthy. Indeed, factors such as poverty, food insecurity, social exclusion and discrimination, poor housing, unhealthy early childhood conditions and low occupational status are important determinants of most diseases, deaths and health inequalities between and within countries” (World Health Organization [WHO] 2004).</vt:lpstr>
      <vt:lpstr>Mental Health issues:</vt:lpstr>
      <vt:lpstr>Research RESULTS:</vt:lpstr>
      <vt:lpstr>Coping strategies identified for dealing with stress</vt:lpstr>
      <vt:lpstr>Trust and Quality of Service </vt:lpstr>
      <vt:lpstr>Discrimination &amp; Morality</vt:lpstr>
      <vt:lpstr>Service provider’s perspective </vt:lpstr>
      <vt:lpstr>Is it possible that policies could make The settled/sedentary population believe that blue eyes Are better than the ‘Other’?</vt:lpstr>
      <vt:lpstr>Ignorance and power</vt:lpstr>
      <vt:lpstr>Why?</vt:lpstr>
      <vt:lpstr>Why? Why? Why?</vt:lpstr>
      <vt:lpstr>Effects of Prejudice/Racism/discrimination:</vt:lpstr>
      <vt:lpstr>Sadly within the Traveller community it is not that suicide is rare; rather IT is a rarity if someone has not been effected by suicide.</vt:lpstr>
      <vt:lpstr>As Connolly (p.615) proposes ‘How do we honour the trauma that respects the subjective experience and as a narrative that is meaningful to a third person?’</vt:lpstr>
      <vt:lpstr>Reflective thoughts?</vt:lpstr>
      <vt:lpstr>When the emotional pain is &gt; the physical pain: Self-harm is everyone’s business.</vt:lpstr>
      <vt:lpstr>SHAME</vt:lpstr>
      <vt:lpstr>Harm-reduction with self-harm</vt:lpstr>
      <vt:lpstr>Humanising the person in distress</vt:lpstr>
      <vt:lpstr>Psychotherapy is like psychotherapy</vt:lpstr>
      <vt:lpstr>Trauma and recovery:</vt:lpstr>
      <vt:lpstr>Where do we go from here?</vt:lpstr>
      <vt:lpstr>Building bridges between communities and overcoming the obstacles in the way of support</vt:lpstr>
      <vt:lpstr>AREAS FOR FURTHER RESEARCH:</vt:lpstr>
      <vt:lpstr>Areas for further research</vt:lpstr>
      <vt:lpstr>Traveller Cultural competency training</vt:lpstr>
      <vt:lpstr>What can we do as individuals?</vt:lpstr>
      <vt:lpstr>Winners of the social inclusion award 2019: south Dublin county council -Community endeavour awards</vt:lpstr>
      <vt:lpstr>Suicide awareness video </vt:lpstr>
      <vt:lpstr>Travellers together preventing suicide video</vt:lpstr>
      <vt:lpstr>Acknowledgements </vt:lpstr>
      <vt:lpstr>Useful links for further learning</vt:lpstr>
      <vt:lpstr>Thank you all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Kavanagh</dc:creator>
  <cp:lastModifiedBy>Alan Kavanagh</cp:lastModifiedBy>
  <cp:revision>3</cp:revision>
  <dcterms:created xsi:type="dcterms:W3CDTF">2020-04-08T15:58:14Z</dcterms:created>
  <dcterms:modified xsi:type="dcterms:W3CDTF">2020-04-08T16:07:35Z</dcterms:modified>
</cp:coreProperties>
</file>