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6"/>
  </p:notesMasterIdLst>
  <p:handoutMasterIdLst>
    <p:handoutMasterId r:id="rId37"/>
  </p:handoutMasterIdLst>
  <p:sldIdLst>
    <p:sldId id="340" r:id="rId2"/>
    <p:sldId id="643" r:id="rId3"/>
    <p:sldId id="644" r:id="rId4"/>
    <p:sldId id="646" r:id="rId5"/>
    <p:sldId id="649" r:id="rId6"/>
    <p:sldId id="645" r:id="rId7"/>
    <p:sldId id="650" r:id="rId8"/>
    <p:sldId id="648" r:id="rId9"/>
    <p:sldId id="647" r:id="rId10"/>
    <p:sldId id="651" r:id="rId11"/>
    <p:sldId id="652" r:id="rId12"/>
    <p:sldId id="674" r:id="rId13"/>
    <p:sldId id="676" r:id="rId14"/>
    <p:sldId id="679" r:id="rId15"/>
    <p:sldId id="677" r:id="rId16"/>
    <p:sldId id="678" r:id="rId17"/>
    <p:sldId id="680" r:id="rId18"/>
    <p:sldId id="681" r:id="rId19"/>
    <p:sldId id="687" r:id="rId20"/>
    <p:sldId id="686" r:id="rId21"/>
    <p:sldId id="688" r:id="rId22"/>
    <p:sldId id="689" r:id="rId23"/>
    <p:sldId id="696" r:id="rId24"/>
    <p:sldId id="697" r:id="rId25"/>
    <p:sldId id="698" r:id="rId26"/>
    <p:sldId id="699" r:id="rId27"/>
    <p:sldId id="700" r:id="rId28"/>
    <p:sldId id="702" r:id="rId29"/>
    <p:sldId id="669" r:id="rId30"/>
    <p:sldId id="670" r:id="rId31"/>
    <p:sldId id="671" r:id="rId32"/>
    <p:sldId id="672" r:id="rId33"/>
    <p:sldId id="673" r:id="rId34"/>
    <p:sldId id="701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9B1"/>
    <a:srgbClr val="632A92"/>
    <a:srgbClr val="1586AA"/>
    <a:srgbClr val="CC0099"/>
    <a:srgbClr val="401B5F"/>
    <a:srgbClr val="50007D"/>
    <a:srgbClr val="A8D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3712" autoAdjust="0"/>
  </p:normalViewPr>
  <p:slideViewPr>
    <p:cSldViewPr snapToGrid="0">
      <p:cViewPr varScale="1">
        <p:scale>
          <a:sx n="83" d="100"/>
          <a:sy n="83" d="100"/>
        </p:scale>
        <p:origin x="75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0412-3BEA-4F8D-ADB5-31CC6DED7C95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02581-48E2-4360-8064-B79316311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18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4DB70-FCCF-457E-80FD-6746424142A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59456-11F6-4430-BE58-BE6ABE4B2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2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81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70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19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9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79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22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38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37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50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52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3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02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74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71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12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97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35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55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76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26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39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59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554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060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71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7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2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29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4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1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22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9456-11F6-4430-BE58-BE6ABE4B2497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1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3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4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1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3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2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38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6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9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C44A-7332-41BD-91A1-E5F461437D44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A366-BBBD-4CD7-94FF-48F13220B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5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20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fif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e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4.jpeg"/><Relationship Id="rId5" Type="http://schemas.openxmlformats.org/officeDocument/2006/relationships/image" Target="../media/image4.jpeg"/><Relationship Id="rId10" Type="http://schemas.openxmlformats.org/officeDocument/2006/relationships/image" Target="../media/image13.jp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tif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3171982" y="1295475"/>
            <a:ext cx="4546150" cy="2920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1440" y="4496207"/>
            <a:ext cx="5887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Dr Caroline Clements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>
                <a:solidFill>
                  <a:srgbClr val="632A92"/>
                </a:solidFill>
              </a:rPr>
              <a:t>Email: MASH@manchester.ac.uk</a:t>
            </a:r>
          </a:p>
          <a:p>
            <a:pPr algn="ctr"/>
            <a:r>
              <a:rPr lang="en-GB" sz="2400" dirty="0">
                <a:solidFill>
                  <a:srgbClr val="632A92"/>
                </a:solidFill>
              </a:rPr>
              <a:t>Twitter @</a:t>
            </a:r>
            <a:r>
              <a:rPr lang="en-GB" sz="2400" dirty="0" err="1" smtClean="0">
                <a:solidFill>
                  <a:srgbClr val="632A92"/>
                </a:solidFill>
              </a:rPr>
              <a:t>mashproject</a:t>
            </a:r>
            <a:r>
              <a:rPr lang="en-GB" sz="2400" dirty="0" smtClean="0">
                <a:solidFill>
                  <a:srgbClr val="632A92"/>
                </a:solidFill>
              </a:rPr>
              <a:t>/@</a:t>
            </a:r>
            <a:r>
              <a:rPr lang="en-GB" sz="2400" smtClean="0">
                <a:solidFill>
                  <a:srgbClr val="632A92"/>
                </a:solidFill>
              </a:rPr>
              <a:t>DrCClements</a:t>
            </a:r>
            <a:endParaRPr lang="en-GB" sz="2400" dirty="0">
              <a:solidFill>
                <a:srgbClr val="632A92"/>
              </a:solidFill>
            </a:endParaRPr>
          </a:p>
          <a:p>
            <a:pPr algn="ctr"/>
            <a:r>
              <a:rPr lang="en-GB" sz="2400" dirty="0">
                <a:solidFill>
                  <a:srgbClr val="632A92"/>
                </a:solidFill>
              </a:rPr>
              <a:t>Website: Manchester.ac.uk/mash</a:t>
            </a:r>
          </a:p>
        </p:txBody>
      </p:sp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1210745" y="1007454"/>
            <a:ext cx="8770513" cy="733312"/>
          </a:xfrm>
        </p:spPr>
        <p:txBody>
          <a:bodyPr>
            <a:normAutofit/>
          </a:bodyPr>
          <a:lstStyle/>
          <a:p>
            <a:pPr algn="ctr"/>
            <a:r>
              <a:rPr lang="en-GB" sz="2800" b="1" kern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Data Collection</a:t>
            </a:r>
            <a:endParaRPr lang="en-GB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b="8598"/>
          <a:stretch/>
        </p:blipFill>
        <p:spPr>
          <a:xfrm>
            <a:off x="2301342" y="1936823"/>
            <a:ext cx="6461759" cy="44616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01342" y="1957039"/>
            <a:ext cx="2452658" cy="646331"/>
          </a:xfrm>
          <a:prstGeom prst="rect">
            <a:avLst/>
          </a:prstGeom>
          <a:solidFill>
            <a:srgbClr val="FF6600"/>
          </a:solidFill>
          <a:ln w="28575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200" b="1" kern="0" dirty="0">
                <a:solidFill>
                  <a:prstClr val="black"/>
                </a:solidFill>
              </a:rPr>
              <a:t>Greater Manchester Mental Health </a:t>
            </a:r>
          </a:p>
          <a:p>
            <a:pPr algn="ctr">
              <a:defRPr/>
            </a:pPr>
            <a:r>
              <a:rPr lang="en-GB" sz="1200" b="1" kern="0" dirty="0">
                <a:solidFill>
                  <a:prstClr val="black"/>
                </a:solidFill>
              </a:rPr>
              <a:t>NHS Foundation Trust</a:t>
            </a:r>
          </a:p>
          <a:p>
            <a:pPr algn="ctr">
              <a:defRPr/>
            </a:pPr>
            <a:r>
              <a:rPr lang="en-GB" sz="1200" b="1" kern="0" dirty="0">
                <a:solidFill>
                  <a:prstClr val="black"/>
                </a:solidFill>
              </a:rPr>
              <a:t>(The Mental Health Trust)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2165" y="2565610"/>
            <a:ext cx="2454070" cy="46166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North Manchester General Hospital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(North)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2165" y="4200503"/>
            <a:ext cx="2454070" cy="461665"/>
          </a:xfrm>
          <a:prstGeom prst="rect">
            <a:avLst/>
          </a:prstGeom>
          <a:solidFill>
            <a:srgbClr val="FFFF00"/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b="1" kern="0" dirty="0">
                <a:solidFill>
                  <a:prstClr val="black"/>
                </a:solidFill>
              </a:rPr>
              <a:t>Manchester Royal Infirmary</a:t>
            </a:r>
          </a:p>
          <a:p>
            <a:pPr algn="ctr">
              <a:defRPr/>
            </a:pPr>
            <a:r>
              <a:rPr lang="en-GB" sz="1200" b="1" kern="0" dirty="0">
                <a:solidFill>
                  <a:prstClr val="black"/>
                </a:solidFill>
              </a:rPr>
              <a:t>(Central)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4988" y="5935876"/>
            <a:ext cx="2464212" cy="46166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200" b="1" kern="0" dirty="0">
                <a:solidFill>
                  <a:prstClr val="black"/>
                </a:solidFill>
              </a:rPr>
              <a:t>Wythenshawe Hospital</a:t>
            </a:r>
          </a:p>
          <a:p>
            <a:pPr algn="ctr">
              <a:defRPr/>
            </a:pPr>
            <a:r>
              <a:rPr lang="en-GB" sz="1200" b="1" kern="0" dirty="0">
                <a:solidFill>
                  <a:prstClr val="black"/>
                </a:solidFill>
              </a:rPr>
              <a:t>(South)</a:t>
            </a:r>
          </a:p>
        </p:txBody>
      </p:sp>
    </p:spTree>
    <p:extLst>
      <p:ext uri="{BB962C8B-B14F-4D97-AF65-F5344CB8AC3E}">
        <p14:creationId xmlns:p14="http://schemas.microsoft.com/office/powerpoint/2010/main" val="901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73" y="1097761"/>
            <a:ext cx="6819805" cy="638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488608" y="2488499"/>
            <a:ext cx="599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32A92"/>
                </a:solidFill>
              </a:rPr>
              <a:t>The Multicentre Study is an ongoing collaboration between 3 high quality self-harm monitoring projects based in Oxford, Manchester and Derby.</a:t>
            </a:r>
            <a:endParaRPr lang="en-GB" sz="2000" dirty="0">
              <a:solidFill>
                <a:srgbClr val="632A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8608" y="3654063"/>
            <a:ext cx="60539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86AA"/>
                </a:solidFill>
              </a:rPr>
              <a:t>Each site collects data on all self-harm presentations made to local emergency departments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BB09B1"/>
                </a:solidFill>
              </a:rPr>
              <a:t>By combining data we create a larger more representative database</a:t>
            </a:r>
            <a:endParaRPr lang="en-GB" sz="2000" dirty="0">
              <a:solidFill>
                <a:srgbClr val="BB09B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15" y="5517608"/>
            <a:ext cx="1972214" cy="11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9515" y="1250091"/>
            <a:ext cx="6323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1586AA"/>
                </a:solidFill>
              </a:rPr>
              <a:t>What do we know about self-harm from Multicentre Study work</a:t>
            </a:r>
            <a:endParaRPr lang="en-GB" sz="3200" dirty="0">
              <a:solidFill>
                <a:srgbClr val="1586A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3058" y="2719332"/>
            <a:ext cx="6556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632A92"/>
                </a:solidFill>
              </a:rPr>
              <a:t>A few questions </a:t>
            </a:r>
            <a:r>
              <a:rPr lang="en-GB" sz="3200" dirty="0" smtClean="0">
                <a:solidFill>
                  <a:srgbClr val="632A92"/>
                </a:solidFill>
              </a:rPr>
              <a:t>about self-harm</a:t>
            </a:r>
          </a:p>
          <a:p>
            <a:pPr algn="ctr"/>
            <a:endParaRPr lang="en-GB" sz="3200" b="1" dirty="0" smtClean="0">
              <a:solidFill>
                <a:srgbClr val="632A92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BB09B1"/>
                </a:solidFill>
              </a:rPr>
              <a:t>Audience </a:t>
            </a:r>
            <a:r>
              <a:rPr lang="en-GB" sz="3200" b="1" dirty="0">
                <a:solidFill>
                  <a:srgbClr val="BB09B1"/>
                </a:solidFill>
              </a:rPr>
              <a:t>participation!!!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5"/>
          <a:stretch/>
        </p:blipFill>
        <p:spPr>
          <a:xfrm>
            <a:off x="3885541" y="4918574"/>
            <a:ext cx="2940132" cy="17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6550" y="1050036"/>
            <a:ext cx="7294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32A92"/>
                </a:solidFill>
              </a:rPr>
              <a:t>Question </a:t>
            </a:r>
            <a:r>
              <a:rPr lang="en-GB" sz="2400" b="1" dirty="0" smtClean="0">
                <a:solidFill>
                  <a:srgbClr val="632A92"/>
                </a:solidFill>
              </a:rPr>
              <a:t>1</a:t>
            </a:r>
            <a:endParaRPr lang="en-GB" sz="2400" b="1" dirty="0" smtClean="0">
              <a:solidFill>
                <a:srgbClr val="632A92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632A92"/>
                </a:solidFill>
              </a:rPr>
              <a:t>Routinely collected hospital data underestimates the number of presentations for self-harm, but by how much?</a:t>
            </a:r>
            <a:endParaRPr lang="en-GB" sz="2400" b="1" dirty="0">
              <a:solidFill>
                <a:srgbClr val="632A9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00997" y="3832039"/>
            <a:ext cx="2321169" cy="190944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45-60%</a:t>
            </a:r>
            <a:endParaRPr lang="en-GB" sz="3600" dirty="0"/>
          </a:p>
        </p:txBody>
      </p:sp>
      <p:sp>
        <p:nvSpPr>
          <p:cNvPr id="23" name="Rounded Rectangle 22"/>
          <p:cNvSpPr/>
          <p:nvPr/>
        </p:nvSpPr>
        <p:spPr>
          <a:xfrm>
            <a:off x="5896612" y="3832038"/>
            <a:ext cx="2164175" cy="190944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25-40%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142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6550" y="1050036"/>
            <a:ext cx="7294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32A92"/>
                </a:solidFill>
              </a:rPr>
              <a:t>Question </a:t>
            </a:r>
            <a:r>
              <a:rPr lang="en-GB" sz="2400" b="1" dirty="0" smtClean="0">
                <a:solidFill>
                  <a:srgbClr val="632A92"/>
                </a:solidFill>
              </a:rPr>
              <a:t>1</a:t>
            </a:r>
            <a:endParaRPr lang="en-GB" sz="2400" b="1" dirty="0" smtClean="0">
              <a:solidFill>
                <a:srgbClr val="632A92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632A92"/>
                </a:solidFill>
              </a:rPr>
              <a:t>Routinely collected hospital data underestimates the number of presentations for self-harm, but by how much?</a:t>
            </a:r>
            <a:endParaRPr lang="en-GB" sz="2400" b="1" dirty="0">
              <a:solidFill>
                <a:srgbClr val="632A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1826" y="2988332"/>
            <a:ext cx="593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BB09B1"/>
                </a:solidFill>
              </a:rPr>
              <a:t>Routinely collected data can underestimate the number of presentations by up to 60%</a:t>
            </a:r>
            <a:endParaRPr lang="en-GB" sz="2400" dirty="0">
              <a:solidFill>
                <a:srgbClr val="BB09B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79" y="3997295"/>
            <a:ext cx="6266346" cy="20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42590" y="2745350"/>
            <a:ext cx="593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BB09B1"/>
                </a:solidFill>
              </a:rPr>
              <a:t>Routinely collected data can underestimate the number of presentations by up to 60%</a:t>
            </a:r>
            <a:endParaRPr lang="en-GB" sz="2400" dirty="0">
              <a:solidFill>
                <a:srgbClr val="BB09B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48" y="4013604"/>
            <a:ext cx="3996665" cy="25338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71439" y="978175"/>
            <a:ext cx="7294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32A92"/>
                </a:solidFill>
              </a:rPr>
              <a:t>Question </a:t>
            </a:r>
            <a:r>
              <a:rPr lang="en-GB" sz="2400" b="1" dirty="0" smtClean="0">
                <a:solidFill>
                  <a:srgbClr val="632A92"/>
                </a:solidFill>
              </a:rPr>
              <a:t>1</a:t>
            </a:r>
            <a:endParaRPr lang="en-GB" sz="2400" b="1" dirty="0" smtClean="0">
              <a:solidFill>
                <a:srgbClr val="632A92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632A92"/>
                </a:solidFill>
              </a:rPr>
              <a:t>Routinely collected hospital data underestimates the number of presentations for self-harm, but by how much?</a:t>
            </a:r>
            <a:endParaRPr lang="en-GB" sz="2400" b="1" dirty="0">
              <a:solidFill>
                <a:srgbClr val="632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26550" y="1185942"/>
            <a:ext cx="7317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632A92"/>
                </a:solidFill>
              </a:rPr>
              <a:t>Question </a:t>
            </a:r>
            <a:r>
              <a:rPr lang="en-GB" sz="2400" b="1" dirty="0" smtClean="0">
                <a:solidFill>
                  <a:srgbClr val="632A92"/>
                </a:solidFill>
              </a:rPr>
              <a:t>2</a:t>
            </a:r>
            <a:endParaRPr lang="en-GB" sz="2400" b="1" dirty="0" smtClean="0">
              <a:solidFill>
                <a:srgbClr val="632A92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632A92"/>
                </a:solidFill>
              </a:rPr>
              <a:t>Do people who self-harm die younger than </a:t>
            </a:r>
            <a:endParaRPr lang="en-GB" sz="2400" b="1" dirty="0" smtClean="0">
              <a:solidFill>
                <a:srgbClr val="632A92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632A92"/>
                </a:solidFill>
              </a:rPr>
              <a:t>people </a:t>
            </a:r>
            <a:r>
              <a:rPr lang="en-GB" sz="2400" b="1" dirty="0">
                <a:solidFill>
                  <a:srgbClr val="632A92"/>
                </a:solidFill>
              </a:rPr>
              <a:t>who do </a:t>
            </a:r>
            <a:r>
              <a:rPr lang="en-GB" sz="2400" b="1" dirty="0" smtClean="0">
                <a:solidFill>
                  <a:srgbClr val="632A92"/>
                </a:solidFill>
              </a:rPr>
              <a:t>not self-harm?</a:t>
            </a:r>
            <a:endParaRPr lang="en-GB" sz="2400" b="1" dirty="0">
              <a:solidFill>
                <a:srgbClr val="632A9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44725" y="3272796"/>
            <a:ext cx="2321169" cy="190944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Yes</a:t>
            </a:r>
            <a:endParaRPr lang="en-GB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6088112" y="3272796"/>
            <a:ext cx="2321169" cy="190944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No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820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26550" y="1185942"/>
            <a:ext cx="7317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632A92"/>
                </a:solidFill>
              </a:rPr>
              <a:t>Question </a:t>
            </a:r>
            <a:r>
              <a:rPr lang="en-GB" sz="2400" b="1" dirty="0" smtClean="0">
                <a:solidFill>
                  <a:srgbClr val="632A92"/>
                </a:solidFill>
              </a:rPr>
              <a:t>2</a:t>
            </a:r>
            <a:endParaRPr lang="en-GB" sz="2400" b="1" dirty="0" smtClean="0">
              <a:solidFill>
                <a:srgbClr val="632A92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632A92"/>
                </a:solidFill>
              </a:rPr>
              <a:t>Do people who self-harm die younger than </a:t>
            </a:r>
            <a:endParaRPr lang="en-GB" sz="2400" b="1" dirty="0" smtClean="0">
              <a:solidFill>
                <a:srgbClr val="632A92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632A92"/>
                </a:solidFill>
              </a:rPr>
              <a:t>people </a:t>
            </a:r>
            <a:r>
              <a:rPr lang="en-GB" sz="2400" b="1" dirty="0">
                <a:solidFill>
                  <a:srgbClr val="632A92"/>
                </a:solidFill>
              </a:rPr>
              <a:t>who do </a:t>
            </a:r>
            <a:r>
              <a:rPr lang="en-GB" sz="2400" b="1" dirty="0" smtClean="0">
                <a:solidFill>
                  <a:srgbClr val="632A92"/>
                </a:solidFill>
              </a:rPr>
              <a:t>not self-harm?</a:t>
            </a:r>
            <a:endParaRPr lang="en-GB" sz="2400" b="1" dirty="0">
              <a:solidFill>
                <a:srgbClr val="632A9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1"/>
          <a:stretch/>
        </p:blipFill>
        <p:spPr>
          <a:xfrm>
            <a:off x="2009953" y="2718771"/>
            <a:ext cx="6797887" cy="34261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59278" y="2480604"/>
            <a:ext cx="73838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Men</a:t>
            </a:r>
          </a:p>
        </p:txBody>
      </p:sp>
      <p:sp>
        <p:nvSpPr>
          <p:cNvPr id="18" name="Oval 17"/>
          <p:cNvSpPr/>
          <p:nvPr/>
        </p:nvSpPr>
        <p:spPr>
          <a:xfrm>
            <a:off x="4056758" y="4338745"/>
            <a:ext cx="1377537" cy="13419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26 years</a:t>
            </a:r>
          </a:p>
        </p:txBody>
      </p:sp>
      <p:sp>
        <p:nvSpPr>
          <p:cNvPr id="19" name="Oval 18"/>
          <p:cNvSpPr/>
          <p:nvPr/>
        </p:nvSpPr>
        <p:spPr>
          <a:xfrm>
            <a:off x="7320130" y="4249705"/>
            <a:ext cx="1377537" cy="13419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40 years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11684" y="6550223"/>
            <a:ext cx="19323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kern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(Bergen </a:t>
            </a:r>
            <a:r>
              <a:rPr lang="en-GB" sz="1400" b="1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et </a:t>
            </a:r>
            <a:r>
              <a:rPr lang="en-GB" sz="1400" b="1" kern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al, 2012)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0973" y="1151870"/>
            <a:ext cx="6728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32A92"/>
                </a:solidFill>
              </a:rPr>
              <a:t>Question </a:t>
            </a:r>
            <a:r>
              <a:rPr lang="en-GB" sz="2400" b="1" dirty="0" smtClean="0">
                <a:solidFill>
                  <a:srgbClr val="632A92"/>
                </a:solidFill>
              </a:rPr>
              <a:t>3</a:t>
            </a:r>
            <a:endParaRPr lang="en-GB" sz="2400" b="1" dirty="0" smtClean="0">
              <a:solidFill>
                <a:srgbClr val="632A92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632A92"/>
                </a:solidFill>
              </a:rPr>
              <a:t>Are people who attend hospital following self-poisoning more likely to go on to die by suicide than people who present having self-injured?</a:t>
            </a:r>
            <a:endParaRPr lang="en-GB" sz="2400" b="1" dirty="0">
              <a:solidFill>
                <a:srgbClr val="632A9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670" y="3685686"/>
            <a:ext cx="2321169" cy="190944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No</a:t>
            </a:r>
            <a:endParaRPr lang="en-GB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6088112" y="3664547"/>
            <a:ext cx="2321169" cy="190944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Yes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6745857" y="6349041"/>
            <a:ext cx="231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Geulayov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2019)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0973" y="905136"/>
            <a:ext cx="6728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32A92"/>
                </a:solidFill>
              </a:rPr>
              <a:t>Question </a:t>
            </a:r>
            <a:r>
              <a:rPr lang="en-GB" sz="2400" b="1" dirty="0" smtClean="0">
                <a:solidFill>
                  <a:srgbClr val="632A92"/>
                </a:solidFill>
              </a:rPr>
              <a:t>3</a:t>
            </a:r>
            <a:endParaRPr lang="en-GB" sz="2400" b="1" dirty="0">
              <a:solidFill>
                <a:srgbClr val="632A92"/>
              </a:solidFill>
            </a:endParaRPr>
          </a:p>
          <a:p>
            <a:pPr algn="ctr"/>
            <a:r>
              <a:rPr lang="en-GB" sz="2400" b="1" dirty="0">
                <a:solidFill>
                  <a:srgbClr val="632A92"/>
                </a:solidFill>
              </a:rPr>
              <a:t>Are people who attend hospital following self-poisoning more likely to go on to die by suicide than people who present having self-injured?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30"/>
          <a:stretch/>
        </p:blipFill>
        <p:spPr>
          <a:xfrm>
            <a:off x="2283555" y="2690760"/>
            <a:ext cx="5866870" cy="18818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3553" y="3953947"/>
            <a:ext cx="5866871" cy="20735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283554" y="4172692"/>
            <a:ext cx="5866871" cy="361368"/>
          </a:xfrm>
          <a:prstGeom prst="rect">
            <a:avLst/>
          </a:prstGeom>
          <a:noFill/>
          <a:ln w="28575">
            <a:solidFill>
              <a:srgbClr val="2C8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826550" y="3002929"/>
            <a:ext cx="71437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dirty="0" smtClean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586AA"/>
                </a:solidFill>
                <a:effectLst/>
                <a:ea typeface="Calibri" panose="020F0502020204030204" pitchFamily="34" charset="0"/>
              </a:rPr>
              <a:t>Relative to hospital presentations after self-poisoning alone, suicide risk was higher after a hospital presentation for self-injury</a:t>
            </a:r>
          </a:p>
          <a:p>
            <a:endParaRPr lang="en-GB" dirty="0">
              <a:solidFill>
                <a:srgbClr val="CC0099"/>
              </a:solidFill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C0099"/>
                </a:solidFill>
                <a:effectLst/>
                <a:ea typeface="Calibri" panose="020F0502020204030204" pitchFamily="34" charset="0"/>
              </a:rPr>
              <a:t>Also presentations involving both self-injury and self-poisoning were associated with higher suicide risk</a:t>
            </a:r>
            <a:endParaRPr lang="en-GB" dirty="0">
              <a:solidFill>
                <a:srgbClr val="CC0099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5857" y="6349041"/>
            <a:ext cx="231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Geulayov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2019)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338850" y="1093439"/>
            <a:ext cx="6292850" cy="77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D0E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D0E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D0E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D0E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1D0E8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D0E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D0E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D0E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D0E8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b="1" kern="0" dirty="0" smtClean="0">
                <a:latin typeface="Calibri" panose="020F0502020204030204"/>
              </a:rPr>
              <a:t>How do we define </a:t>
            </a:r>
            <a:r>
              <a:rPr lang="en-GB" altLang="en-US" b="1" kern="0" dirty="0">
                <a:latin typeface="Calibri" panose="020F0502020204030204"/>
              </a:rPr>
              <a:t>self-harm?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54" y="2362472"/>
            <a:ext cx="3502675" cy="22515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164006" y="4942483"/>
            <a:ext cx="66425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632A92"/>
                </a:solidFill>
                <a:latin typeface="Calibri" panose="020F0502020204030204"/>
              </a:rPr>
              <a:t>Self-poisoning or self-injury irrespective of apparent motivation or medical seriousness</a:t>
            </a:r>
          </a:p>
        </p:txBody>
      </p:sp>
    </p:spTree>
    <p:extLst>
      <p:ext uri="{BB962C8B-B14F-4D97-AF65-F5344CB8AC3E}">
        <p14:creationId xmlns:p14="http://schemas.microsoft.com/office/powerpoint/2010/main" val="23007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115" y="896343"/>
            <a:ext cx="6728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32A92"/>
                </a:solidFill>
              </a:rPr>
              <a:t>Question </a:t>
            </a:r>
            <a:r>
              <a:rPr lang="en-GB" sz="2400" b="1" dirty="0" smtClean="0">
                <a:solidFill>
                  <a:srgbClr val="632A92"/>
                </a:solidFill>
              </a:rPr>
              <a:t>3</a:t>
            </a:r>
            <a:endParaRPr lang="en-GB" sz="2400" b="1" dirty="0">
              <a:solidFill>
                <a:srgbClr val="632A92"/>
              </a:solidFill>
            </a:endParaRPr>
          </a:p>
          <a:p>
            <a:pPr algn="ctr"/>
            <a:r>
              <a:rPr lang="en-GB" sz="2400" b="1" dirty="0">
                <a:solidFill>
                  <a:srgbClr val="632A92"/>
                </a:solidFill>
              </a:rPr>
              <a:t>Are people who attend hospital following self-poisoning more likely to go on to die by suicide than people who present having self-injured?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58" y="2554116"/>
            <a:ext cx="4785751" cy="256652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301662" y="3676400"/>
            <a:ext cx="1142960" cy="1002172"/>
          </a:xfrm>
          <a:prstGeom prst="ellipse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226943" y="5208753"/>
            <a:ext cx="6830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BB09B1"/>
                </a:solidFill>
              </a:rPr>
              <a:t>Suicide risk was highest close to the self-harm presentation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1586A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1586AA"/>
                </a:solidFill>
              </a:rPr>
              <a:t>Method switching was also common between self-harm and suicide (self-poisoning to hanging/asphyxiation)</a:t>
            </a:r>
            <a:endParaRPr lang="en-GB" sz="2000" dirty="0">
              <a:solidFill>
                <a:srgbClr val="1586A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2121" y="6488668"/>
            <a:ext cx="231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Geulayov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2019)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76551" y="1151870"/>
            <a:ext cx="6728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632A92"/>
                </a:solidFill>
              </a:rPr>
              <a:t>Question </a:t>
            </a:r>
            <a:r>
              <a:rPr lang="en-GB" sz="2400" b="1" dirty="0" smtClean="0">
                <a:solidFill>
                  <a:srgbClr val="632A92"/>
                </a:solidFill>
              </a:rPr>
              <a:t>3</a:t>
            </a:r>
            <a:endParaRPr lang="en-GB" sz="2400" b="1" dirty="0">
              <a:solidFill>
                <a:srgbClr val="632A92"/>
              </a:solidFill>
            </a:endParaRPr>
          </a:p>
          <a:p>
            <a:pPr algn="ctr"/>
            <a:r>
              <a:rPr lang="en-GB" sz="2400" b="1" dirty="0">
                <a:solidFill>
                  <a:srgbClr val="632A92"/>
                </a:solidFill>
              </a:rPr>
              <a:t>Are people who attend hospital following self-poisoning more likely to go on to die by suicide than people who present having self-injured?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15396" y="3876378"/>
            <a:ext cx="7228604" cy="926136"/>
            <a:chOff x="1832901" y="3316628"/>
            <a:chExt cx="7099300" cy="76997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7" t="22787" r="16718" b="73066"/>
            <a:stretch/>
          </p:blipFill>
          <p:spPr bwMode="auto">
            <a:xfrm>
              <a:off x="1832901" y="3316628"/>
              <a:ext cx="7099300" cy="40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7" t="77976" r="16718" b="17708"/>
            <a:stretch/>
          </p:blipFill>
          <p:spPr bwMode="auto">
            <a:xfrm>
              <a:off x="1832901" y="3665576"/>
              <a:ext cx="7099300" cy="42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18"/>
          <p:cNvSpPr/>
          <p:nvPr/>
        </p:nvSpPr>
        <p:spPr>
          <a:xfrm>
            <a:off x="7416800" y="4594869"/>
            <a:ext cx="587788" cy="297324"/>
          </a:xfrm>
          <a:prstGeom prst="ellipse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804950" y="6375690"/>
            <a:ext cx="223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(Cooper et al, 2005)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97085" y="1487072"/>
            <a:ext cx="63231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632A92"/>
                </a:solidFill>
              </a:rPr>
              <a:t>Self-harm in high risk groups</a:t>
            </a:r>
            <a:endParaRPr lang="en-GB" sz="3200" dirty="0" smtClean="0">
              <a:solidFill>
                <a:srgbClr val="632A92"/>
              </a:solidFill>
            </a:endParaRPr>
          </a:p>
          <a:p>
            <a:pPr algn="ctr"/>
            <a:endParaRPr lang="en-GB" sz="3200" dirty="0" smtClean="0">
              <a:solidFill>
                <a:srgbClr val="2366A3"/>
              </a:solidFill>
            </a:endParaRPr>
          </a:p>
          <a:p>
            <a:pPr algn="ctr"/>
            <a:r>
              <a:rPr lang="en-GB" sz="3200" dirty="0" smtClean="0">
                <a:solidFill>
                  <a:srgbClr val="2366A3"/>
                </a:solidFill>
              </a:rPr>
              <a:t> </a:t>
            </a:r>
          </a:p>
          <a:p>
            <a:pPr marL="514350" indent="-514350" algn="ctr">
              <a:buAutoNum type="arabicPeriod"/>
            </a:pPr>
            <a:r>
              <a:rPr lang="en-GB" sz="3200" b="1" dirty="0" smtClean="0">
                <a:solidFill>
                  <a:srgbClr val="1586AA"/>
                </a:solidFill>
              </a:rPr>
              <a:t>People in midlife</a:t>
            </a:r>
          </a:p>
          <a:p>
            <a:pPr algn="ctr"/>
            <a:endParaRPr lang="en-GB" sz="3200" dirty="0" smtClean="0">
              <a:solidFill>
                <a:srgbClr val="2366A3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CC0099"/>
                </a:solidFill>
              </a:rPr>
              <a:t>2. Children and young people</a:t>
            </a:r>
            <a:endParaRPr lang="en-GB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23694" y="1128091"/>
            <a:ext cx="6323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632A92"/>
                </a:solidFill>
              </a:rPr>
              <a:t>One more question...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632A92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632A92"/>
                </a:solidFill>
              </a:rPr>
              <a:t>What % of self-harm presentations are made by people in midlife (45-59 years)?</a:t>
            </a:r>
            <a:endParaRPr lang="en-GB" sz="2400" b="1" dirty="0">
              <a:solidFill>
                <a:srgbClr val="632A9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76980" y="2915546"/>
            <a:ext cx="1595020" cy="158114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15%</a:t>
            </a:r>
            <a:endParaRPr lang="en-GB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6446982" y="2893130"/>
            <a:ext cx="1639537" cy="154695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25%</a:t>
            </a:r>
            <a:endParaRPr lang="en-GB" sz="3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25" y="489139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97035" y="1344007"/>
            <a:ext cx="6410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C0099"/>
                </a:solidFill>
              </a:rPr>
              <a:t>26% of all self-harm presentations are made by people in midlife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2120" y="2346230"/>
            <a:ext cx="6814511" cy="37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4894" y="1218561"/>
            <a:ext cx="635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1586AA"/>
                </a:solidFill>
              </a:rPr>
              <a:t>Self-harm rate and suicide rate are associated in men in midlife – with and increase in both seen after 2008.</a:t>
            </a:r>
            <a:endParaRPr lang="en-GB" sz="2400" b="1" dirty="0">
              <a:solidFill>
                <a:srgbClr val="1586AA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34" y="2650804"/>
            <a:ext cx="6214319" cy="369917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5992837" y="3249637"/>
            <a:ext cx="28135" cy="271693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96811" y="6470585"/>
            <a:ext cx="224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(Clements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et al,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2019)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0164" y="1125699"/>
            <a:ext cx="635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632A92"/>
                </a:solidFill>
              </a:rPr>
              <a:t>Self-harm rate and suicide rate were not associated in women in midlife.</a:t>
            </a:r>
            <a:endParaRPr lang="en-GB" sz="2400" b="1" dirty="0">
              <a:solidFill>
                <a:srgbClr val="632A9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3" y="2326028"/>
            <a:ext cx="6795305" cy="41445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96811" y="6470585"/>
            <a:ext cx="224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(Clements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et al,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2019)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5396" y="1128091"/>
            <a:ext cx="615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32A92"/>
                </a:solidFill>
              </a:rPr>
              <a:t>Self-harm by people in midlife</a:t>
            </a:r>
            <a:endParaRPr lang="en-GB" sz="2400" b="1" dirty="0">
              <a:solidFill>
                <a:srgbClr val="632A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0640" y="1849119"/>
            <a:ext cx="63692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C0099"/>
                </a:solidFill>
              </a:rPr>
              <a:t>Alcohol</a:t>
            </a:r>
            <a:r>
              <a:rPr lang="en-GB" sz="2000" dirty="0"/>
              <a:t> use, and </a:t>
            </a:r>
            <a:r>
              <a:rPr lang="en-GB" sz="2000" dirty="0">
                <a:solidFill>
                  <a:srgbClr val="CC0099"/>
                </a:solidFill>
              </a:rPr>
              <a:t>socioeconomic</a:t>
            </a:r>
            <a:r>
              <a:rPr lang="en-GB" sz="2000" dirty="0">
                <a:solidFill>
                  <a:srgbClr val="1789AF"/>
                </a:solidFill>
              </a:rPr>
              <a:t> </a:t>
            </a:r>
            <a:r>
              <a:rPr lang="en-GB" sz="2000" dirty="0"/>
              <a:t>factors were more common in men, while </a:t>
            </a:r>
            <a:r>
              <a:rPr lang="en-GB" sz="2000" dirty="0">
                <a:solidFill>
                  <a:srgbClr val="CC0099"/>
                </a:solidFill>
              </a:rPr>
              <a:t>mental ill health </a:t>
            </a:r>
            <a:r>
              <a:rPr lang="en-GB" sz="2000" dirty="0"/>
              <a:t>was more common in women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Socioeconomic factors and indicators of poor mental health have become </a:t>
            </a:r>
            <a:r>
              <a:rPr lang="en-GB" sz="2000" dirty="0">
                <a:solidFill>
                  <a:srgbClr val="CC0099"/>
                </a:solidFill>
              </a:rPr>
              <a:t>more common over time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CC0099"/>
                </a:solidFill>
              </a:rPr>
              <a:t>25% </a:t>
            </a:r>
            <a:r>
              <a:rPr lang="en-GB" sz="2000" dirty="0"/>
              <a:t>repeated within 12 months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CC0099"/>
                </a:solidFill>
              </a:rPr>
              <a:t>2.8% </a:t>
            </a:r>
            <a:r>
              <a:rPr lang="en-GB" sz="2000" dirty="0"/>
              <a:t>men and </a:t>
            </a:r>
            <a:r>
              <a:rPr lang="en-GB" sz="2000" dirty="0">
                <a:solidFill>
                  <a:srgbClr val="CC0099"/>
                </a:solidFill>
              </a:rPr>
              <a:t>1.2% </a:t>
            </a:r>
            <a:r>
              <a:rPr lang="en-GB" sz="2000" dirty="0"/>
              <a:t>women has died by suicide by the end of follow-up.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70" y="2701227"/>
            <a:ext cx="4499348" cy="14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97085" y="1487072"/>
            <a:ext cx="63231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632A92"/>
                </a:solidFill>
              </a:rPr>
              <a:t>Self-harm in high risk groups</a:t>
            </a:r>
            <a:endParaRPr lang="en-GB" sz="3200" dirty="0" smtClean="0">
              <a:solidFill>
                <a:srgbClr val="632A92"/>
              </a:solidFill>
            </a:endParaRPr>
          </a:p>
          <a:p>
            <a:pPr algn="ctr"/>
            <a:endParaRPr lang="en-GB" sz="3200" dirty="0" smtClean="0">
              <a:solidFill>
                <a:srgbClr val="2366A3"/>
              </a:solidFill>
            </a:endParaRPr>
          </a:p>
          <a:p>
            <a:pPr algn="ctr"/>
            <a:r>
              <a:rPr lang="en-GB" sz="3200" dirty="0" smtClean="0">
                <a:solidFill>
                  <a:srgbClr val="2366A3"/>
                </a:solidFill>
              </a:rPr>
              <a:t> </a:t>
            </a:r>
          </a:p>
          <a:p>
            <a:pPr marL="514350" indent="-514350" algn="ctr">
              <a:buAutoNum type="arabicPeriod"/>
            </a:pPr>
            <a:r>
              <a:rPr lang="en-GB" sz="3200" b="1" dirty="0" smtClean="0">
                <a:solidFill>
                  <a:srgbClr val="1586AA"/>
                </a:solidFill>
              </a:rPr>
              <a:t>People in midlife</a:t>
            </a:r>
          </a:p>
          <a:p>
            <a:pPr algn="ctr"/>
            <a:endParaRPr lang="en-GB" sz="3200" dirty="0" smtClean="0">
              <a:solidFill>
                <a:srgbClr val="2366A3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CC0099"/>
                </a:solidFill>
              </a:rPr>
              <a:t>2. Children and young people</a:t>
            </a:r>
            <a:endParaRPr lang="en-GB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06585" y="1343666"/>
            <a:ext cx="659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632A92"/>
                </a:solidFill>
              </a:rPr>
              <a:t>We looked at children who self-harm in the community, present to hospital for self-harm, and die by suicide</a:t>
            </a:r>
            <a:endParaRPr lang="en-GB" sz="2400" b="1" dirty="0">
              <a:solidFill>
                <a:srgbClr val="632A9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23" y="2860144"/>
            <a:ext cx="3961745" cy="335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357668" y="6394530"/>
            <a:ext cx="237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Geulayov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et al,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15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b="13346"/>
          <a:stretch/>
        </p:blipFill>
        <p:spPr>
          <a:xfrm>
            <a:off x="2706827" y="1823445"/>
            <a:ext cx="5365380" cy="433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6112881" y="1629179"/>
            <a:ext cx="2627586" cy="809296"/>
          </a:xfrm>
          <a:prstGeom prst="round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clear cut off for what is/is not suicidal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91255" y="3330277"/>
            <a:ext cx="2627586" cy="80929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Reported intent changes over time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02537" y="5514991"/>
            <a:ext cx="2785242" cy="114470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Risks are elevated after all self-harm, no matter the level of intent</a:t>
            </a:r>
          </a:p>
        </p:txBody>
      </p:sp>
    </p:spTree>
    <p:extLst>
      <p:ext uri="{BB962C8B-B14F-4D97-AF65-F5344CB8AC3E}">
        <p14:creationId xmlns:p14="http://schemas.microsoft.com/office/powerpoint/2010/main" val="89927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1896175" y="1134472"/>
            <a:ext cx="7247825" cy="55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GB" b="1" kern="0" dirty="0" smtClean="0">
                <a:solidFill>
                  <a:srgbClr val="632A92"/>
                </a:solidFill>
              </a:rPr>
              <a:t>Iceberg models of suicide: hospital self-harm:  community self-harm</a:t>
            </a:r>
            <a:endParaRPr lang="en-GB" b="1" kern="0" dirty="0">
              <a:solidFill>
                <a:srgbClr val="632A9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27" y="2577344"/>
            <a:ext cx="4469364" cy="36463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89064" y="2952755"/>
            <a:ext cx="194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33859"/>
                </a:solidFill>
              </a:rPr>
              <a:t>B</a:t>
            </a:r>
            <a:r>
              <a:rPr lang="en-GB" sz="2000" dirty="0" smtClean="0">
                <a:solidFill>
                  <a:srgbClr val="133859"/>
                </a:solidFill>
              </a:rPr>
              <a:t>oys 12-14 years</a:t>
            </a:r>
          </a:p>
          <a:p>
            <a:r>
              <a:rPr lang="en-GB" sz="2000" b="1" dirty="0" smtClean="0">
                <a:solidFill>
                  <a:srgbClr val="133859"/>
                </a:solidFill>
              </a:rPr>
              <a:t>0.9: 98: 2760</a:t>
            </a:r>
            <a:endParaRPr lang="en-GB" sz="2000" b="1" dirty="0">
              <a:solidFill>
                <a:srgbClr val="1338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6593" y="4809684"/>
            <a:ext cx="1949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33859"/>
                </a:solidFill>
              </a:rPr>
              <a:t>B</a:t>
            </a:r>
            <a:r>
              <a:rPr lang="en-GB" sz="2000" dirty="0" smtClean="0">
                <a:solidFill>
                  <a:srgbClr val="133859"/>
                </a:solidFill>
              </a:rPr>
              <a:t>oys 15-17 years</a:t>
            </a:r>
          </a:p>
          <a:p>
            <a:r>
              <a:rPr lang="en-GB" sz="2000" b="1" dirty="0" smtClean="0">
                <a:solidFill>
                  <a:srgbClr val="133859"/>
                </a:solidFill>
              </a:rPr>
              <a:t>3.1: 371: 2598</a:t>
            </a:r>
            <a:endParaRPr lang="en-GB" sz="2000" b="1" dirty="0">
              <a:solidFill>
                <a:srgbClr val="1338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0900" y="2874176"/>
            <a:ext cx="1969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133859"/>
                </a:solidFill>
              </a:rPr>
              <a:t>Girls 12-14 years</a:t>
            </a:r>
          </a:p>
          <a:p>
            <a:r>
              <a:rPr lang="en-GB" sz="2000" b="1" dirty="0" smtClean="0">
                <a:solidFill>
                  <a:srgbClr val="133859"/>
                </a:solidFill>
              </a:rPr>
              <a:t>0.4: 502: 8798</a:t>
            </a:r>
            <a:endParaRPr lang="en-GB" sz="2000" b="1" dirty="0">
              <a:solidFill>
                <a:srgbClr val="13385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93654" y="4750987"/>
            <a:ext cx="196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133859"/>
                </a:solidFill>
              </a:rPr>
              <a:t>Girls 15-17 years</a:t>
            </a:r>
          </a:p>
          <a:p>
            <a:r>
              <a:rPr lang="en-GB" sz="2000" b="1" dirty="0" smtClean="0">
                <a:solidFill>
                  <a:srgbClr val="133859"/>
                </a:solidFill>
              </a:rPr>
              <a:t>1.4: 1287: 8969</a:t>
            </a:r>
            <a:endParaRPr lang="en-GB" sz="2000" b="1" dirty="0">
              <a:solidFill>
                <a:srgbClr val="13385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0358" y="6335904"/>
            <a:ext cx="237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Geulayov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et al,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02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28" y="3662834"/>
            <a:ext cx="5024582" cy="250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26551" y="1136423"/>
            <a:ext cx="730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586AA"/>
                </a:solidFill>
              </a:rPr>
              <a:t>Mortality after self-harm in </a:t>
            </a:r>
            <a:r>
              <a:rPr lang="en-GB" sz="2400" b="1" dirty="0" smtClean="0">
                <a:solidFill>
                  <a:srgbClr val="1586AA"/>
                </a:solidFill>
              </a:rPr>
              <a:t>children </a:t>
            </a:r>
            <a:r>
              <a:rPr lang="en-GB" sz="2400" b="1" dirty="0" smtClean="0">
                <a:solidFill>
                  <a:srgbClr val="1586AA"/>
                </a:solidFill>
              </a:rPr>
              <a:t>and </a:t>
            </a:r>
            <a:r>
              <a:rPr lang="en-GB" sz="2400" b="1" dirty="0" smtClean="0">
                <a:solidFill>
                  <a:srgbClr val="1586AA"/>
                </a:solidFill>
              </a:rPr>
              <a:t>young </a:t>
            </a:r>
            <a:r>
              <a:rPr lang="en-GB" sz="2400" b="1" dirty="0" smtClean="0">
                <a:solidFill>
                  <a:srgbClr val="1586AA"/>
                </a:solidFill>
              </a:rPr>
              <a:t>people</a:t>
            </a:r>
            <a:endParaRPr lang="en-GB" sz="2400" b="1" dirty="0">
              <a:solidFill>
                <a:srgbClr val="1586A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4337" y="1794718"/>
            <a:ext cx="685799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C00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Followed up n= 9173, 10 to 18 </a:t>
            </a:r>
            <a:r>
              <a:rPr lang="en-GB" sz="2000" dirty="0">
                <a:solidFill>
                  <a:srgbClr val="CC00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year-olds who had </a:t>
            </a:r>
            <a:r>
              <a:rPr lang="en-GB" sz="2000" dirty="0" smtClean="0">
                <a:solidFill>
                  <a:srgbClr val="CC00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presented </a:t>
            </a:r>
            <a:r>
              <a:rPr lang="en-GB" sz="2000" dirty="0">
                <a:solidFill>
                  <a:srgbClr val="CC00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the emergency departments of the study hospitals </a:t>
            </a:r>
            <a:r>
              <a:rPr lang="en-GB" sz="2000" dirty="0" smtClean="0">
                <a:solidFill>
                  <a:srgbClr val="CC00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(2000-2013).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32A9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Deaths identified </a:t>
            </a:r>
            <a:r>
              <a:rPr lang="en-GB" sz="2000" dirty="0">
                <a:solidFill>
                  <a:srgbClr val="632A9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through the </a:t>
            </a:r>
            <a:r>
              <a:rPr lang="en-GB" sz="2000" dirty="0" smtClean="0">
                <a:solidFill>
                  <a:srgbClr val="632A9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ONS </a:t>
            </a:r>
            <a:r>
              <a:rPr lang="en-GB" sz="2000" dirty="0">
                <a:solidFill>
                  <a:srgbClr val="632A9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via linkage with data from NHS Digital.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93170" y="6305075"/>
            <a:ext cx="2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Hawton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2020)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6551" y="1136423"/>
            <a:ext cx="730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586AA"/>
                </a:solidFill>
              </a:rPr>
              <a:t>Mortality after self-harm in Children and Young people</a:t>
            </a:r>
            <a:endParaRPr lang="en-GB" sz="2400" b="1" dirty="0">
              <a:solidFill>
                <a:srgbClr val="1586AA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1" y="2488913"/>
            <a:ext cx="68579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32A92"/>
                </a:solidFill>
              </a:rPr>
              <a:t>By the end of the follow-up period </a:t>
            </a:r>
            <a:r>
              <a:rPr lang="en-GB" sz="2000" b="1" dirty="0" smtClean="0">
                <a:solidFill>
                  <a:srgbClr val="632A92"/>
                </a:solidFill>
              </a:rPr>
              <a:t>n=124 </a:t>
            </a:r>
            <a:r>
              <a:rPr lang="en-GB" sz="2000" b="1" dirty="0">
                <a:solidFill>
                  <a:srgbClr val="632A92"/>
                </a:solidFill>
              </a:rPr>
              <a:t>(1%) </a:t>
            </a:r>
            <a:r>
              <a:rPr lang="en-GB" sz="2000" dirty="0" smtClean="0">
                <a:solidFill>
                  <a:srgbClr val="632A92"/>
                </a:solidFill>
              </a:rPr>
              <a:t>had </a:t>
            </a:r>
            <a:r>
              <a:rPr lang="en-GB" sz="2000" dirty="0">
                <a:solidFill>
                  <a:srgbClr val="632A92"/>
                </a:solidFill>
              </a:rPr>
              <a:t>died. </a:t>
            </a:r>
            <a:endParaRPr lang="en-GB" sz="2000" dirty="0" smtClean="0">
              <a:solidFill>
                <a:srgbClr val="632A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632A92"/>
                </a:solidFill>
              </a:rPr>
              <a:t>55 </a:t>
            </a:r>
            <a:r>
              <a:rPr lang="en-GB" sz="2000" b="1" dirty="0">
                <a:solidFill>
                  <a:srgbClr val="632A92"/>
                </a:solidFill>
              </a:rPr>
              <a:t>(44%) </a:t>
            </a:r>
            <a:r>
              <a:rPr lang="en-GB" sz="2000" dirty="0" smtClean="0">
                <a:solidFill>
                  <a:srgbClr val="632A92"/>
                </a:solidFill>
              </a:rPr>
              <a:t>were due to suicide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632A92"/>
                </a:solidFill>
              </a:rPr>
              <a:t>27 </a:t>
            </a:r>
            <a:r>
              <a:rPr lang="en-GB" sz="2000" b="1" dirty="0">
                <a:solidFill>
                  <a:srgbClr val="632A92"/>
                </a:solidFill>
              </a:rPr>
              <a:t>(22%) </a:t>
            </a:r>
            <a:r>
              <a:rPr lang="en-GB" sz="2000" dirty="0" smtClean="0">
                <a:solidFill>
                  <a:srgbClr val="632A92"/>
                </a:solidFill>
              </a:rPr>
              <a:t>were due to accidental causes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632A92"/>
                </a:solidFill>
              </a:rPr>
              <a:t>42 </a:t>
            </a:r>
            <a:r>
              <a:rPr lang="en-GB" sz="2000" b="1" dirty="0">
                <a:solidFill>
                  <a:srgbClr val="632A92"/>
                </a:solidFill>
              </a:rPr>
              <a:t>(34%) </a:t>
            </a:r>
            <a:r>
              <a:rPr lang="en-GB" sz="2000" dirty="0">
                <a:solidFill>
                  <a:srgbClr val="632A92"/>
                </a:solidFill>
              </a:rPr>
              <a:t>due to other causes</a:t>
            </a:r>
            <a:r>
              <a:rPr lang="en-GB" sz="2000" dirty="0" smtClean="0">
                <a:solidFill>
                  <a:srgbClr val="632A92"/>
                </a:solidFill>
              </a:rPr>
              <a:t>.</a:t>
            </a:r>
          </a:p>
          <a:p>
            <a:endParaRPr lang="en-GB" sz="2000" dirty="0">
              <a:solidFill>
                <a:srgbClr val="2C8048"/>
              </a:solidFill>
            </a:endParaRPr>
          </a:p>
          <a:p>
            <a:r>
              <a:rPr lang="en-GB" sz="2000" dirty="0" smtClean="0">
                <a:solidFill>
                  <a:srgbClr val="BB09B1"/>
                </a:solidFill>
              </a:rPr>
              <a:t>Most </a:t>
            </a:r>
            <a:r>
              <a:rPr lang="en-GB" sz="2000" dirty="0">
                <a:solidFill>
                  <a:srgbClr val="BB09B1"/>
                </a:solidFill>
              </a:rPr>
              <a:t>suicide deaths involved self-injury </a:t>
            </a:r>
            <a:r>
              <a:rPr lang="en-GB" sz="2000" b="1" dirty="0">
                <a:solidFill>
                  <a:srgbClr val="BB09B1"/>
                </a:solidFill>
              </a:rPr>
              <a:t>(n=45, 82%). </a:t>
            </a:r>
            <a:endParaRPr lang="en-GB" sz="2000" b="1" dirty="0" smtClean="0">
              <a:solidFill>
                <a:srgbClr val="BB09B1"/>
              </a:solidFill>
            </a:endParaRPr>
          </a:p>
          <a:p>
            <a:endParaRPr lang="en-GB" sz="2000" dirty="0" smtClean="0">
              <a:solidFill>
                <a:srgbClr val="632A92"/>
              </a:solidFill>
            </a:endParaRPr>
          </a:p>
          <a:p>
            <a:r>
              <a:rPr lang="en-GB" sz="2000" dirty="0" smtClean="0">
                <a:solidFill>
                  <a:srgbClr val="632A92"/>
                </a:solidFill>
              </a:rPr>
              <a:t>There </a:t>
            </a:r>
            <a:r>
              <a:rPr lang="en-GB" sz="2000" dirty="0">
                <a:solidFill>
                  <a:srgbClr val="632A92"/>
                </a:solidFill>
              </a:rPr>
              <a:t>was often a method switch from self-harm to suicide, especially from self-poisoning to hanging or asphyxiation. </a:t>
            </a:r>
            <a:endParaRPr lang="en-GB" sz="2000" dirty="0" smtClean="0">
              <a:solidFill>
                <a:srgbClr val="632A92"/>
              </a:solidFill>
            </a:endParaRPr>
          </a:p>
          <a:p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93170" y="6285919"/>
            <a:ext cx="2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Hawton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2020)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6551" y="1136423"/>
            <a:ext cx="730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586AA"/>
                </a:solidFill>
              </a:rPr>
              <a:t>Mortality after self-harm in </a:t>
            </a:r>
            <a:r>
              <a:rPr lang="en-GB" sz="2400" b="1" dirty="0" smtClean="0">
                <a:solidFill>
                  <a:srgbClr val="1586AA"/>
                </a:solidFill>
              </a:rPr>
              <a:t>children </a:t>
            </a:r>
            <a:r>
              <a:rPr lang="en-GB" sz="2400" b="1" dirty="0" smtClean="0">
                <a:solidFill>
                  <a:srgbClr val="1586AA"/>
                </a:solidFill>
              </a:rPr>
              <a:t>and </a:t>
            </a:r>
            <a:r>
              <a:rPr lang="en-GB" sz="2400" b="1" dirty="0" smtClean="0">
                <a:solidFill>
                  <a:srgbClr val="1586AA"/>
                </a:solidFill>
              </a:rPr>
              <a:t>young </a:t>
            </a:r>
            <a:r>
              <a:rPr lang="en-GB" sz="2400" b="1" dirty="0" smtClean="0">
                <a:solidFill>
                  <a:srgbClr val="1586AA"/>
                </a:solidFill>
              </a:rPr>
              <a:t>people</a:t>
            </a:r>
            <a:endParaRPr lang="en-GB" sz="2400" b="1" dirty="0">
              <a:solidFill>
                <a:srgbClr val="1586A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8911" y="2109715"/>
            <a:ext cx="6857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32A92"/>
                </a:solidFill>
              </a:rPr>
              <a:t>The </a:t>
            </a:r>
            <a:r>
              <a:rPr lang="en-GB" dirty="0">
                <a:solidFill>
                  <a:srgbClr val="632A92"/>
                </a:solidFill>
              </a:rPr>
              <a:t>incidence of suicide in the 12 months after self-harm was over 30 times the rate expected in the general population of 10-18 year-olds in England (SMR 31·0, 95% CI 18·2-30·9). </a:t>
            </a:r>
            <a:endParaRPr lang="en-GB" dirty="0" smtClean="0">
              <a:solidFill>
                <a:srgbClr val="632A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1338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B09B1"/>
                </a:solidFill>
              </a:rPr>
              <a:t>The </a:t>
            </a:r>
            <a:r>
              <a:rPr lang="en-GB" dirty="0">
                <a:solidFill>
                  <a:srgbClr val="BB09B1"/>
                </a:solidFill>
              </a:rPr>
              <a:t>majority of the suicides (n=42, 77%) occurred after age 18 years and the incidence rate remained similar over more than 10 years follow-up. </a:t>
            </a:r>
            <a:endParaRPr lang="en-GB" dirty="0" smtClean="0">
              <a:solidFill>
                <a:srgbClr val="BB09B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1338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632A92"/>
                </a:solidFill>
              </a:rPr>
              <a:t>Increased </a:t>
            </a:r>
            <a:r>
              <a:rPr lang="en-GB" dirty="0">
                <a:solidFill>
                  <a:srgbClr val="632A92"/>
                </a:solidFill>
              </a:rPr>
              <a:t>suicide risk was associated with male gender, being an older teenager, use of self-injury (especially hanging/asphyxiation) for self-harm and repeating self-harm. </a:t>
            </a:r>
            <a:endParaRPr lang="en-GB" dirty="0" smtClean="0">
              <a:solidFill>
                <a:srgbClr val="632A9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B09B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B09B1"/>
                </a:solidFill>
              </a:rPr>
              <a:t>Accidental </a:t>
            </a:r>
            <a:r>
              <a:rPr lang="en-GB" dirty="0">
                <a:solidFill>
                  <a:srgbClr val="BB09B1"/>
                </a:solidFill>
              </a:rPr>
              <a:t>poisoning deaths involving substance misuse were especially frequent in males.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93170" y="6285919"/>
            <a:ext cx="2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GB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Hawton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2020)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155942" y="1043519"/>
            <a:ext cx="2706676" cy="1767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6886" y="3025085"/>
            <a:ext cx="730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586AA"/>
                </a:solidFill>
              </a:rPr>
              <a:t>Web: manchester.ac.uk/mash</a:t>
            </a:r>
            <a:endParaRPr lang="en-GB" sz="2400" b="1" dirty="0">
              <a:solidFill>
                <a:srgbClr val="1586A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6834" y="3758557"/>
            <a:ext cx="3842327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6887" y="4787966"/>
            <a:ext cx="728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632A92"/>
                </a:solidFill>
              </a:rPr>
              <a:t>Web: psych.ox.ac.uk/research/</a:t>
            </a:r>
            <a:r>
              <a:rPr lang="en-GB" sz="2400" b="1" dirty="0" err="1" smtClean="0">
                <a:solidFill>
                  <a:srgbClr val="632A92"/>
                </a:solidFill>
              </a:rPr>
              <a:t>csr</a:t>
            </a:r>
            <a:r>
              <a:rPr lang="en-GB" sz="2400" b="1" dirty="0" smtClean="0">
                <a:solidFill>
                  <a:srgbClr val="632A92"/>
                </a:solidFill>
              </a:rPr>
              <a:t>/</a:t>
            </a:r>
            <a:r>
              <a:rPr lang="en-GB" sz="2400" b="1" dirty="0" err="1" smtClean="0">
                <a:solidFill>
                  <a:srgbClr val="632A92"/>
                </a:solidFill>
              </a:rPr>
              <a:t>ahoj</a:t>
            </a:r>
            <a:endParaRPr lang="en-GB" sz="2400" b="1" dirty="0">
              <a:solidFill>
                <a:srgbClr val="632A9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3904" y="5719371"/>
            <a:ext cx="7313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C0099"/>
                </a:solidFill>
              </a:rPr>
              <a:t>Please get in touch: </a:t>
            </a:r>
          </a:p>
          <a:p>
            <a:pPr algn="ctr"/>
            <a:r>
              <a:rPr lang="en-GB" sz="2400" dirty="0" smtClean="0">
                <a:solidFill>
                  <a:srgbClr val="CC0099"/>
                </a:solidFill>
              </a:rPr>
              <a:t>caroline.v.clements@manchester.ac.uk</a:t>
            </a:r>
            <a:endParaRPr lang="en-GB" sz="24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47" y="2947455"/>
            <a:ext cx="5168856" cy="35663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Content Placeholder 7"/>
          <p:cNvSpPr txBox="1">
            <a:spLocks/>
          </p:cNvSpPr>
          <p:nvPr/>
        </p:nvSpPr>
        <p:spPr bwMode="auto">
          <a:xfrm>
            <a:off x="1838150" y="946482"/>
            <a:ext cx="7305850" cy="5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GB" sz="3200" b="1" kern="0" dirty="0">
                <a:solidFill>
                  <a:srgbClr val="1D0E82"/>
                </a:solidFill>
              </a:rPr>
              <a:t>Why is self-harm important?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8150" y="1856211"/>
            <a:ext cx="730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632A92"/>
                </a:solidFill>
              </a:rPr>
              <a:t>National Suicide Prevention Strategy for England: Fourth revision</a:t>
            </a:r>
          </a:p>
        </p:txBody>
      </p:sp>
    </p:spTree>
    <p:extLst>
      <p:ext uri="{BB962C8B-B14F-4D97-AF65-F5344CB8AC3E}">
        <p14:creationId xmlns:p14="http://schemas.microsoft.com/office/powerpoint/2010/main" val="42668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8" name="Content Placeholder 7"/>
          <p:cNvSpPr txBox="1">
            <a:spLocks/>
          </p:cNvSpPr>
          <p:nvPr/>
        </p:nvSpPr>
        <p:spPr bwMode="auto">
          <a:xfrm>
            <a:off x="1838150" y="946482"/>
            <a:ext cx="7305850" cy="5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GB" sz="3200" b="1" kern="0" dirty="0">
                <a:solidFill>
                  <a:srgbClr val="1D0E82"/>
                </a:solidFill>
              </a:rPr>
              <a:t>Why is self-harm important?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8150" y="1856211"/>
            <a:ext cx="730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632A92"/>
                </a:solidFill>
              </a:rPr>
              <a:t>National Suicide Prevention Strategy for England: Fourth revision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02" y="2751922"/>
            <a:ext cx="4754146" cy="293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237821" y="6180933"/>
            <a:ext cx="44949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People with a history of self-harm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5359151" y="5822314"/>
            <a:ext cx="252248" cy="23584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677495" y="5465703"/>
            <a:ext cx="1933904" cy="1533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3691292" y="2238909"/>
            <a:ext cx="3725507" cy="2338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3905" y="1145309"/>
            <a:ext cx="730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0007D"/>
                </a:solidFill>
              </a:rPr>
              <a:t>A brief introduction to the Manchester Self-Harm Project</a:t>
            </a:r>
            <a:endParaRPr lang="en-GB" sz="2400" b="1" dirty="0">
              <a:solidFill>
                <a:srgbClr val="5000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6915" y="5151046"/>
            <a:ext cx="4274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401B5F"/>
                </a:solidFill>
              </a:rPr>
              <a:t>Established in 1997</a:t>
            </a:r>
          </a:p>
          <a:p>
            <a:pPr algn="ctr"/>
            <a:r>
              <a:rPr lang="en-GB" sz="2000" b="1" dirty="0" smtClean="0">
                <a:solidFill>
                  <a:srgbClr val="401B5F"/>
                </a:solidFill>
              </a:rPr>
              <a:t>At the Centre For Suicide Prevention</a:t>
            </a:r>
          </a:p>
          <a:p>
            <a:pPr algn="ctr"/>
            <a:r>
              <a:rPr lang="en-GB" sz="2000" b="1" dirty="0" smtClean="0">
                <a:solidFill>
                  <a:srgbClr val="401B5F"/>
                </a:solidFill>
              </a:rPr>
              <a:t>University of Manchester</a:t>
            </a:r>
            <a:endParaRPr lang="en-GB" sz="2000" b="1" dirty="0">
              <a:solidFill>
                <a:srgbClr val="401B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3905" y="1145309"/>
            <a:ext cx="7300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50007D"/>
                </a:solidFill>
              </a:rPr>
              <a:t>A brief introduction to the Manchester Self-Harm Project</a:t>
            </a:r>
          </a:p>
          <a:p>
            <a:pPr algn="ctr"/>
            <a:endParaRPr lang="en-GB" sz="2400" b="1" dirty="0">
              <a:solidFill>
                <a:srgbClr val="50007D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50007D"/>
                </a:solidFill>
              </a:rPr>
              <a:t>The Team</a:t>
            </a:r>
            <a:endParaRPr lang="en-GB" sz="2400" b="1" dirty="0">
              <a:solidFill>
                <a:srgbClr val="5000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/>
          <a:stretch/>
        </p:blipFill>
        <p:spPr>
          <a:xfrm>
            <a:off x="3046957" y="2213166"/>
            <a:ext cx="1177659" cy="139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ontent Placeholder 8"/>
          <p:cNvSpPr txBox="1">
            <a:spLocks/>
          </p:cNvSpPr>
          <p:nvPr/>
        </p:nvSpPr>
        <p:spPr bwMode="auto">
          <a:xfrm>
            <a:off x="2337492" y="3383785"/>
            <a:ext cx="2568946" cy="8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2000" b="1" kern="0" dirty="0">
              <a:solidFill>
                <a:srgbClr val="6600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sz="1600" b="1" kern="0" dirty="0">
                <a:solidFill>
                  <a:srgbClr val="660099"/>
                </a:solidFill>
              </a:rPr>
              <a:t>Professor </a:t>
            </a:r>
            <a:r>
              <a:rPr lang="en-GB" sz="1600" b="1" kern="0" dirty="0" err="1">
                <a:solidFill>
                  <a:srgbClr val="660099"/>
                </a:solidFill>
              </a:rPr>
              <a:t>Nav</a:t>
            </a:r>
            <a:r>
              <a:rPr lang="en-GB" sz="1600" b="1" kern="0" dirty="0">
                <a:solidFill>
                  <a:srgbClr val="660099"/>
                </a:solidFill>
              </a:rPr>
              <a:t> </a:t>
            </a:r>
            <a:r>
              <a:rPr lang="en-GB" sz="1600" b="1" kern="0" dirty="0" err="1">
                <a:solidFill>
                  <a:srgbClr val="660099"/>
                </a:solidFill>
              </a:rPr>
              <a:t>Kapur</a:t>
            </a:r>
            <a:endParaRPr lang="en-GB" sz="1600" b="1" kern="0" dirty="0">
              <a:solidFill>
                <a:srgbClr val="660099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sz="1400" kern="0" dirty="0"/>
              <a:t>Principal Investigator</a:t>
            </a:r>
          </a:p>
          <a:p>
            <a:pPr algn="ctr"/>
            <a:endParaRPr lang="en-GB" sz="2000" kern="0" dirty="0"/>
          </a:p>
          <a:p>
            <a:pPr algn="ctr"/>
            <a:endParaRPr lang="en-GB" sz="2000" kern="0" dirty="0"/>
          </a:p>
          <a:p>
            <a:pPr algn="ctr"/>
            <a:endParaRPr lang="en-GB" sz="2000" kern="0" dirty="0"/>
          </a:p>
          <a:p>
            <a:endParaRPr lang="en-GB" sz="2000" b="1" kern="0" dirty="0">
              <a:solidFill>
                <a:srgbClr val="660099"/>
              </a:solidFill>
            </a:endParaRPr>
          </a:p>
          <a:p>
            <a:endParaRPr lang="en-GB" sz="2000" b="1" kern="0" dirty="0">
              <a:solidFill>
                <a:srgbClr val="660099"/>
              </a:solidFill>
            </a:endParaRPr>
          </a:p>
          <a:p>
            <a:r>
              <a:rPr lang="en-GB" sz="2000" b="1" kern="0" dirty="0">
                <a:solidFill>
                  <a:srgbClr val="660099"/>
                </a:solidFill>
              </a:rPr>
              <a:t>  </a:t>
            </a:r>
            <a:endParaRPr lang="en-GB" sz="2000" kern="0" dirty="0"/>
          </a:p>
          <a:p>
            <a:endParaRPr lang="en-GB" sz="2000" kern="0" dirty="0"/>
          </a:p>
          <a:p>
            <a:endParaRPr lang="en-GB" sz="2000" kern="0" dirty="0"/>
          </a:p>
        </p:txBody>
      </p:sp>
      <p:sp>
        <p:nvSpPr>
          <p:cNvPr id="4" name="Rectangle 3"/>
          <p:cNvSpPr/>
          <p:nvPr/>
        </p:nvSpPr>
        <p:spPr>
          <a:xfrm>
            <a:off x="5761085" y="3702223"/>
            <a:ext cx="33231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kern="0" dirty="0">
                <a:solidFill>
                  <a:srgbClr val="660099"/>
                </a:solidFill>
              </a:rPr>
              <a:t>Dr Caroline Clements</a:t>
            </a:r>
          </a:p>
          <a:p>
            <a:pPr algn="ctr"/>
            <a:r>
              <a:rPr lang="en-GB" sz="1400" kern="0" dirty="0"/>
              <a:t>Project Manager</a:t>
            </a:r>
            <a:endParaRPr lang="en-GB" sz="1400" kern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5808" r="10847" b="15113"/>
          <a:stretch/>
        </p:blipFill>
        <p:spPr>
          <a:xfrm>
            <a:off x="2157329" y="4306264"/>
            <a:ext cx="1073279" cy="142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6611" r="13354" b="3618"/>
          <a:stretch/>
        </p:blipFill>
        <p:spPr>
          <a:xfrm>
            <a:off x="4074340" y="4336391"/>
            <a:ext cx="1074241" cy="141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t="20447" r="8911" b="27899"/>
          <a:stretch/>
        </p:blipFill>
        <p:spPr>
          <a:xfrm>
            <a:off x="5952867" y="4358091"/>
            <a:ext cx="1075644" cy="139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 t="15333" r="7189" b="21111"/>
          <a:stretch/>
        </p:blipFill>
        <p:spPr>
          <a:xfrm>
            <a:off x="7794785" y="4353256"/>
            <a:ext cx="1025443" cy="138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945064" y="5816308"/>
            <a:ext cx="1576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660099"/>
                </a:solidFill>
              </a:rPr>
              <a:t>Harriet Bickley</a:t>
            </a:r>
          </a:p>
          <a:p>
            <a:pPr algn="ctr"/>
            <a:r>
              <a:rPr lang="en-GB" sz="1400" dirty="0"/>
              <a:t>Research Associate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05924" y="5816308"/>
            <a:ext cx="1611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660099"/>
                </a:solidFill>
              </a:rPr>
              <a:t>Bushra</a:t>
            </a:r>
            <a:r>
              <a:rPr lang="en-GB" sz="1600" b="1" dirty="0">
                <a:solidFill>
                  <a:srgbClr val="660099"/>
                </a:solidFill>
              </a:rPr>
              <a:t> Farooq</a:t>
            </a:r>
          </a:p>
          <a:p>
            <a:pPr algn="ctr"/>
            <a:r>
              <a:rPr lang="en-GB" sz="1400" dirty="0"/>
              <a:t>Research Assistant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02070" y="5816308"/>
            <a:ext cx="1377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660099"/>
                </a:solidFill>
                <a:cs typeface="Times New Roman" panose="02020603050405020304" pitchFamily="18" charset="0"/>
              </a:rPr>
              <a:t>Jackie Ward</a:t>
            </a:r>
          </a:p>
          <a:p>
            <a:pPr algn="ctr"/>
            <a:r>
              <a:rPr lang="en-GB" sz="1400" dirty="0">
                <a:cs typeface="Times New Roman" panose="02020603050405020304" pitchFamily="18" charset="0"/>
              </a:rPr>
              <a:t>Administrator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71014" y="5816308"/>
            <a:ext cx="1672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660099"/>
                </a:solidFill>
              </a:rPr>
              <a:t>Iain Donaldson</a:t>
            </a:r>
          </a:p>
          <a:p>
            <a:pPr algn="ctr"/>
            <a:r>
              <a:rPr lang="en-GB" sz="1400" dirty="0"/>
              <a:t>Research Secretary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" r="5782"/>
          <a:stretch/>
        </p:blipFill>
        <p:spPr>
          <a:xfrm>
            <a:off x="6869800" y="2213166"/>
            <a:ext cx="1105732" cy="14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1843904" y="1244914"/>
            <a:ext cx="7300096" cy="5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GB" sz="3200" b="1" kern="0" dirty="0">
                <a:solidFill>
                  <a:srgbClr val="1D0E82"/>
                </a:solidFill>
              </a:rPr>
              <a:t>Why </a:t>
            </a:r>
            <a:r>
              <a:rPr lang="en-GB" sz="3200" b="1" kern="0" dirty="0" smtClean="0">
                <a:solidFill>
                  <a:srgbClr val="1D0E82"/>
                </a:solidFill>
              </a:rPr>
              <a:t>study hospital presenting self-harm?</a:t>
            </a:r>
            <a:endParaRPr lang="en-GB" sz="3200" b="1" kern="0" dirty="0">
              <a:solidFill>
                <a:srgbClr val="1D0E82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3246571" y="2182135"/>
            <a:ext cx="4477407" cy="3384618"/>
          </a:xfrm>
          <a:prstGeom prst="triangle">
            <a:avLst/>
          </a:prstGeom>
          <a:solidFill>
            <a:srgbClr val="A8D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rapezoid 17"/>
          <p:cNvSpPr/>
          <p:nvPr/>
        </p:nvSpPr>
        <p:spPr>
          <a:xfrm>
            <a:off x="4456386" y="2879833"/>
            <a:ext cx="2060028" cy="861850"/>
          </a:xfrm>
          <a:prstGeom prst="trapezoid">
            <a:avLst>
              <a:gd name="adj" fmla="val 6743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>
            <a:off x="5023945" y="2182136"/>
            <a:ext cx="924909" cy="697698"/>
          </a:xfrm>
          <a:prstGeom prst="triangle">
            <a:avLst>
              <a:gd name="adj" fmla="val 4980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110898" y="4695072"/>
            <a:ext cx="293238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Self-Harm in the community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27370" y="2391599"/>
            <a:ext cx="216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32A92"/>
                </a:solidFill>
              </a:rPr>
              <a:t>Suicidal behaviours </a:t>
            </a:r>
            <a:r>
              <a:rPr lang="en-GB" sz="2000" b="1" dirty="0">
                <a:solidFill>
                  <a:srgbClr val="632A92"/>
                </a:solidFill>
              </a:rPr>
              <a:t>we know about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70306" y="3937364"/>
            <a:ext cx="157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632A92"/>
                </a:solidFill>
              </a:rPr>
              <a:t>Suicidal behaviours </a:t>
            </a:r>
            <a:r>
              <a:rPr lang="en-GB" sz="2000" b="1" dirty="0">
                <a:solidFill>
                  <a:srgbClr val="632A92"/>
                </a:solidFill>
              </a:rPr>
              <a:t>we </a:t>
            </a:r>
            <a:r>
              <a:rPr lang="en-GB" sz="2000" b="1" dirty="0" smtClean="0">
                <a:solidFill>
                  <a:srgbClr val="632A92"/>
                </a:solidFill>
              </a:rPr>
              <a:t>do not </a:t>
            </a:r>
            <a:r>
              <a:rPr lang="en-GB" sz="2000" b="1" dirty="0">
                <a:solidFill>
                  <a:srgbClr val="632A92"/>
                </a:solidFill>
              </a:rPr>
              <a:t>know about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48552" y="1986455"/>
            <a:ext cx="1954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C0099"/>
                </a:solidFill>
              </a:rPr>
              <a:t>Suicide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948854" y="2340618"/>
            <a:ext cx="266888" cy="2416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66266" y="2624117"/>
            <a:ext cx="19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0099"/>
                </a:solidFill>
              </a:rPr>
              <a:t>Hospital </a:t>
            </a:r>
            <a:r>
              <a:rPr lang="en-GB" b="1" dirty="0" smtClean="0">
                <a:solidFill>
                  <a:srgbClr val="CC0099"/>
                </a:solidFill>
              </a:rPr>
              <a:t>presentations for self-harm</a:t>
            </a:r>
            <a:endParaRPr lang="en-GB" b="1" dirty="0">
              <a:solidFill>
                <a:srgbClr val="CC0099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384322" y="3057472"/>
            <a:ext cx="266888" cy="2416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22483" y="3741683"/>
            <a:ext cx="610921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1510"/>
          <a:stretch/>
        </p:blipFill>
        <p:spPr>
          <a:xfrm>
            <a:off x="176913" y="974495"/>
            <a:ext cx="1490078" cy="10593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78066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826551" cy="6858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5344" y="53160"/>
            <a:ext cx="62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Self-Harm in High Risk Groups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</a:t>
            </a:r>
            <a:r>
              <a:rPr lang="en-GB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552" cy="780660"/>
          </a:xfrm>
          <a:prstGeom prst="rect">
            <a:avLst/>
          </a:prstGeom>
        </p:spPr>
      </p:pic>
      <p:pic>
        <p:nvPicPr>
          <p:cNvPr id="13" name="Picture 3" descr="Manch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350416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60" y="2306032"/>
            <a:ext cx="1532166" cy="830997"/>
          </a:xfrm>
          <a:prstGeom prst="rect">
            <a:avLst/>
          </a:prstGeom>
          <a:gradFill flip="none" rotWithShape="1">
            <a:gsLst>
              <a:gs pos="0">
                <a:srgbClr val="1586AA">
                  <a:shade val="30000"/>
                  <a:satMod val="115000"/>
                </a:srgbClr>
              </a:gs>
              <a:gs pos="50000">
                <a:srgbClr val="1586AA">
                  <a:shade val="67500"/>
                  <a:satMod val="115000"/>
                </a:srgbClr>
              </a:gs>
              <a:gs pos="100000">
                <a:srgbClr val="1586AA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Multicentre Study of Self-harm 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in England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Yu Gothic Medium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 descr="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4" y="4577672"/>
            <a:ext cx="1384282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1" y="5659012"/>
            <a:ext cx="1384282" cy="1015395"/>
          </a:xfrm>
          <a:prstGeom prst="rect">
            <a:avLst/>
          </a:prstGeom>
        </p:spPr>
      </p:pic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1210745" y="1134472"/>
            <a:ext cx="8770513" cy="733312"/>
          </a:xfrm>
        </p:spPr>
        <p:txBody>
          <a:bodyPr>
            <a:normAutofit/>
          </a:bodyPr>
          <a:lstStyle/>
          <a:p>
            <a:pPr algn="ctr"/>
            <a:r>
              <a:rPr lang="en-GB" sz="2800" b="1" kern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Why hospital presentations for self-harm?</a:t>
            </a:r>
            <a:endParaRPr lang="en-GB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1803" y="2234947"/>
            <a:ext cx="6386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5F497A"/>
                </a:solidFill>
              </a:rPr>
              <a:t>When people present to hospital following self-harm, it is a point of contact for services, and an </a:t>
            </a:r>
            <a:r>
              <a:rPr lang="en-GB" sz="2400" kern="0" dirty="0">
                <a:solidFill>
                  <a:srgbClr val="BB09B1"/>
                </a:solidFill>
              </a:rPr>
              <a:t>opportunity for intervention</a:t>
            </a:r>
            <a:r>
              <a:rPr lang="en-GB" sz="2400" kern="0" dirty="0">
                <a:solidFill>
                  <a:srgbClr val="5F497A"/>
                </a:solidFill>
              </a:rPr>
              <a:t> to help address any underlying issues and reduce the risk of future self-harm</a:t>
            </a:r>
            <a:endParaRPr lang="en-GB" sz="2400" kern="0" dirty="0">
              <a:solidFill>
                <a:srgbClr val="5F497A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8" r="1895" b="9589"/>
          <a:stretch/>
        </p:blipFill>
        <p:spPr>
          <a:xfrm>
            <a:off x="3873396" y="4541103"/>
            <a:ext cx="2817359" cy="1023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4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H event template1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H Graphic.pptx" id="{B993B157-7A93-4A10-A6D6-2B4774824340}" vid="{3642B739-238B-4095-A6E9-360F9186B9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Words>1629</Words>
  <Application>Microsoft Office PowerPoint</Application>
  <PresentationFormat>On-screen Show (4:3)</PresentationFormat>
  <Paragraphs>361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Yu Gothic Medium</vt:lpstr>
      <vt:lpstr>Arial</vt:lpstr>
      <vt:lpstr>Arial Narrow</vt:lpstr>
      <vt:lpstr>Calibri</vt:lpstr>
      <vt:lpstr>Calibri Light</vt:lpstr>
      <vt:lpstr>Times New Roman</vt:lpstr>
      <vt:lpstr>Verdana</vt:lpstr>
      <vt:lpstr>MaSH event template1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hospital presentations for self-harm?</vt:lpstr>
      <vt:lpstr>Data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Manchester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Clements</dc:creator>
  <cp:lastModifiedBy>Caroline</cp:lastModifiedBy>
  <cp:revision>251</cp:revision>
  <cp:lastPrinted>2019-01-21T14:23:16Z</cp:lastPrinted>
  <dcterms:created xsi:type="dcterms:W3CDTF">2017-11-27T10:40:15Z</dcterms:created>
  <dcterms:modified xsi:type="dcterms:W3CDTF">2020-02-25T17:25:35Z</dcterms:modified>
</cp:coreProperties>
</file>