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61" r:id="rId4"/>
    <p:sldId id="260" r:id="rId5"/>
    <p:sldId id="287" r:id="rId6"/>
    <p:sldId id="307" r:id="rId7"/>
    <p:sldId id="259" r:id="rId8"/>
    <p:sldId id="308" r:id="rId9"/>
    <p:sldId id="292" r:id="rId10"/>
    <p:sldId id="291" r:id="rId11"/>
    <p:sldId id="263" r:id="rId12"/>
    <p:sldId id="264" r:id="rId13"/>
    <p:sldId id="265" r:id="rId14"/>
    <p:sldId id="266" r:id="rId15"/>
    <p:sldId id="269" r:id="rId16"/>
    <p:sldId id="270" r:id="rId17"/>
    <p:sldId id="262" r:id="rId18"/>
    <p:sldId id="271" r:id="rId19"/>
    <p:sldId id="283" r:id="rId20"/>
    <p:sldId id="285" r:id="rId21"/>
    <p:sldId id="286" r:id="rId22"/>
    <p:sldId id="277" r:id="rId23"/>
    <p:sldId id="306" r:id="rId24"/>
    <p:sldId id="305" r:id="rId25"/>
    <p:sldId id="281" r:id="rId26"/>
    <p:sldId id="278" r:id="rId27"/>
    <p:sldId id="272" r:id="rId28"/>
    <p:sldId id="289" r:id="rId29"/>
    <p:sldId id="288" r:id="rId30"/>
    <p:sldId id="293" r:id="rId31"/>
    <p:sldId id="290" r:id="rId32"/>
    <p:sldId id="294" r:id="rId33"/>
    <p:sldId id="297" r:id="rId34"/>
    <p:sldId id="295" r:id="rId35"/>
    <p:sldId id="299" r:id="rId36"/>
    <p:sldId id="298" r:id="rId37"/>
    <p:sldId id="300" r:id="rId38"/>
    <p:sldId id="296" r:id="rId39"/>
    <p:sldId id="301" r:id="rId40"/>
    <p:sldId id="304" r:id="rId41"/>
    <p:sldId id="310" r:id="rId42"/>
    <p:sldId id="30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5323"/>
    <a:srgbClr val="5D4777"/>
    <a:srgbClr val="FFCD00"/>
    <a:srgbClr val="D3C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343" autoAdjust="0"/>
  </p:normalViewPr>
  <p:slideViewPr>
    <p:cSldViewPr snapToGrid="0">
      <p:cViewPr varScale="1">
        <p:scale>
          <a:sx n="69" d="100"/>
          <a:sy n="69" d="100"/>
        </p:scale>
        <p:origin x="7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06BA6-2A21-4349-B955-1FB98D1BDE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C9FB139-77BD-4C48-98BA-8B0550283698}">
      <dgm:prSet phldrT="[Text]" custT="1"/>
      <dgm:spPr>
        <a:solidFill>
          <a:srgbClr val="EF5323"/>
        </a:solidFill>
      </dgm:spPr>
      <dgm:t>
        <a:bodyPr/>
        <a:lstStyle/>
        <a:p>
          <a:r>
            <a:rPr lang="en-US" sz="2400" dirty="0">
              <a:latin typeface="Century Gothic" panose="020B0502020202020204" pitchFamily="34" charset="0"/>
            </a:rPr>
            <a:t>Background to Pieta</a:t>
          </a:r>
        </a:p>
      </dgm:t>
    </dgm:pt>
    <dgm:pt modelId="{B116A564-FB9E-490E-A69C-C1F3BC8E54FE}" type="parTrans" cxnId="{4844D0A0-7D66-4035-9A10-7275C0B0178B}">
      <dgm:prSet/>
      <dgm:spPr/>
      <dgm:t>
        <a:bodyPr/>
        <a:lstStyle/>
        <a:p>
          <a:endParaRPr lang="en-US" sz="2400">
            <a:latin typeface="Century Gothic" panose="020B0502020202020204" pitchFamily="34" charset="0"/>
          </a:endParaRPr>
        </a:p>
      </dgm:t>
    </dgm:pt>
    <dgm:pt modelId="{72C665B0-089A-48F2-A3E3-B5AC126E4A58}" type="sibTrans" cxnId="{4844D0A0-7D66-4035-9A10-7275C0B0178B}">
      <dgm:prSet/>
      <dgm:spPr>
        <a:ln>
          <a:solidFill>
            <a:srgbClr val="5D4777"/>
          </a:solidFill>
        </a:ln>
      </dgm:spPr>
      <dgm:t>
        <a:bodyPr/>
        <a:lstStyle/>
        <a:p>
          <a:endParaRPr lang="en-US" sz="2400">
            <a:latin typeface="Century Gothic" panose="020B0502020202020204" pitchFamily="34" charset="0"/>
          </a:endParaRPr>
        </a:p>
      </dgm:t>
    </dgm:pt>
    <dgm:pt modelId="{7CDC580F-EE03-4FFF-A175-FAADA35AB046}">
      <dgm:prSet custT="1"/>
      <dgm:spPr>
        <a:solidFill>
          <a:srgbClr val="FFCD00"/>
        </a:solidFill>
      </dgm:spPr>
      <dgm:t>
        <a:bodyPr/>
        <a:lstStyle/>
        <a:p>
          <a:r>
            <a:rPr lang="en-US" sz="2400" dirty="0">
              <a:latin typeface="Century Gothic" panose="020B0502020202020204" pitchFamily="34" charset="0"/>
            </a:rPr>
            <a:t>How can I help?</a:t>
          </a:r>
        </a:p>
      </dgm:t>
    </dgm:pt>
    <dgm:pt modelId="{62E65C31-9ECF-4C44-8B5A-714E888C3C25}" type="parTrans" cxnId="{1EF2EFFB-BE8F-4BA0-B06D-C40332BCB8F8}">
      <dgm:prSet/>
      <dgm:spPr/>
      <dgm:t>
        <a:bodyPr/>
        <a:lstStyle/>
        <a:p>
          <a:endParaRPr lang="en-US" sz="2400">
            <a:latin typeface="Century Gothic" panose="020B0502020202020204" pitchFamily="34" charset="0"/>
          </a:endParaRPr>
        </a:p>
      </dgm:t>
    </dgm:pt>
    <dgm:pt modelId="{DCCE7C52-86E6-4CDB-9B70-F309C59465EB}" type="sibTrans" cxnId="{1EF2EFFB-BE8F-4BA0-B06D-C40332BCB8F8}">
      <dgm:prSet/>
      <dgm:spPr/>
      <dgm:t>
        <a:bodyPr/>
        <a:lstStyle/>
        <a:p>
          <a:endParaRPr lang="en-US" sz="2400">
            <a:latin typeface="Century Gothic" panose="020B0502020202020204" pitchFamily="34" charset="0"/>
          </a:endParaRPr>
        </a:p>
      </dgm:t>
    </dgm:pt>
    <dgm:pt modelId="{6EAECFCC-67F8-4706-8074-E1B19B7BE63A}">
      <dgm:prSet custT="1"/>
      <dgm:spPr>
        <a:solidFill>
          <a:srgbClr val="5D4777"/>
        </a:solidFill>
      </dgm:spPr>
      <dgm:t>
        <a:bodyPr/>
        <a:lstStyle/>
        <a:p>
          <a:r>
            <a:rPr lang="en-US" sz="2400" dirty="0">
              <a:latin typeface="Century Gothic" panose="020B0502020202020204" pitchFamily="34" charset="0"/>
            </a:rPr>
            <a:t>What is self-harm?</a:t>
          </a:r>
        </a:p>
      </dgm:t>
    </dgm:pt>
    <dgm:pt modelId="{873A8C38-59A4-49FA-847D-658123ADF4EF}" type="parTrans" cxnId="{03E2D169-D208-4E1F-80BD-EC6CB34C1D2D}">
      <dgm:prSet/>
      <dgm:spPr/>
      <dgm:t>
        <a:bodyPr/>
        <a:lstStyle/>
        <a:p>
          <a:endParaRPr lang="en-US" sz="2400">
            <a:latin typeface="Century Gothic" panose="020B0502020202020204" pitchFamily="34" charset="0"/>
          </a:endParaRPr>
        </a:p>
      </dgm:t>
    </dgm:pt>
    <dgm:pt modelId="{E207E373-1A84-48CD-AAA3-487C062805EB}" type="sibTrans" cxnId="{03E2D169-D208-4E1F-80BD-EC6CB34C1D2D}">
      <dgm:prSet/>
      <dgm:spPr/>
      <dgm:t>
        <a:bodyPr/>
        <a:lstStyle/>
        <a:p>
          <a:endParaRPr lang="en-US" sz="2400">
            <a:latin typeface="Century Gothic" panose="020B0502020202020204" pitchFamily="34" charset="0"/>
          </a:endParaRPr>
        </a:p>
      </dgm:t>
    </dgm:pt>
    <dgm:pt modelId="{167D6BD9-D1E3-48F5-8965-A0750E5892FA}">
      <dgm:prSet custT="1"/>
      <dgm:spPr>
        <a:solidFill>
          <a:srgbClr val="FFCD00"/>
        </a:solidFill>
      </dgm:spPr>
      <dgm:t>
        <a:bodyPr/>
        <a:lstStyle/>
        <a:p>
          <a:r>
            <a:rPr lang="en-US" sz="2400" dirty="0">
              <a:latin typeface="Century Gothic" panose="020B0502020202020204" pitchFamily="34" charset="0"/>
            </a:rPr>
            <a:t>Who can self-harm?</a:t>
          </a:r>
        </a:p>
      </dgm:t>
    </dgm:pt>
    <dgm:pt modelId="{E305C5CC-7538-4984-8CE3-BD3465F0E8CD}" type="parTrans" cxnId="{FF437341-9853-4483-98EC-9E90DE7FD3A5}">
      <dgm:prSet/>
      <dgm:spPr/>
      <dgm:t>
        <a:bodyPr/>
        <a:lstStyle/>
        <a:p>
          <a:endParaRPr lang="en-US" sz="2400">
            <a:latin typeface="Century Gothic" panose="020B0502020202020204" pitchFamily="34" charset="0"/>
          </a:endParaRPr>
        </a:p>
      </dgm:t>
    </dgm:pt>
    <dgm:pt modelId="{F8B53D0B-B902-40D3-95E1-7E98D8F92CAA}" type="sibTrans" cxnId="{FF437341-9853-4483-98EC-9E90DE7FD3A5}">
      <dgm:prSet/>
      <dgm:spPr/>
      <dgm:t>
        <a:bodyPr/>
        <a:lstStyle/>
        <a:p>
          <a:endParaRPr lang="en-US" sz="2400">
            <a:latin typeface="Century Gothic" panose="020B0502020202020204" pitchFamily="34" charset="0"/>
          </a:endParaRPr>
        </a:p>
      </dgm:t>
    </dgm:pt>
    <dgm:pt modelId="{A5F2C355-3EE3-45F3-B706-5CD56B95D4A9}">
      <dgm:prSet custT="1"/>
      <dgm:spPr>
        <a:solidFill>
          <a:srgbClr val="5D4777"/>
        </a:solidFill>
      </dgm:spPr>
      <dgm:t>
        <a:bodyPr/>
        <a:lstStyle/>
        <a:p>
          <a:r>
            <a:rPr lang="en-US" sz="2400" dirty="0">
              <a:latin typeface="Century Gothic" panose="020B0502020202020204" pitchFamily="34" charset="0"/>
            </a:rPr>
            <a:t>Types and signs of self-harm</a:t>
          </a:r>
        </a:p>
      </dgm:t>
    </dgm:pt>
    <dgm:pt modelId="{C0719FD5-3B1D-415E-9345-A4B9E0B6D207}" type="parTrans" cxnId="{6A93ED7C-376D-4703-BCB0-C6C30EA64CD1}">
      <dgm:prSet/>
      <dgm:spPr/>
      <dgm:t>
        <a:bodyPr/>
        <a:lstStyle/>
        <a:p>
          <a:endParaRPr lang="en-US" sz="2400">
            <a:latin typeface="Century Gothic" panose="020B0502020202020204" pitchFamily="34" charset="0"/>
          </a:endParaRPr>
        </a:p>
      </dgm:t>
    </dgm:pt>
    <dgm:pt modelId="{42A5D807-4C99-4EA2-8A30-54B2DBDA8206}" type="sibTrans" cxnId="{6A93ED7C-376D-4703-BCB0-C6C30EA64CD1}">
      <dgm:prSet/>
      <dgm:spPr/>
      <dgm:t>
        <a:bodyPr/>
        <a:lstStyle/>
        <a:p>
          <a:endParaRPr lang="en-US" sz="2400">
            <a:latin typeface="Century Gothic" panose="020B0502020202020204" pitchFamily="34" charset="0"/>
          </a:endParaRPr>
        </a:p>
      </dgm:t>
    </dgm:pt>
    <dgm:pt modelId="{4C079299-1E63-4975-8EF1-75D3C1E41ACF}">
      <dgm:prSet custT="1"/>
      <dgm:spPr>
        <a:solidFill>
          <a:srgbClr val="EF5323"/>
        </a:solidFill>
      </dgm:spPr>
      <dgm:t>
        <a:bodyPr/>
        <a:lstStyle/>
        <a:p>
          <a:r>
            <a:rPr lang="en-US" sz="2400" dirty="0">
              <a:latin typeface="Century Gothic" panose="020B0502020202020204" pitchFamily="34" charset="0"/>
            </a:rPr>
            <a:t>3 case studies</a:t>
          </a:r>
        </a:p>
      </dgm:t>
    </dgm:pt>
    <dgm:pt modelId="{F9708E7E-1BDC-46E1-9150-EEA850597171}" type="parTrans" cxnId="{B2817911-33BF-481E-B154-C4E93E188186}">
      <dgm:prSet/>
      <dgm:spPr/>
      <dgm:t>
        <a:bodyPr/>
        <a:lstStyle/>
        <a:p>
          <a:endParaRPr lang="en-US" sz="2400"/>
        </a:p>
      </dgm:t>
    </dgm:pt>
    <dgm:pt modelId="{3E792DF3-76DF-4518-9AEC-3D0932C2DA83}" type="sibTrans" cxnId="{B2817911-33BF-481E-B154-C4E93E188186}">
      <dgm:prSet/>
      <dgm:spPr/>
      <dgm:t>
        <a:bodyPr/>
        <a:lstStyle/>
        <a:p>
          <a:endParaRPr lang="en-US" sz="2400"/>
        </a:p>
      </dgm:t>
    </dgm:pt>
    <dgm:pt modelId="{B467CA6D-2B3A-443C-A4D3-EFF7BD2F0631}">
      <dgm:prSet custT="1"/>
      <dgm:spPr>
        <a:solidFill>
          <a:srgbClr val="EF5323"/>
        </a:solidFill>
      </dgm:spPr>
      <dgm:t>
        <a:bodyPr/>
        <a:lstStyle/>
        <a:p>
          <a:endParaRPr lang="en-IE"/>
        </a:p>
      </dgm:t>
    </dgm:pt>
    <dgm:pt modelId="{0374CC5B-E01B-41F2-AE58-A476EFC1B615}" type="parTrans" cxnId="{62AB7A32-C75A-4587-BF15-4A48E03DE30D}">
      <dgm:prSet/>
      <dgm:spPr/>
      <dgm:t>
        <a:bodyPr/>
        <a:lstStyle/>
        <a:p>
          <a:endParaRPr lang="en-US" sz="2400"/>
        </a:p>
      </dgm:t>
    </dgm:pt>
    <dgm:pt modelId="{D8E36704-56A0-4E72-972B-2A376079D478}" type="sibTrans" cxnId="{62AB7A32-C75A-4587-BF15-4A48E03DE30D}">
      <dgm:prSet/>
      <dgm:spPr/>
      <dgm:t>
        <a:bodyPr/>
        <a:lstStyle/>
        <a:p>
          <a:endParaRPr lang="en-US" sz="2400"/>
        </a:p>
      </dgm:t>
    </dgm:pt>
    <dgm:pt modelId="{21A5EF7D-1379-49DE-A21F-D56570352559}">
      <dgm:prSet custT="1"/>
      <dgm:spPr>
        <a:solidFill>
          <a:srgbClr val="EF5323"/>
        </a:solidFill>
      </dgm:spPr>
      <dgm:t>
        <a:bodyPr/>
        <a:lstStyle/>
        <a:p>
          <a:r>
            <a:rPr lang="en-US" sz="2400" dirty="0">
              <a:latin typeface="Century Gothic" panose="020B0502020202020204" pitchFamily="34" charset="0"/>
            </a:rPr>
            <a:t>Self-harm: fact or fiction? </a:t>
          </a:r>
        </a:p>
      </dgm:t>
    </dgm:pt>
    <dgm:pt modelId="{B205F878-760A-4965-B543-1EA3BB31EA9B}" type="parTrans" cxnId="{E9683BC2-C227-4BC6-B657-73CDF8751253}">
      <dgm:prSet/>
      <dgm:spPr/>
      <dgm:t>
        <a:bodyPr/>
        <a:lstStyle/>
        <a:p>
          <a:endParaRPr lang="en-US"/>
        </a:p>
      </dgm:t>
    </dgm:pt>
    <dgm:pt modelId="{6A8AEE54-D74B-4844-8840-4CE66938F895}" type="sibTrans" cxnId="{E9683BC2-C227-4BC6-B657-73CDF8751253}">
      <dgm:prSet/>
      <dgm:spPr/>
      <dgm:t>
        <a:bodyPr/>
        <a:lstStyle/>
        <a:p>
          <a:endParaRPr lang="en-US"/>
        </a:p>
      </dgm:t>
    </dgm:pt>
    <dgm:pt modelId="{4F3365B5-BABF-4DA5-80C1-BD3B40DE096B}" type="pres">
      <dgm:prSet presAssocID="{C8A06BA6-2A21-4349-B955-1FB98D1BDE9C}" presName="Name0" presStyleCnt="0">
        <dgm:presLayoutVars>
          <dgm:chMax val="7"/>
          <dgm:chPref val="7"/>
          <dgm:dir/>
        </dgm:presLayoutVars>
      </dgm:prSet>
      <dgm:spPr/>
      <dgm:t>
        <a:bodyPr/>
        <a:lstStyle/>
        <a:p>
          <a:endParaRPr lang="en-US"/>
        </a:p>
      </dgm:t>
    </dgm:pt>
    <dgm:pt modelId="{2966DA50-3E32-4177-BB4D-6CEB249E8F27}" type="pres">
      <dgm:prSet presAssocID="{C8A06BA6-2A21-4349-B955-1FB98D1BDE9C}" presName="Name1" presStyleCnt="0"/>
      <dgm:spPr/>
    </dgm:pt>
    <dgm:pt modelId="{ACEF7D08-A5F6-455C-8C71-CEF02FF3DCBE}" type="pres">
      <dgm:prSet presAssocID="{C8A06BA6-2A21-4349-B955-1FB98D1BDE9C}" presName="cycle" presStyleCnt="0"/>
      <dgm:spPr/>
    </dgm:pt>
    <dgm:pt modelId="{B63B5B00-444B-47D8-9664-410D2B015E56}" type="pres">
      <dgm:prSet presAssocID="{C8A06BA6-2A21-4349-B955-1FB98D1BDE9C}" presName="srcNode" presStyleLbl="node1" presStyleIdx="0" presStyleCnt="7"/>
      <dgm:spPr/>
    </dgm:pt>
    <dgm:pt modelId="{FE42806B-1396-4563-AAD0-4CB649F2A72E}" type="pres">
      <dgm:prSet presAssocID="{C8A06BA6-2A21-4349-B955-1FB98D1BDE9C}" presName="conn" presStyleLbl="parChTrans1D2" presStyleIdx="0" presStyleCnt="1"/>
      <dgm:spPr/>
      <dgm:t>
        <a:bodyPr/>
        <a:lstStyle/>
        <a:p>
          <a:endParaRPr lang="en-US"/>
        </a:p>
      </dgm:t>
    </dgm:pt>
    <dgm:pt modelId="{DCF03ACE-0356-4D19-9903-F43481693D7B}" type="pres">
      <dgm:prSet presAssocID="{C8A06BA6-2A21-4349-B955-1FB98D1BDE9C}" presName="extraNode" presStyleLbl="node1" presStyleIdx="0" presStyleCnt="7"/>
      <dgm:spPr/>
    </dgm:pt>
    <dgm:pt modelId="{F4EB7D93-4742-4C8D-A853-CC9DA1566209}" type="pres">
      <dgm:prSet presAssocID="{C8A06BA6-2A21-4349-B955-1FB98D1BDE9C}" presName="dstNode" presStyleLbl="node1" presStyleIdx="0" presStyleCnt="7"/>
      <dgm:spPr/>
    </dgm:pt>
    <dgm:pt modelId="{CD32E732-D08C-471D-BDE4-911DD403F920}" type="pres">
      <dgm:prSet presAssocID="{5C9FB139-77BD-4C48-98BA-8B0550283698}" presName="text_1" presStyleLbl="node1" presStyleIdx="0" presStyleCnt="7">
        <dgm:presLayoutVars>
          <dgm:bulletEnabled val="1"/>
        </dgm:presLayoutVars>
      </dgm:prSet>
      <dgm:spPr/>
      <dgm:t>
        <a:bodyPr/>
        <a:lstStyle/>
        <a:p>
          <a:endParaRPr lang="en-US"/>
        </a:p>
      </dgm:t>
    </dgm:pt>
    <dgm:pt modelId="{887838EC-712C-450D-8373-A276D7D66D7B}" type="pres">
      <dgm:prSet presAssocID="{5C9FB139-77BD-4C48-98BA-8B0550283698}" presName="accent_1" presStyleCnt="0"/>
      <dgm:spPr/>
    </dgm:pt>
    <dgm:pt modelId="{65A5FC1D-BD99-4007-AC95-90EFB0AA97C7}" type="pres">
      <dgm:prSet presAssocID="{5C9FB139-77BD-4C48-98BA-8B0550283698}" presName="accentRepeatNode" presStyleLbl="solidFgAcc1" presStyleIdx="0" presStyleCnt="7"/>
      <dgm:spPr>
        <a:ln>
          <a:solidFill>
            <a:srgbClr val="EF5323"/>
          </a:solidFill>
        </a:ln>
      </dgm:spPr>
    </dgm:pt>
    <dgm:pt modelId="{AD869E9A-0ABB-4991-858E-16F7759C128B}" type="pres">
      <dgm:prSet presAssocID="{6EAECFCC-67F8-4706-8074-E1B19B7BE63A}" presName="text_2" presStyleLbl="node1" presStyleIdx="1" presStyleCnt="7">
        <dgm:presLayoutVars>
          <dgm:bulletEnabled val="1"/>
        </dgm:presLayoutVars>
      </dgm:prSet>
      <dgm:spPr/>
      <dgm:t>
        <a:bodyPr/>
        <a:lstStyle/>
        <a:p>
          <a:endParaRPr lang="en-US"/>
        </a:p>
      </dgm:t>
    </dgm:pt>
    <dgm:pt modelId="{18C66F12-C70A-49EF-BA65-8A848B2E3AB6}" type="pres">
      <dgm:prSet presAssocID="{6EAECFCC-67F8-4706-8074-E1B19B7BE63A}" presName="accent_2" presStyleCnt="0"/>
      <dgm:spPr/>
    </dgm:pt>
    <dgm:pt modelId="{9EEDA3FF-BE7C-4975-A5B0-439CBD4C0DB8}" type="pres">
      <dgm:prSet presAssocID="{6EAECFCC-67F8-4706-8074-E1B19B7BE63A}" presName="accentRepeatNode" presStyleLbl="solidFgAcc1" presStyleIdx="1" presStyleCnt="7"/>
      <dgm:spPr>
        <a:ln>
          <a:solidFill>
            <a:srgbClr val="5D4777"/>
          </a:solidFill>
        </a:ln>
      </dgm:spPr>
    </dgm:pt>
    <dgm:pt modelId="{C6036148-D5F7-414F-BD67-FBA515922108}" type="pres">
      <dgm:prSet presAssocID="{167D6BD9-D1E3-48F5-8965-A0750E5892FA}" presName="text_3" presStyleLbl="node1" presStyleIdx="2" presStyleCnt="7">
        <dgm:presLayoutVars>
          <dgm:bulletEnabled val="1"/>
        </dgm:presLayoutVars>
      </dgm:prSet>
      <dgm:spPr/>
      <dgm:t>
        <a:bodyPr/>
        <a:lstStyle/>
        <a:p>
          <a:endParaRPr lang="en-US"/>
        </a:p>
      </dgm:t>
    </dgm:pt>
    <dgm:pt modelId="{80FED0CA-F545-4EBC-81D3-1AC6E103FB4B}" type="pres">
      <dgm:prSet presAssocID="{167D6BD9-D1E3-48F5-8965-A0750E5892FA}" presName="accent_3" presStyleCnt="0"/>
      <dgm:spPr/>
    </dgm:pt>
    <dgm:pt modelId="{04E7D00A-F27E-4FF1-8FF1-59C84878C5DB}" type="pres">
      <dgm:prSet presAssocID="{167D6BD9-D1E3-48F5-8965-A0750E5892FA}" presName="accentRepeatNode" presStyleLbl="solidFgAcc1" presStyleIdx="2" presStyleCnt="7"/>
      <dgm:spPr>
        <a:ln>
          <a:solidFill>
            <a:srgbClr val="FFCD00"/>
          </a:solidFill>
        </a:ln>
      </dgm:spPr>
    </dgm:pt>
    <dgm:pt modelId="{B66F15BF-2CB2-4933-8A38-86D3A1A2F473}" type="pres">
      <dgm:prSet presAssocID="{21A5EF7D-1379-49DE-A21F-D56570352559}" presName="text_4" presStyleLbl="node1" presStyleIdx="3" presStyleCnt="7">
        <dgm:presLayoutVars>
          <dgm:bulletEnabled val="1"/>
        </dgm:presLayoutVars>
      </dgm:prSet>
      <dgm:spPr/>
      <dgm:t>
        <a:bodyPr/>
        <a:lstStyle/>
        <a:p>
          <a:endParaRPr lang="en-US"/>
        </a:p>
      </dgm:t>
    </dgm:pt>
    <dgm:pt modelId="{FC500135-28FD-4B8C-BFE0-C6A87AACB855}" type="pres">
      <dgm:prSet presAssocID="{21A5EF7D-1379-49DE-A21F-D56570352559}" presName="accent_4" presStyleCnt="0"/>
      <dgm:spPr/>
    </dgm:pt>
    <dgm:pt modelId="{901E70B5-895E-49AE-8E95-D261B2805DB0}" type="pres">
      <dgm:prSet presAssocID="{21A5EF7D-1379-49DE-A21F-D56570352559}" presName="accentRepeatNode" presStyleLbl="solidFgAcc1" presStyleIdx="3" presStyleCnt="7"/>
      <dgm:spPr>
        <a:ln>
          <a:solidFill>
            <a:srgbClr val="EF5323"/>
          </a:solidFill>
        </a:ln>
      </dgm:spPr>
    </dgm:pt>
    <dgm:pt modelId="{E2F89ACC-D4FF-4F63-9E31-9064954A557E}" type="pres">
      <dgm:prSet presAssocID="{A5F2C355-3EE3-45F3-B706-5CD56B95D4A9}" presName="text_5" presStyleLbl="node1" presStyleIdx="4" presStyleCnt="7">
        <dgm:presLayoutVars>
          <dgm:bulletEnabled val="1"/>
        </dgm:presLayoutVars>
      </dgm:prSet>
      <dgm:spPr/>
      <dgm:t>
        <a:bodyPr/>
        <a:lstStyle/>
        <a:p>
          <a:endParaRPr lang="en-US"/>
        </a:p>
      </dgm:t>
    </dgm:pt>
    <dgm:pt modelId="{729A1013-F94B-48B6-8BB2-F645EC31EA7F}" type="pres">
      <dgm:prSet presAssocID="{A5F2C355-3EE3-45F3-B706-5CD56B95D4A9}" presName="accent_5" presStyleCnt="0"/>
      <dgm:spPr/>
    </dgm:pt>
    <dgm:pt modelId="{DB79D656-6C17-4AFF-B510-92F0702E3CBC}" type="pres">
      <dgm:prSet presAssocID="{A5F2C355-3EE3-45F3-B706-5CD56B95D4A9}" presName="accentRepeatNode" presStyleLbl="solidFgAcc1" presStyleIdx="4" presStyleCnt="7"/>
      <dgm:spPr>
        <a:ln>
          <a:solidFill>
            <a:srgbClr val="5D4777"/>
          </a:solidFill>
        </a:ln>
      </dgm:spPr>
    </dgm:pt>
    <dgm:pt modelId="{7A3B0DCD-A02B-4DAC-B82E-849699B0A955}" type="pres">
      <dgm:prSet presAssocID="{7CDC580F-EE03-4FFF-A175-FAADA35AB046}" presName="text_6" presStyleLbl="node1" presStyleIdx="5" presStyleCnt="7">
        <dgm:presLayoutVars>
          <dgm:bulletEnabled val="1"/>
        </dgm:presLayoutVars>
      </dgm:prSet>
      <dgm:spPr/>
      <dgm:t>
        <a:bodyPr/>
        <a:lstStyle/>
        <a:p>
          <a:endParaRPr lang="en-US"/>
        </a:p>
      </dgm:t>
    </dgm:pt>
    <dgm:pt modelId="{6D00E5F0-5F3A-4A50-B5B1-6A8421CC58E0}" type="pres">
      <dgm:prSet presAssocID="{7CDC580F-EE03-4FFF-A175-FAADA35AB046}" presName="accent_6" presStyleCnt="0"/>
      <dgm:spPr/>
    </dgm:pt>
    <dgm:pt modelId="{C6796232-9EE9-4A02-A973-11B70D079D79}" type="pres">
      <dgm:prSet presAssocID="{7CDC580F-EE03-4FFF-A175-FAADA35AB046}" presName="accentRepeatNode" presStyleLbl="solidFgAcc1" presStyleIdx="5" presStyleCnt="7"/>
      <dgm:spPr>
        <a:ln>
          <a:solidFill>
            <a:srgbClr val="FFCD00"/>
          </a:solidFill>
        </a:ln>
      </dgm:spPr>
    </dgm:pt>
    <dgm:pt modelId="{46711429-93B8-4888-AADB-C5FA7F0B8912}" type="pres">
      <dgm:prSet presAssocID="{4C079299-1E63-4975-8EF1-75D3C1E41ACF}" presName="text_7" presStyleLbl="node1" presStyleIdx="6" presStyleCnt="7">
        <dgm:presLayoutVars>
          <dgm:bulletEnabled val="1"/>
        </dgm:presLayoutVars>
      </dgm:prSet>
      <dgm:spPr/>
      <dgm:t>
        <a:bodyPr/>
        <a:lstStyle/>
        <a:p>
          <a:endParaRPr lang="en-US"/>
        </a:p>
      </dgm:t>
    </dgm:pt>
    <dgm:pt modelId="{D682F60D-83AC-4937-A3F8-5592789FE518}" type="pres">
      <dgm:prSet presAssocID="{4C079299-1E63-4975-8EF1-75D3C1E41ACF}" presName="accent_7" presStyleCnt="0"/>
      <dgm:spPr/>
    </dgm:pt>
    <dgm:pt modelId="{B1C98AEE-97B6-4C5F-A401-2209D4956069}" type="pres">
      <dgm:prSet presAssocID="{4C079299-1E63-4975-8EF1-75D3C1E41ACF}" presName="accentRepeatNode" presStyleLbl="solidFgAcc1" presStyleIdx="6" presStyleCnt="7"/>
      <dgm:spPr>
        <a:ln>
          <a:solidFill>
            <a:srgbClr val="EF5323"/>
          </a:solidFill>
        </a:ln>
      </dgm:spPr>
    </dgm:pt>
  </dgm:ptLst>
  <dgm:cxnLst>
    <dgm:cxn modelId="{C56A63EA-6573-4987-9DF6-3AA30652BB40}" type="presOf" srcId="{21A5EF7D-1379-49DE-A21F-D56570352559}" destId="{B66F15BF-2CB2-4933-8A38-86D3A1A2F473}" srcOrd="0" destOrd="0" presId="urn:microsoft.com/office/officeart/2008/layout/VerticalCurvedList"/>
    <dgm:cxn modelId="{E9683BC2-C227-4BC6-B657-73CDF8751253}" srcId="{C8A06BA6-2A21-4349-B955-1FB98D1BDE9C}" destId="{21A5EF7D-1379-49DE-A21F-D56570352559}" srcOrd="3" destOrd="0" parTransId="{B205F878-760A-4965-B543-1EA3BB31EA9B}" sibTransId="{6A8AEE54-D74B-4844-8840-4CE66938F895}"/>
    <dgm:cxn modelId="{7EABC24A-9146-4896-B2D8-05E246EC97CF}" type="presOf" srcId="{167D6BD9-D1E3-48F5-8965-A0750E5892FA}" destId="{C6036148-D5F7-414F-BD67-FBA515922108}" srcOrd="0" destOrd="0" presId="urn:microsoft.com/office/officeart/2008/layout/VerticalCurvedList"/>
    <dgm:cxn modelId="{62AB7A32-C75A-4587-BF15-4A48E03DE30D}" srcId="{C8A06BA6-2A21-4349-B955-1FB98D1BDE9C}" destId="{B467CA6D-2B3A-443C-A4D3-EFF7BD2F0631}" srcOrd="7" destOrd="0" parTransId="{0374CC5B-E01B-41F2-AE58-A476EFC1B615}" sibTransId="{D8E36704-56A0-4E72-972B-2A376079D478}"/>
    <dgm:cxn modelId="{03E2D169-D208-4E1F-80BD-EC6CB34C1D2D}" srcId="{C8A06BA6-2A21-4349-B955-1FB98D1BDE9C}" destId="{6EAECFCC-67F8-4706-8074-E1B19B7BE63A}" srcOrd="1" destOrd="0" parTransId="{873A8C38-59A4-49FA-847D-658123ADF4EF}" sibTransId="{E207E373-1A84-48CD-AAA3-487C062805EB}"/>
    <dgm:cxn modelId="{BCE2DC4C-D573-4896-993B-C790969420B4}" type="presOf" srcId="{5C9FB139-77BD-4C48-98BA-8B0550283698}" destId="{CD32E732-D08C-471D-BDE4-911DD403F920}" srcOrd="0" destOrd="0" presId="urn:microsoft.com/office/officeart/2008/layout/VerticalCurvedList"/>
    <dgm:cxn modelId="{A3522352-1825-4578-AC32-F3219B30EDC3}" type="presOf" srcId="{7CDC580F-EE03-4FFF-A175-FAADA35AB046}" destId="{7A3B0DCD-A02B-4DAC-B82E-849699B0A955}" srcOrd="0" destOrd="0" presId="urn:microsoft.com/office/officeart/2008/layout/VerticalCurvedList"/>
    <dgm:cxn modelId="{B2817911-33BF-481E-B154-C4E93E188186}" srcId="{C8A06BA6-2A21-4349-B955-1FB98D1BDE9C}" destId="{4C079299-1E63-4975-8EF1-75D3C1E41ACF}" srcOrd="6" destOrd="0" parTransId="{F9708E7E-1BDC-46E1-9150-EEA850597171}" sibTransId="{3E792DF3-76DF-4518-9AEC-3D0932C2DA83}"/>
    <dgm:cxn modelId="{1EF2EFFB-BE8F-4BA0-B06D-C40332BCB8F8}" srcId="{C8A06BA6-2A21-4349-B955-1FB98D1BDE9C}" destId="{7CDC580F-EE03-4FFF-A175-FAADA35AB046}" srcOrd="5" destOrd="0" parTransId="{62E65C31-9ECF-4C44-8B5A-714E888C3C25}" sibTransId="{DCCE7C52-86E6-4CDB-9B70-F309C59465EB}"/>
    <dgm:cxn modelId="{E00A48CD-88CD-4A24-BE6D-7316A8696C8D}" type="presOf" srcId="{6EAECFCC-67F8-4706-8074-E1B19B7BE63A}" destId="{AD869E9A-0ABB-4991-858E-16F7759C128B}" srcOrd="0" destOrd="0" presId="urn:microsoft.com/office/officeart/2008/layout/VerticalCurvedList"/>
    <dgm:cxn modelId="{947180C9-1B2E-4F7F-AE09-9F2CC0116AA3}" type="presOf" srcId="{72C665B0-089A-48F2-A3E3-B5AC126E4A58}" destId="{FE42806B-1396-4563-AAD0-4CB649F2A72E}" srcOrd="0" destOrd="0" presId="urn:microsoft.com/office/officeart/2008/layout/VerticalCurvedList"/>
    <dgm:cxn modelId="{0C1EA902-A2E4-457E-9912-1A22F73BCB9E}" type="presOf" srcId="{A5F2C355-3EE3-45F3-B706-5CD56B95D4A9}" destId="{E2F89ACC-D4FF-4F63-9E31-9064954A557E}" srcOrd="0" destOrd="0" presId="urn:microsoft.com/office/officeart/2008/layout/VerticalCurvedList"/>
    <dgm:cxn modelId="{6A93ED7C-376D-4703-BCB0-C6C30EA64CD1}" srcId="{C8A06BA6-2A21-4349-B955-1FB98D1BDE9C}" destId="{A5F2C355-3EE3-45F3-B706-5CD56B95D4A9}" srcOrd="4" destOrd="0" parTransId="{C0719FD5-3B1D-415E-9345-A4B9E0B6D207}" sibTransId="{42A5D807-4C99-4EA2-8A30-54B2DBDA8206}"/>
    <dgm:cxn modelId="{94910839-404F-488D-8CAF-1F38DFCE0F0F}" type="presOf" srcId="{4C079299-1E63-4975-8EF1-75D3C1E41ACF}" destId="{46711429-93B8-4888-AADB-C5FA7F0B8912}" srcOrd="0" destOrd="0" presId="urn:microsoft.com/office/officeart/2008/layout/VerticalCurvedList"/>
    <dgm:cxn modelId="{3A8D9FAC-5EFF-4362-976D-CD00FFCE6781}" type="presOf" srcId="{C8A06BA6-2A21-4349-B955-1FB98D1BDE9C}" destId="{4F3365B5-BABF-4DA5-80C1-BD3B40DE096B}" srcOrd="0" destOrd="0" presId="urn:microsoft.com/office/officeart/2008/layout/VerticalCurvedList"/>
    <dgm:cxn modelId="{FF437341-9853-4483-98EC-9E90DE7FD3A5}" srcId="{C8A06BA6-2A21-4349-B955-1FB98D1BDE9C}" destId="{167D6BD9-D1E3-48F5-8965-A0750E5892FA}" srcOrd="2" destOrd="0" parTransId="{E305C5CC-7538-4984-8CE3-BD3465F0E8CD}" sibTransId="{F8B53D0B-B902-40D3-95E1-7E98D8F92CAA}"/>
    <dgm:cxn modelId="{4844D0A0-7D66-4035-9A10-7275C0B0178B}" srcId="{C8A06BA6-2A21-4349-B955-1FB98D1BDE9C}" destId="{5C9FB139-77BD-4C48-98BA-8B0550283698}" srcOrd="0" destOrd="0" parTransId="{B116A564-FB9E-490E-A69C-C1F3BC8E54FE}" sibTransId="{72C665B0-089A-48F2-A3E3-B5AC126E4A58}"/>
    <dgm:cxn modelId="{32D27335-53F7-4C5A-A866-369FE537B78F}" type="presParOf" srcId="{4F3365B5-BABF-4DA5-80C1-BD3B40DE096B}" destId="{2966DA50-3E32-4177-BB4D-6CEB249E8F27}" srcOrd="0" destOrd="0" presId="urn:microsoft.com/office/officeart/2008/layout/VerticalCurvedList"/>
    <dgm:cxn modelId="{665C694F-34E0-4969-94BC-819787212888}" type="presParOf" srcId="{2966DA50-3E32-4177-BB4D-6CEB249E8F27}" destId="{ACEF7D08-A5F6-455C-8C71-CEF02FF3DCBE}" srcOrd="0" destOrd="0" presId="urn:microsoft.com/office/officeart/2008/layout/VerticalCurvedList"/>
    <dgm:cxn modelId="{438D9D2A-86C6-4A4D-8207-5793292C08A8}" type="presParOf" srcId="{ACEF7D08-A5F6-455C-8C71-CEF02FF3DCBE}" destId="{B63B5B00-444B-47D8-9664-410D2B015E56}" srcOrd="0" destOrd="0" presId="urn:microsoft.com/office/officeart/2008/layout/VerticalCurvedList"/>
    <dgm:cxn modelId="{E5D0F850-89F9-41BA-9FC4-F2F4E2608AB5}" type="presParOf" srcId="{ACEF7D08-A5F6-455C-8C71-CEF02FF3DCBE}" destId="{FE42806B-1396-4563-AAD0-4CB649F2A72E}" srcOrd="1" destOrd="0" presId="urn:microsoft.com/office/officeart/2008/layout/VerticalCurvedList"/>
    <dgm:cxn modelId="{6FBA44A4-12E5-4E24-AA4E-998C9A9B2B4A}" type="presParOf" srcId="{ACEF7D08-A5F6-455C-8C71-CEF02FF3DCBE}" destId="{DCF03ACE-0356-4D19-9903-F43481693D7B}" srcOrd="2" destOrd="0" presId="urn:microsoft.com/office/officeart/2008/layout/VerticalCurvedList"/>
    <dgm:cxn modelId="{CF83DAED-1C5E-4B98-918F-31306D6ADC02}" type="presParOf" srcId="{ACEF7D08-A5F6-455C-8C71-CEF02FF3DCBE}" destId="{F4EB7D93-4742-4C8D-A853-CC9DA1566209}" srcOrd="3" destOrd="0" presId="urn:microsoft.com/office/officeart/2008/layout/VerticalCurvedList"/>
    <dgm:cxn modelId="{8E44D8F5-1FA1-42FB-A48E-7EA091E50A78}" type="presParOf" srcId="{2966DA50-3E32-4177-BB4D-6CEB249E8F27}" destId="{CD32E732-D08C-471D-BDE4-911DD403F920}" srcOrd="1" destOrd="0" presId="urn:microsoft.com/office/officeart/2008/layout/VerticalCurvedList"/>
    <dgm:cxn modelId="{7A039153-8F4D-415E-93DD-544B02AEE00C}" type="presParOf" srcId="{2966DA50-3E32-4177-BB4D-6CEB249E8F27}" destId="{887838EC-712C-450D-8373-A276D7D66D7B}" srcOrd="2" destOrd="0" presId="urn:microsoft.com/office/officeart/2008/layout/VerticalCurvedList"/>
    <dgm:cxn modelId="{2F3D0526-5C36-47A0-B56B-6B16C4588497}" type="presParOf" srcId="{887838EC-712C-450D-8373-A276D7D66D7B}" destId="{65A5FC1D-BD99-4007-AC95-90EFB0AA97C7}" srcOrd="0" destOrd="0" presId="urn:microsoft.com/office/officeart/2008/layout/VerticalCurvedList"/>
    <dgm:cxn modelId="{F5FBB47F-2CAE-4CCA-B041-D08DAB557EED}" type="presParOf" srcId="{2966DA50-3E32-4177-BB4D-6CEB249E8F27}" destId="{AD869E9A-0ABB-4991-858E-16F7759C128B}" srcOrd="3" destOrd="0" presId="urn:microsoft.com/office/officeart/2008/layout/VerticalCurvedList"/>
    <dgm:cxn modelId="{062D63B2-11A5-42D6-953E-17CD2FF71330}" type="presParOf" srcId="{2966DA50-3E32-4177-BB4D-6CEB249E8F27}" destId="{18C66F12-C70A-49EF-BA65-8A848B2E3AB6}" srcOrd="4" destOrd="0" presId="urn:microsoft.com/office/officeart/2008/layout/VerticalCurvedList"/>
    <dgm:cxn modelId="{8E1F568E-C9B9-4A3E-9741-BC1F3BD1FF14}" type="presParOf" srcId="{18C66F12-C70A-49EF-BA65-8A848B2E3AB6}" destId="{9EEDA3FF-BE7C-4975-A5B0-439CBD4C0DB8}" srcOrd="0" destOrd="0" presId="urn:microsoft.com/office/officeart/2008/layout/VerticalCurvedList"/>
    <dgm:cxn modelId="{646284C1-540D-408C-AEC1-81E680C6953E}" type="presParOf" srcId="{2966DA50-3E32-4177-BB4D-6CEB249E8F27}" destId="{C6036148-D5F7-414F-BD67-FBA515922108}" srcOrd="5" destOrd="0" presId="urn:microsoft.com/office/officeart/2008/layout/VerticalCurvedList"/>
    <dgm:cxn modelId="{9BD6E714-2402-42C9-919D-5BE7B8C13994}" type="presParOf" srcId="{2966DA50-3E32-4177-BB4D-6CEB249E8F27}" destId="{80FED0CA-F545-4EBC-81D3-1AC6E103FB4B}" srcOrd="6" destOrd="0" presId="urn:microsoft.com/office/officeart/2008/layout/VerticalCurvedList"/>
    <dgm:cxn modelId="{3E8D1FED-6DCD-453E-AC59-7F2B6B8739D7}" type="presParOf" srcId="{80FED0CA-F545-4EBC-81D3-1AC6E103FB4B}" destId="{04E7D00A-F27E-4FF1-8FF1-59C84878C5DB}" srcOrd="0" destOrd="0" presId="urn:microsoft.com/office/officeart/2008/layout/VerticalCurvedList"/>
    <dgm:cxn modelId="{E6526866-85EB-4D32-909A-D8DD92B4A1A7}" type="presParOf" srcId="{2966DA50-3E32-4177-BB4D-6CEB249E8F27}" destId="{B66F15BF-2CB2-4933-8A38-86D3A1A2F473}" srcOrd="7" destOrd="0" presId="urn:microsoft.com/office/officeart/2008/layout/VerticalCurvedList"/>
    <dgm:cxn modelId="{F5197487-DC66-4DD2-B185-8B6AB909342E}" type="presParOf" srcId="{2966DA50-3E32-4177-BB4D-6CEB249E8F27}" destId="{FC500135-28FD-4B8C-BFE0-C6A87AACB855}" srcOrd="8" destOrd="0" presId="urn:microsoft.com/office/officeart/2008/layout/VerticalCurvedList"/>
    <dgm:cxn modelId="{47F0A725-FAE2-470C-81EC-8ECEB9D7B3E8}" type="presParOf" srcId="{FC500135-28FD-4B8C-BFE0-C6A87AACB855}" destId="{901E70B5-895E-49AE-8E95-D261B2805DB0}" srcOrd="0" destOrd="0" presId="urn:microsoft.com/office/officeart/2008/layout/VerticalCurvedList"/>
    <dgm:cxn modelId="{18AFCFB8-4B03-42BF-A0CF-065E2DDA7CC5}" type="presParOf" srcId="{2966DA50-3E32-4177-BB4D-6CEB249E8F27}" destId="{E2F89ACC-D4FF-4F63-9E31-9064954A557E}" srcOrd="9" destOrd="0" presId="urn:microsoft.com/office/officeart/2008/layout/VerticalCurvedList"/>
    <dgm:cxn modelId="{2928F5E5-248B-4C58-AC92-C9B69A03B08C}" type="presParOf" srcId="{2966DA50-3E32-4177-BB4D-6CEB249E8F27}" destId="{729A1013-F94B-48B6-8BB2-F645EC31EA7F}" srcOrd="10" destOrd="0" presId="urn:microsoft.com/office/officeart/2008/layout/VerticalCurvedList"/>
    <dgm:cxn modelId="{95478482-E025-44BC-B765-F6E9235D111D}" type="presParOf" srcId="{729A1013-F94B-48B6-8BB2-F645EC31EA7F}" destId="{DB79D656-6C17-4AFF-B510-92F0702E3CBC}" srcOrd="0" destOrd="0" presId="urn:microsoft.com/office/officeart/2008/layout/VerticalCurvedList"/>
    <dgm:cxn modelId="{D99A0E4A-379E-4B9C-A067-CF8FAD42561A}" type="presParOf" srcId="{2966DA50-3E32-4177-BB4D-6CEB249E8F27}" destId="{7A3B0DCD-A02B-4DAC-B82E-849699B0A955}" srcOrd="11" destOrd="0" presId="urn:microsoft.com/office/officeart/2008/layout/VerticalCurvedList"/>
    <dgm:cxn modelId="{8230917A-9123-48A4-9FD4-3389D5656AF9}" type="presParOf" srcId="{2966DA50-3E32-4177-BB4D-6CEB249E8F27}" destId="{6D00E5F0-5F3A-4A50-B5B1-6A8421CC58E0}" srcOrd="12" destOrd="0" presId="urn:microsoft.com/office/officeart/2008/layout/VerticalCurvedList"/>
    <dgm:cxn modelId="{47F9FC7D-42BB-454E-A493-054274D2527A}" type="presParOf" srcId="{6D00E5F0-5F3A-4A50-B5B1-6A8421CC58E0}" destId="{C6796232-9EE9-4A02-A973-11B70D079D79}" srcOrd="0" destOrd="0" presId="urn:microsoft.com/office/officeart/2008/layout/VerticalCurvedList"/>
    <dgm:cxn modelId="{6A2D45E1-4095-4CE0-8362-1193CB33F63C}" type="presParOf" srcId="{2966DA50-3E32-4177-BB4D-6CEB249E8F27}" destId="{46711429-93B8-4888-AADB-C5FA7F0B8912}" srcOrd="13" destOrd="0" presId="urn:microsoft.com/office/officeart/2008/layout/VerticalCurvedList"/>
    <dgm:cxn modelId="{2EC9EED4-2952-49FD-BD54-91CFBC305DD0}" type="presParOf" srcId="{2966DA50-3E32-4177-BB4D-6CEB249E8F27}" destId="{D682F60D-83AC-4937-A3F8-5592789FE518}" srcOrd="14" destOrd="0" presId="urn:microsoft.com/office/officeart/2008/layout/VerticalCurvedList"/>
    <dgm:cxn modelId="{1F696F85-7CC6-41E4-A9E6-23660DEC0272}" type="presParOf" srcId="{D682F60D-83AC-4937-A3F8-5592789FE518}" destId="{B1C98AEE-97B6-4C5F-A401-2209D49560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EA007-7AB3-4462-BF36-F3E9B6FFE6D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53112F-3C77-4990-93A0-AD3387A77B86}">
      <dgm:prSet phldrT="[Text]"/>
      <dgm:spPr>
        <a:solidFill>
          <a:srgbClr val="5D4777"/>
        </a:solidFill>
      </dgm:spPr>
      <dgm:t>
        <a:bodyPr/>
        <a:lstStyle/>
        <a:p>
          <a:r>
            <a:rPr lang="en-US" dirty="0">
              <a:latin typeface="Century Gothic" panose="020B0502020202020204" pitchFamily="34" charset="0"/>
            </a:rPr>
            <a:t>Emotional Suffering</a:t>
          </a:r>
        </a:p>
      </dgm:t>
    </dgm:pt>
    <dgm:pt modelId="{3E241CFE-34FE-4818-92F1-BB848CB00932}" type="parTrans" cxnId="{C9FB5469-B125-47F8-901C-FA9A22FFDE23}">
      <dgm:prSet/>
      <dgm:spPr/>
      <dgm:t>
        <a:bodyPr/>
        <a:lstStyle/>
        <a:p>
          <a:endParaRPr lang="en-US">
            <a:latin typeface="Century Gothic" panose="020B0502020202020204" pitchFamily="34" charset="0"/>
          </a:endParaRPr>
        </a:p>
      </dgm:t>
    </dgm:pt>
    <dgm:pt modelId="{12198C5D-1375-4411-8D7D-5B22DB4E3856}" type="sibTrans" cxnId="{C9FB5469-B125-47F8-901C-FA9A22FFDE23}">
      <dgm:prSet/>
      <dgm:spPr>
        <a:solidFill>
          <a:srgbClr val="FFCD00"/>
        </a:solidFill>
      </dgm:spPr>
      <dgm:t>
        <a:bodyPr/>
        <a:lstStyle/>
        <a:p>
          <a:endParaRPr lang="en-US">
            <a:latin typeface="Century Gothic" panose="020B0502020202020204" pitchFamily="34" charset="0"/>
          </a:endParaRPr>
        </a:p>
      </dgm:t>
    </dgm:pt>
    <dgm:pt modelId="{FAA74ED4-6C0B-47C7-A51D-E86E3AB0C26E}">
      <dgm:prSet phldrT="[Text]"/>
      <dgm:spPr>
        <a:solidFill>
          <a:srgbClr val="5D4777"/>
        </a:solidFill>
      </dgm:spPr>
      <dgm:t>
        <a:bodyPr/>
        <a:lstStyle/>
        <a:p>
          <a:r>
            <a:rPr lang="en-US" dirty="0">
              <a:latin typeface="Century Gothic" panose="020B0502020202020204" pitchFamily="34" charset="0"/>
            </a:rPr>
            <a:t>Emotional Overload</a:t>
          </a:r>
        </a:p>
      </dgm:t>
    </dgm:pt>
    <dgm:pt modelId="{7EB2EC81-B45B-4DAF-BB42-623886949776}" type="parTrans" cxnId="{9B3330C2-096A-4031-A141-D4766E113CF2}">
      <dgm:prSet/>
      <dgm:spPr/>
      <dgm:t>
        <a:bodyPr/>
        <a:lstStyle/>
        <a:p>
          <a:endParaRPr lang="en-US">
            <a:latin typeface="Century Gothic" panose="020B0502020202020204" pitchFamily="34" charset="0"/>
          </a:endParaRPr>
        </a:p>
      </dgm:t>
    </dgm:pt>
    <dgm:pt modelId="{3513815A-36CE-4CD9-BABD-D7A71E145D83}" type="sibTrans" cxnId="{9B3330C2-096A-4031-A141-D4766E113CF2}">
      <dgm:prSet/>
      <dgm:spPr/>
      <dgm:t>
        <a:bodyPr/>
        <a:lstStyle/>
        <a:p>
          <a:endParaRPr lang="en-US">
            <a:latin typeface="Century Gothic" panose="020B0502020202020204" pitchFamily="34" charset="0"/>
          </a:endParaRPr>
        </a:p>
      </dgm:t>
    </dgm:pt>
    <dgm:pt modelId="{B76D9221-F1D6-4AD9-A30B-C287F9F03984}">
      <dgm:prSet phldrT="[Text]"/>
      <dgm:spPr>
        <a:solidFill>
          <a:srgbClr val="5D4777"/>
        </a:solidFill>
      </dgm:spPr>
      <dgm:t>
        <a:bodyPr/>
        <a:lstStyle/>
        <a:p>
          <a:r>
            <a:rPr lang="en-US" dirty="0">
              <a:latin typeface="Century Gothic" panose="020B0502020202020204" pitchFamily="34" charset="0"/>
            </a:rPr>
            <a:t>Panic</a:t>
          </a:r>
        </a:p>
      </dgm:t>
    </dgm:pt>
    <dgm:pt modelId="{72F62F1D-12A3-4612-94EC-FD9DF61FB7E4}" type="parTrans" cxnId="{80A20B9D-BC43-4678-AF3A-441AB91A3AA3}">
      <dgm:prSet/>
      <dgm:spPr/>
      <dgm:t>
        <a:bodyPr/>
        <a:lstStyle/>
        <a:p>
          <a:endParaRPr lang="en-US">
            <a:latin typeface="Century Gothic" panose="020B0502020202020204" pitchFamily="34" charset="0"/>
          </a:endParaRPr>
        </a:p>
      </dgm:t>
    </dgm:pt>
    <dgm:pt modelId="{1BA40214-B26E-46B5-8A19-712D7F7A25D8}" type="sibTrans" cxnId="{80A20B9D-BC43-4678-AF3A-441AB91A3AA3}">
      <dgm:prSet/>
      <dgm:spPr/>
      <dgm:t>
        <a:bodyPr/>
        <a:lstStyle/>
        <a:p>
          <a:endParaRPr lang="en-US">
            <a:latin typeface="Century Gothic" panose="020B0502020202020204" pitchFamily="34" charset="0"/>
          </a:endParaRPr>
        </a:p>
      </dgm:t>
    </dgm:pt>
    <dgm:pt modelId="{4496CBDD-5784-4D3A-BDFC-F9FE58CAAAFC}">
      <dgm:prSet phldrT="[Text]"/>
      <dgm:spPr>
        <a:solidFill>
          <a:srgbClr val="5D4777"/>
        </a:solidFill>
      </dgm:spPr>
      <dgm:t>
        <a:bodyPr/>
        <a:lstStyle/>
        <a:p>
          <a:r>
            <a:rPr lang="en-US" dirty="0">
              <a:latin typeface="Century Gothic" panose="020B0502020202020204" pitchFamily="34" charset="0"/>
            </a:rPr>
            <a:t>Temporary Relief</a:t>
          </a:r>
        </a:p>
      </dgm:t>
    </dgm:pt>
    <dgm:pt modelId="{14545640-4937-4A53-A8FB-3D6683E8D180}" type="parTrans" cxnId="{94B6712F-9793-47EA-95EC-BDF2798A7F11}">
      <dgm:prSet/>
      <dgm:spPr/>
      <dgm:t>
        <a:bodyPr/>
        <a:lstStyle/>
        <a:p>
          <a:endParaRPr lang="en-US">
            <a:latin typeface="Century Gothic" panose="020B0502020202020204" pitchFamily="34" charset="0"/>
          </a:endParaRPr>
        </a:p>
      </dgm:t>
    </dgm:pt>
    <dgm:pt modelId="{7004630F-EB67-4915-ACB4-9EE564509FFB}" type="sibTrans" cxnId="{94B6712F-9793-47EA-95EC-BDF2798A7F11}">
      <dgm:prSet/>
      <dgm:spPr/>
      <dgm:t>
        <a:bodyPr/>
        <a:lstStyle/>
        <a:p>
          <a:endParaRPr lang="en-US">
            <a:latin typeface="Century Gothic" panose="020B0502020202020204" pitchFamily="34" charset="0"/>
          </a:endParaRPr>
        </a:p>
      </dgm:t>
    </dgm:pt>
    <dgm:pt modelId="{8783C956-7FF5-491D-8943-15F9A20DABB1}">
      <dgm:prSet phldrT="[Text]"/>
      <dgm:spPr>
        <a:solidFill>
          <a:srgbClr val="5D4777"/>
        </a:solidFill>
      </dgm:spPr>
      <dgm:t>
        <a:bodyPr/>
        <a:lstStyle/>
        <a:p>
          <a:r>
            <a:rPr lang="en-US" dirty="0">
              <a:latin typeface="Century Gothic" panose="020B0502020202020204" pitchFamily="34" charset="0"/>
            </a:rPr>
            <a:t>Shame/ Grief</a:t>
          </a:r>
        </a:p>
      </dgm:t>
    </dgm:pt>
    <dgm:pt modelId="{C5A720AD-3F03-4987-94DE-A27B684A3A81}" type="parTrans" cxnId="{B29C0B7A-537C-45FA-B656-27554CEA92AB}">
      <dgm:prSet/>
      <dgm:spPr/>
      <dgm:t>
        <a:bodyPr/>
        <a:lstStyle/>
        <a:p>
          <a:endParaRPr lang="en-US">
            <a:latin typeface="Century Gothic" panose="020B0502020202020204" pitchFamily="34" charset="0"/>
          </a:endParaRPr>
        </a:p>
      </dgm:t>
    </dgm:pt>
    <dgm:pt modelId="{70D56F5C-289C-4D69-BDFB-95F963BFE5D2}" type="sibTrans" cxnId="{B29C0B7A-537C-45FA-B656-27554CEA92AB}">
      <dgm:prSet/>
      <dgm:spPr/>
      <dgm:t>
        <a:bodyPr/>
        <a:lstStyle/>
        <a:p>
          <a:endParaRPr lang="en-US">
            <a:latin typeface="Century Gothic" panose="020B0502020202020204" pitchFamily="34" charset="0"/>
          </a:endParaRPr>
        </a:p>
      </dgm:t>
    </dgm:pt>
    <dgm:pt modelId="{B52A3673-7CD4-4AF0-AE84-DE89B98CCA0B}">
      <dgm:prSet phldrT="[Text]"/>
      <dgm:spPr>
        <a:solidFill>
          <a:srgbClr val="5D4777"/>
        </a:solidFill>
      </dgm:spPr>
      <dgm:t>
        <a:bodyPr/>
        <a:lstStyle/>
        <a:p>
          <a:r>
            <a:rPr lang="en-US" dirty="0">
              <a:latin typeface="Century Gothic" panose="020B0502020202020204" pitchFamily="34" charset="0"/>
            </a:rPr>
            <a:t>Self-Harm</a:t>
          </a:r>
        </a:p>
      </dgm:t>
    </dgm:pt>
    <dgm:pt modelId="{A31336E4-12B5-49D1-A539-60443BF7F418}" type="parTrans" cxnId="{2A93C735-A09A-4083-8283-DD1352ECABBD}">
      <dgm:prSet/>
      <dgm:spPr/>
      <dgm:t>
        <a:bodyPr/>
        <a:lstStyle/>
        <a:p>
          <a:endParaRPr lang="en-US">
            <a:latin typeface="Century Gothic" panose="020B0502020202020204" pitchFamily="34" charset="0"/>
          </a:endParaRPr>
        </a:p>
      </dgm:t>
    </dgm:pt>
    <dgm:pt modelId="{41F59CBB-F294-445F-B3CC-7DF2E8141836}" type="sibTrans" cxnId="{2A93C735-A09A-4083-8283-DD1352ECABBD}">
      <dgm:prSet/>
      <dgm:spPr/>
      <dgm:t>
        <a:bodyPr/>
        <a:lstStyle/>
        <a:p>
          <a:endParaRPr lang="en-US">
            <a:latin typeface="Century Gothic" panose="020B0502020202020204" pitchFamily="34" charset="0"/>
          </a:endParaRPr>
        </a:p>
      </dgm:t>
    </dgm:pt>
    <dgm:pt modelId="{6FEFB40D-06A9-4863-BC2F-3DBB8487CCCE}" type="pres">
      <dgm:prSet presAssocID="{A34EA007-7AB3-4462-BF36-F3E9B6FFE6DB}" presName="Name0" presStyleCnt="0">
        <dgm:presLayoutVars>
          <dgm:dir/>
          <dgm:resizeHandles val="exact"/>
        </dgm:presLayoutVars>
      </dgm:prSet>
      <dgm:spPr/>
      <dgm:t>
        <a:bodyPr/>
        <a:lstStyle/>
        <a:p>
          <a:endParaRPr lang="en-US"/>
        </a:p>
      </dgm:t>
    </dgm:pt>
    <dgm:pt modelId="{521AB89A-87C8-4760-8BA4-9E8827867201}" type="pres">
      <dgm:prSet presAssocID="{A34EA007-7AB3-4462-BF36-F3E9B6FFE6DB}" presName="cycle" presStyleCnt="0"/>
      <dgm:spPr/>
    </dgm:pt>
    <dgm:pt modelId="{E47DB6C8-53C3-4F84-985A-F8BCA7F943E0}" type="pres">
      <dgm:prSet presAssocID="{4353112F-3C77-4990-93A0-AD3387A77B86}" presName="nodeFirstNode" presStyleLbl="node1" presStyleIdx="0" presStyleCnt="6">
        <dgm:presLayoutVars>
          <dgm:bulletEnabled val="1"/>
        </dgm:presLayoutVars>
      </dgm:prSet>
      <dgm:spPr/>
      <dgm:t>
        <a:bodyPr/>
        <a:lstStyle/>
        <a:p>
          <a:endParaRPr lang="en-US"/>
        </a:p>
      </dgm:t>
    </dgm:pt>
    <dgm:pt modelId="{1411B572-F380-4473-A063-4EC3AEC70F47}" type="pres">
      <dgm:prSet presAssocID="{12198C5D-1375-4411-8D7D-5B22DB4E3856}" presName="sibTransFirstNode" presStyleLbl="bgShp" presStyleIdx="0" presStyleCnt="1"/>
      <dgm:spPr/>
      <dgm:t>
        <a:bodyPr/>
        <a:lstStyle/>
        <a:p>
          <a:endParaRPr lang="en-US"/>
        </a:p>
      </dgm:t>
    </dgm:pt>
    <dgm:pt modelId="{E295A71C-3868-42AE-9051-E32D73B0FD6E}" type="pres">
      <dgm:prSet presAssocID="{FAA74ED4-6C0B-47C7-A51D-E86E3AB0C26E}" presName="nodeFollowingNodes" presStyleLbl="node1" presStyleIdx="1" presStyleCnt="6">
        <dgm:presLayoutVars>
          <dgm:bulletEnabled val="1"/>
        </dgm:presLayoutVars>
      </dgm:prSet>
      <dgm:spPr/>
      <dgm:t>
        <a:bodyPr/>
        <a:lstStyle/>
        <a:p>
          <a:endParaRPr lang="en-US"/>
        </a:p>
      </dgm:t>
    </dgm:pt>
    <dgm:pt modelId="{058763AD-E7DF-4268-BADE-84D3410384E0}" type="pres">
      <dgm:prSet presAssocID="{B76D9221-F1D6-4AD9-A30B-C287F9F03984}" presName="nodeFollowingNodes" presStyleLbl="node1" presStyleIdx="2" presStyleCnt="6">
        <dgm:presLayoutVars>
          <dgm:bulletEnabled val="1"/>
        </dgm:presLayoutVars>
      </dgm:prSet>
      <dgm:spPr/>
      <dgm:t>
        <a:bodyPr/>
        <a:lstStyle/>
        <a:p>
          <a:endParaRPr lang="en-US"/>
        </a:p>
      </dgm:t>
    </dgm:pt>
    <dgm:pt modelId="{38CBC1E8-A464-4C29-BB55-4B79E2478170}" type="pres">
      <dgm:prSet presAssocID="{B52A3673-7CD4-4AF0-AE84-DE89B98CCA0B}" presName="nodeFollowingNodes" presStyleLbl="node1" presStyleIdx="3" presStyleCnt="6">
        <dgm:presLayoutVars>
          <dgm:bulletEnabled val="1"/>
        </dgm:presLayoutVars>
      </dgm:prSet>
      <dgm:spPr/>
      <dgm:t>
        <a:bodyPr/>
        <a:lstStyle/>
        <a:p>
          <a:endParaRPr lang="en-US"/>
        </a:p>
      </dgm:t>
    </dgm:pt>
    <dgm:pt modelId="{26C17AF1-6788-4C3C-AD0F-824A483EC125}" type="pres">
      <dgm:prSet presAssocID="{4496CBDD-5784-4D3A-BDFC-F9FE58CAAAFC}" presName="nodeFollowingNodes" presStyleLbl="node1" presStyleIdx="4" presStyleCnt="6">
        <dgm:presLayoutVars>
          <dgm:bulletEnabled val="1"/>
        </dgm:presLayoutVars>
      </dgm:prSet>
      <dgm:spPr/>
      <dgm:t>
        <a:bodyPr/>
        <a:lstStyle/>
        <a:p>
          <a:endParaRPr lang="en-US"/>
        </a:p>
      </dgm:t>
    </dgm:pt>
    <dgm:pt modelId="{DC3EEA23-F318-483D-A737-37A7AF0C44AE}" type="pres">
      <dgm:prSet presAssocID="{8783C956-7FF5-491D-8943-15F9A20DABB1}" presName="nodeFollowingNodes" presStyleLbl="node1" presStyleIdx="5" presStyleCnt="6">
        <dgm:presLayoutVars>
          <dgm:bulletEnabled val="1"/>
        </dgm:presLayoutVars>
      </dgm:prSet>
      <dgm:spPr/>
      <dgm:t>
        <a:bodyPr/>
        <a:lstStyle/>
        <a:p>
          <a:endParaRPr lang="en-US"/>
        </a:p>
      </dgm:t>
    </dgm:pt>
  </dgm:ptLst>
  <dgm:cxnLst>
    <dgm:cxn modelId="{70AF0627-2221-4E9E-8A79-DE7576B6F1D1}" type="presOf" srcId="{4496CBDD-5784-4D3A-BDFC-F9FE58CAAAFC}" destId="{26C17AF1-6788-4C3C-AD0F-824A483EC125}" srcOrd="0" destOrd="0" presId="urn:microsoft.com/office/officeart/2005/8/layout/cycle3"/>
    <dgm:cxn modelId="{FF1C63EE-75AB-405E-A0A5-F5BE8F26B098}" type="presOf" srcId="{B52A3673-7CD4-4AF0-AE84-DE89B98CCA0B}" destId="{38CBC1E8-A464-4C29-BB55-4B79E2478170}" srcOrd="0" destOrd="0" presId="urn:microsoft.com/office/officeart/2005/8/layout/cycle3"/>
    <dgm:cxn modelId="{B70180D9-BAA3-4A18-AEFB-18292AB2525F}" type="presOf" srcId="{12198C5D-1375-4411-8D7D-5B22DB4E3856}" destId="{1411B572-F380-4473-A063-4EC3AEC70F47}" srcOrd="0" destOrd="0" presId="urn:microsoft.com/office/officeart/2005/8/layout/cycle3"/>
    <dgm:cxn modelId="{AC194EEB-7E62-4A3C-A919-FFCC704FC248}" type="presOf" srcId="{A34EA007-7AB3-4462-BF36-F3E9B6FFE6DB}" destId="{6FEFB40D-06A9-4863-BC2F-3DBB8487CCCE}" srcOrd="0" destOrd="0" presId="urn:microsoft.com/office/officeart/2005/8/layout/cycle3"/>
    <dgm:cxn modelId="{FEE3DE47-817D-4A9D-B4C1-D9956183CDD5}" type="presOf" srcId="{FAA74ED4-6C0B-47C7-A51D-E86E3AB0C26E}" destId="{E295A71C-3868-42AE-9051-E32D73B0FD6E}" srcOrd="0" destOrd="0" presId="urn:microsoft.com/office/officeart/2005/8/layout/cycle3"/>
    <dgm:cxn modelId="{9B3330C2-096A-4031-A141-D4766E113CF2}" srcId="{A34EA007-7AB3-4462-BF36-F3E9B6FFE6DB}" destId="{FAA74ED4-6C0B-47C7-A51D-E86E3AB0C26E}" srcOrd="1" destOrd="0" parTransId="{7EB2EC81-B45B-4DAF-BB42-623886949776}" sibTransId="{3513815A-36CE-4CD9-BABD-D7A71E145D83}"/>
    <dgm:cxn modelId="{94B6712F-9793-47EA-95EC-BDF2798A7F11}" srcId="{A34EA007-7AB3-4462-BF36-F3E9B6FFE6DB}" destId="{4496CBDD-5784-4D3A-BDFC-F9FE58CAAAFC}" srcOrd="4" destOrd="0" parTransId="{14545640-4937-4A53-A8FB-3D6683E8D180}" sibTransId="{7004630F-EB67-4915-ACB4-9EE564509FFB}"/>
    <dgm:cxn modelId="{8AB791F7-3D8C-438D-A4BB-40AFF42FFE89}" type="presOf" srcId="{4353112F-3C77-4990-93A0-AD3387A77B86}" destId="{E47DB6C8-53C3-4F84-985A-F8BCA7F943E0}" srcOrd="0" destOrd="0" presId="urn:microsoft.com/office/officeart/2005/8/layout/cycle3"/>
    <dgm:cxn modelId="{80A20B9D-BC43-4678-AF3A-441AB91A3AA3}" srcId="{A34EA007-7AB3-4462-BF36-F3E9B6FFE6DB}" destId="{B76D9221-F1D6-4AD9-A30B-C287F9F03984}" srcOrd="2" destOrd="0" parTransId="{72F62F1D-12A3-4612-94EC-FD9DF61FB7E4}" sibTransId="{1BA40214-B26E-46B5-8A19-712D7F7A25D8}"/>
    <dgm:cxn modelId="{C9FB5469-B125-47F8-901C-FA9A22FFDE23}" srcId="{A34EA007-7AB3-4462-BF36-F3E9B6FFE6DB}" destId="{4353112F-3C77-4990-93A0-AD3387A77B86}" srcOrd="0" destOrd="0" parTransId="{3E241CFE-34FE-4818-92F1-BB848CB00932}" sibTransId="{12198C5D-1375-4411-8D7D-5B22DB4E3856}"/>
    <dgm:cxn modelId="{23376C28-B5A5-4970-9B24-DB240FA307CA}" type="presOf" srcId="{8783C956-7FF5-491D-8943-15F9A20DABB1}" destId="{DC3EEA23-F318-483D-A737-37A7AF0C44AE}" srcOrd="0" destOrd="0" presId="urn:microsoft.com/office/officeart/2005/8/layout/cycle3"/>
    <dgm:cxn modelId="{A5674B07-AD92-42F0-BD2B-020B1B4CF36C}" type="presOf" srcId="{B76D9221-F1D6-4AD9-A30B-C287F9F03984}" destId="{058763AD-E7DF-4268-BADE-84D3410384E0}" srcOrd="0" destOrd="0" presId="urn:microsoft.com/office/officeart/2005/8/layout/cycle3"/>
    <dgm:cxn modelId="{B29C0B7A-537C-45FA-B656-27554CEA92AB}" srcId="{A34EA007-7AB3-4462-BF36-F3E9B6FFE6DB}" destId="{8783C956-7FF5-491D-8943-15F9A20DABB1}" srcOrd="5" destOrd="0" parTransId="{C5A720AD-3F03-4987-94DE-A27B684A3A81}" sibTransId="{70D56F5C-289C-4D69-BDFB-95F963BFE5D2}"/>
    <dgm:cxn modelId="{2A93C735-A09A-4083-8283-DD1352ECABBD}" srcId="{A34EA007-7AB3-4462-BF36-F3E9B6FFE6DB}" destId="{B52A3673-7CD4-4AF0-AE84-DE89B98CCA0B}" srcOrd="3" destOrd="0" parTransId="{A31336E4-12B5-49D1-A539-60443BF7F418}" sibTransId="{41F59CBB-F294-445F-B3CC-7DF2E8141836}"/>
    <dgm:cxn modelId="{9BEA75D4-5554-4EF1-B00E-D8374DD15438}" type="presParOf" srcId="{6FEFB40D-06A9-4863-BC2F-3DBB8487CCCE}" destId="{521AB89A-87C8-4760-8BA4-9E8827867201}" srcOrd="0" destOrd="0" presId="urn:microsoft.com/office/officeart/2005/8/layout/cycle3"/>
    <dgm:cxn modelId="{CA22E3B8-55F8-454D-9209-CB63726EC32B}" type="presParOf" srcId="{521AB89A-87C8-4760-8BA4-9E8827867201}" destId="{E47DB6C8-53C3-4F84-985A-F8BCA7F943E0}" srcOrd="0" destOrd="0" presId="urn:microsoft.com/office/officeart/2005/8/layout/cycle3"/>
    <dgm:cxn modelId="{4E8DB9E2-2898-4814-82E1-EDAF2F67DC50}" type="presParOf" srcId="{521AB89A-87C8-4760-8BA4-9E8827867201}" destId="{1411B572-F380-4473-A063-4EC3AEC70F47}" srcOrd="1" destOrd="0" presId="urn:microsoft.com/office/officeart/2005/8/layout/cycle3"/>
    <dgm:cxn modelId="{4DBAE694-30F7-493E-B4B5-DD9E7ED7864C}" type="presParOf" srcId="{521AB89A-87C8-4760-8BA4-9E8827867201}" destId="{E295A71C-3868-42AE-9051-E32D73B0FD6E}" srcOrd="2" destOrd="0" presId="urn:microsoft.com/office/officeart/2005/8/layout/cycle3"/>
    <dgm:cxn modelId="{15F2E42B-4E57-45B1-830D-35AE66024D07}" type="presParOf" srcId="{521AB89A-87C8-4760-8BA4-9E8827867201}" destId="{058763AD-E7DF-4268-BADE-84D3410384E0}" srcOrd="3" destOrd="0" presId="urn:microsoft.com/office/officeart/2005/8/layout/cycle3"/>
    <dgm:cxn modelId="{5579F32B-1D10-415B-B39D-938587176BC7}" type="presParOf" srcId="{521AB89A-87C8-4760-8BA4-9E8827867201}" destId="{38CBC1E8-A464-4C29-BB55-4B79E2478170}" srcOrd="4" destOrd="0" presId="urn:microsoft.com/office/officeart/2005/8/layout/cycle3"/>
    <dgm:cxn modelId="{BB6EC365-ADC5-4F41-B3F9-BFAD502851A6}" type="presParOf" srcId="{521AB89A-87C8-4760-8BA4-9E8827867201}" destId="{26C17AF1-6788-4C3C-AD0F-824A483EC125}" srcOrd="5" destOrd="0" presId="urn:microsoft.com/office/officeart/2005/8/layout/cycle3"/>
    <dgm:cxn modelId="{D9E79A5F-349B-44BC-AD45-5EFD1BAACA1F}" type="presParOf" srcId="{521AB89A-87C8-4760-8BA4-9E8827867201}" destId="{DC3EEA23-F318-483D-A737-37A7AF0C44A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806B-1396-4563-AAD0-4CB649F2A72E}">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rgbClr val="5D4777"/>
          </a:solidFill>
          <a:prstDash val="solid"/>
          <a:miter lim="800000"/>
        </a:ln>
        <a:effectLst/>
      </dsp:spPr>
      <dsp:style>
        <a:lnRef idx="2">
          <a:scrgbClr r="0" g="0" b="0"/>
        </a:lnRef>
        <a:fillRef idx="0">
          <a:scrgbClr r="0" g="0" b="0"/>
        </a:fillRef>
        <a:effectRef idx="0">
          <a:scrgbClr r="0" g="0" b="0"/>
        </a:effectRef>
        <a:fontRef idx="minor"/>
      </dsp:style>
    </dsp:sp>
    <dsp:sp modelId="{CD32E732-D08C-471D-BDE4-911DD403F920}">
      <dsp:nvSpPr>
        <dsp:cNvPr id="0" name=""/>
        <dsp:cNvSpPr/>
      </dsp:nvSpPr>
      <dsp:spPr>
        <a:xfrm>
          <a:off x="380119" y="246332"/>
          <a:ext cx="7675541" cy="492448"/>
        </a:xfrm>
        <a:prstGeom prst="rect">
          <a:avLst/>
        </a:prstGeom>
        <a:solidFill>
          <a:srgbClr val="EF53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Background to Pieta</a:t>
          </a:r>
        </a:p>
      </dsp:txBody>
      <dsp:txXfrm>
        <a:off x="380119" y="246332"/>
        <a:ext cx="7675541" cy="492448"/>
      </dsp:txXfrm>
    </dsp:sp>
    <dsp:sp modelId="{65A5FC1D-BD99-4007-AC95-90EFB0AA97C7}">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rgbClr val="EF5323"/>
          </a:solidFill>
          <a:prstDash val="solid"/>
          <a:miter lim="800000"/>
        </a:ln>
        <a:effectLst/>
      </dsp:spPr>
      <dsp:style>
        <a:lnRef idx="2">
          <a:scrgbClr r="0" g="0" b="0"/>
        </a:lnRef>
        <a:fillRef idx="1">
          <a:scrgbClr r="0" g="0" b="0"/>
        </a:fillRef>
        <a:effectRef idx="0">
          <a:scrgbClr r="0" g="0" b="0"/>
        </a:effectRef>
        <a:fontRef idx="minor"/>
      </dsp:style>
    </dsp:sp>
    <dsp:sp modelId="{AD869E9A-0ABB-4991-858E-16F7759C128B}">
      <dsp:nvSpPr>
        <dsp:cNvPr id="0" name=""/>
        <dsp:cNvSpPr/>
      </dsp:nvSpPr>
      <dsp:spPr>
        <a:xfrm>
          <a:off x="826075" y="985438"/>
          <a:ext cx="7229585" cy="492448"/>
        </a:xfrm>
        <a:prstGeom prst="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What is self-harm?</a:t>
          </a:r>
        </a:p>
      </dsp:txBody>
      <dsp:txXfrm>
        <a:off x="826075" y="985438"/>
        <a:ext cx="7229585" cy="492448"/>
      </dsp:txXfrm>
    </dsp:sp>
    <dsp:sp modelId="{9EEDA3FF-BE7C-4975-A5B0-439CBD4C0DB8}">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rgbClr val="5D4777"/>
          </a:solidFill>
          <a:prstDash val="solid"/>
          <a:miter lim="800000"/>
        </a:ln>
        <a:effectLst/>
      </dsp:spPr>
      <dsp:style>
        <a:lnRef idx="2">
          <a:scrgbClr r="0" g="0" b="0"/>
        </a:lnRef>
        <a:fillRef idx="1">
          <a:scrgbClr r="0" g="0" b="0"/>
        </a:fillRef>
        <a:effectRef idx="0">
          <a:scrgbClr r="0" g="0" b="0"/>
        </a:effectRef>
        <a:fontRef idx="minor"/>
      </dsp:style>
    </dsp:sp>
    <dsp:sp modelId="{C6036148-D5F7-414F-BD67-FBA515922108}">
      <dsp:nvSpPr>
        <dsp:cNvPr id="0" name=""/>
        <dsp:cNvSpPr/>
      </dsp:nvSpPr>
      <dsp:spPr>
        <a:xfrm>
          <a:off x="1070457" y="1724003"/>
          <a:ext cx="6985203" cy="492448"/>
        </a:xfrm>
        <a:prstGeom prst="rect">
          <a:avLst/>
        </a:prstGeom>
        <a:solidFill>
          <a:srgbClr val="FF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Who can self-harm?</a:t>
          </a:r>
        </a:p>
      </dsp:txBody>
      <dsp:txXfrm>
        <a:off x="1070457" y="1724003"/>
        <a:ext cx="6985203" cy="492448"/>
      </dsp:txXfrm>
    </dsp:sp>
    <dsp:sp modelId="{04E7D00A-F27E-4FF1-8FF1-59C84878C5DB}">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rgbClr val="FFCD00"/>
          </a:solidFill>
          <a:prstDash val="solid"/>
          <a:miter lim="800000"/>
        </a:ln>
        <a:effectLst/>
      </dsp:spPr>
      <dsp:style>
        <a:lnRef idx="2">
          <a:scrgbClr r="0" g="0" b="0"/>
        </a:lnRef>
        <a:fillRef idx="1">
          <a:scrgbClr r="0" g="0" b="0"/>
        </a:fillRef>
        <a:effectRef idx="0">
          <a:scrgbClr r="0" g="0" b="0"/>
        </a:effectRef>
        <a:fontRef idx="minor"/>
      </dsp:style>
    </dsp:sp>
    <dsp:sp modelId="{B66F15BF-2CB2-4933-8A38-86D3A1A2F473}">
      <dsp:nvSpPr>
        <dsp:cNvPr id="0" name=""/>
        <dsp:cNvSpPr/>
      </dsp:nvSpPr>
      <dsp:spPr>
        <a:xfrm>
          <a:off x="1148486" y="2463109"/>
          <a:ext cx="6907174" cy="492448"/>
        </a:xfrm>
        <a:prstGeom prst="rect">
          <a:avLst/>
        </a:prstGeom>
        <a:solidFill>
          <a:srgbClr val="EF53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Self-harm: fact or fiction? </a:t>
          </a:r>
        </a:p>
      </dsp:txBody>
      <dsp:txXfrm>
        <a:off x="1148486" y="2463109"/>
        <a:ext cx="6907174" cy="492448"/>
      </dsp:txXfrm>
    </dsp:sp>
    <dsp:sp modelId="{901E70B5-895E-49AE-8E95-D261B2805DB0}">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rgbClr val="EF5323"/>
          </a:solidFill>
          <a:prstDash val="solid"/>
          <a:miter lim="800000"/>
        </a:ln>
        <a:effectLst/>
      </dsp:spPr>
      <dsp:style>
        <a:lnRef idx="2">
          <a:scrgbClr r="0" g="0" b="0"/>
        </a:lnRef>
        <a:fillRef idx="1">
          <a:scrgbClr r="0" g="0" b="0"/>
        </a:fillRef>
        <a:effectRef idx="0">
          <a:scrgbClr r="0" g="0" b="0"/>
        </a:effectRef>
        <a:fontRef idx="minor"/>
      </dsp:style>
    </dsp:sp>
    <dsp:sp modelId="{E2F89ACC-D4FF-4F63-9E31-9064954A557E}">
      <dsp:nvSpPr>
        <dsp:cNvPr id="0" name=""/>
        <dsp:cNvSpPr/>
      </dsp:nvSpPr>
      <dsp:spPr>
        <a:xfrm>
          <a:off x="1070457" y="3202215"/>
          <a:ext cx="6985203" cy="492448"/>
        </a:xfrm>
        <a:prstGeom prst="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Types and signs of self-harm</a:t>
          </a:r>
        </a:p>
      </dsp:txBody>
      <dsp:txXfrm>
        <a:off x="1070457" y="3202215"/>
        <a:ext cx="6985203" cy="492448"/>
      </dsp:txXfrm>
    </dsp:sp>
    <dsp:sp modelId="{DB79D656-6C17-4AFF-B510-92F0702E3CBC}">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rgbClr val="5D4777"/>
          </a:solidFill>
          <a:prstDash val="solid"/>
          <a:miter lim="800000"/>
        </a:ln>
        <a:effectLst/>
      </dsp:spPr>
      <dsp:style>
        <a:lnRef idx="2">
          <a:scrgbClr r="0" g="0" b="0"/>
        </a:lnRef>
        <a:fillRef idx="1">
          <a:scrgbClr r="0" g="0" b="0"/>
        </a:fillRef>
        <a:effectRef idx="0">
          <a:scrgbClr r="0" g="0" b="0"/>
        </a:effectRef>
        <a:fontRef idx="minor"/>
      </dsp:style>
    </dsp:sp>
    <dsp:sp modelId="{7A3B0DCD-A02B-4DAC-B82E-849699B0A955}">
      <dsp:nvSpPr>
        <dsp:cNvPr id="0" name=""/>
        <dsp:cNvSpPr/>
      </dsp:nvSpPr>
      <dsp:spPr>
        <a:xfrm>
          <a:off x="826075" y="3940779"/>
          <a:ext cx="7229585" cy="492448"/>
        </a:xfrm>
        <a:prstGeom prst="rect">
          <a:avLst/>
        </a:prstGeom>
        <a:solidFill>
          <a:srgbClr val="FF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How can I help?</a:t>
          </a:r>
        </a:p>
      </dsp:txBody>
      <dsp:txXfrm>
        <a:off x="826075" y="3940779"/>
        <a:ext cx="7229585" cy="492448"/>
      </dsp:txXfrm>
    </dsp:sp>
    <dsp:sp modelId="{C6796232-9EE9-4A02-A973-11B70D079D79}">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rgbClr val="FFCD00"/>
          </a:solidFill>
          <a:prstDash val="solid"/>
          <a:miter lim="800000"/>
        </a:ln>
        <a:effectLst/>
      </dsp:spPr>
      <dsp:style>
        <a:lnRef idx="2">
          <a:scrgbClr r="0" g="0" b="0"/>
        </a:lnRef>
        <a:fillRef idx="1">
          <a:scrgbClr r="0" g="0" b="0"/>
        </a:fillRef>
        <a:effectRef idx="0">
          <a:scrgbClr r="0" g="0" b="0"/>
        </a:effectRef>
        <a:fontRef idx="minor"/>
      </dsp:style>
    </dsp:sp>
    <dsp:sp modelId="{46711429-93B8-4888-AADB-C5FA7F0B8912}">
      <dsp:nvSpPr>
        <dsp:cNvPr id="0" name=""/>
        <dsp:cNvSpPr/>
      </dsp:nvSpPr>
      <dsp:spPr>
        <a:xfrm>
          <a:off x="380119" y="4679885"/>
          <a:ext cx="7675541" cy="492448"/>
        </a:xfrm>
        <a:prstGeom prst="rect">
          <a:avLst/>
        </a:prstGeom>
        <a:solidFill>
          <a:srgbClr val="EF53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US" sz="2400" kern="1200" dirty="0">
              <a:latin typeface="Century Gothic" panose="020B0502020202020204" pitchFamily="34" charset="0"/>
            </a:rPr>
            <a:t>3 case studies</a:t>
          </a:r>
        </a:p>
      </dsp:txBody>
      <dsp:txXfrm>
        <a:off x="380119" y="4679885"/>
        <a:ext cx="7675541" cy="492448"/>
      </dsp:txXfrm>
    </dsp:sp>
    <dsp:sp modelId="{B1C98AEE-97B6-4C5F-A401-2209D495606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rgbClr val="EF532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B572-F380-4473-A063-4EC3AEC70F47}">
      <dsp:nvSpPr>
        <dsp:cNvPr id="0" name=""/>
        <dsp:cNvSpPr/>
      </dsp:nvSpPr>
      <dsp:spPr>
        <a:xfrm>
          <a:off x="1785625" y="-3123"/>
          <a:ext cx="4240749" cy="4240749"/>
        </a:xfrm>
        <a:prstGeom prst="circularArrow">
          <a:avLst>
            <a:gd name="adj1" fmla="val 5274"/>
            <a:gd name="adj2" fmla="val 312630"/>
            <a:gd name="adj3" fmla="val 14235153"/>
            <a:gd name="adj4" fmla="val 17122911"/>
            <a:gd name="adj5" fmla="val 5477"/>
          </a:avLst>
        </a:prstGeom>
        <a:solidFill>
          <a:srgbClr val="FFCD00"/>
        </a:solidFill>
        <a:ln>
          <a:noFill/>
        </a:ln>
        <a:effectLst/>
      </dsp:spPr>
      <dsp:style>
        <a:lnRef idx="0">
          <a:scrgbClr r="0" g="0" b="0"/>
        </a:lnRef>
        <a:fillRef idx="1">
          <a:scrgbClr r="0" g="0" b="0"/>
        </a:fillRef>
        <a:effectRef idx="0">
          <a:scrgbClr r="0" g="0" b="0"/>
        </a:effectRef>
        <a:fontRef idx="minor"/>
      </dsp:style>
    </dsp:sp>
    <dsp:sp modelId="{E47DB6C8-53C3-4F84-985A-F8BCA7F943E0}">
      <dsp:nvSpPr>
        <dsp:cNvPr id="0" name=""/>
        <dsp:cNvSpPr/>
      </dsp:nvSpPr>
      <dsp:spPr>
        <a:xfrm>
          <a:off x="3103057" y="2143"/>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Emotional Suffering</a:t>
          </a:r>
        </a:p>
      </dsp:txBody>
      <dsp:txXfrm>
        <a:off x="3142253" y="41339"/>
        <a:ext cx="1527492" cy="724550"/>
      </dsp:txXfrm>
    </dsp:sp>
    <dsp:sp modelId="{E295A71C-3868-42AE-9051-E32D73B0FD6E}">
      <dsp:nvSpPr>
        <dsp:cNvPr id="0" name=""/>
        <dsp:cNvSpPr/>
      </dsp:nvSpPr>
      <dsp:spPr>
        <a:xfrm>
          <a:off x="4592954" y="862336"/>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Emotional Overload</a:t>
          </a:r>
        </a:p>
      </dsp:txBody>
      <dsp:txXfrm>
        <a:off x="4632150" y="901532"/>
        <a:ext cx="1527492" cy="724550"/>
      </dsp:txXfrm>
    </dsp:sp>
    <dsp:sp modelId="{058763AD-E7DF-4268-BADE-84D3410384E0}">
      <dsp:nvSpPr>
        <dsp:cNvPr id="0" name=""/>
        <dsp:cNvSpPr/>
      </dsp:nvSpPr>
      <dsp:spPr>
        <a:xfrm>
          <a:off x="4592954" y="2582721"/>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Panic</a:t>
          </a:r>
        </a:p>
      </dsp:txBody>
      <dsp:txXfrm>
        <a:off x="4632150" y="2621917"/>
        <a:ext cx="1527492" cy="724550"/>
      </dsp:txXfrm>
    </dsp:sp>
    <dsp:sp modelId="{38CBC1E8-A464-4C29-BB55-4B79E2478170}">
      <dsp:nvSpPr>
        <dsp:cNvPr id="0" name=""/>
        <dsp:cNvSpPr/>
      </dsp:nvSpPr>
      <dsp:spPr>
        <a:xfrm>
          <a:off x="3103057" y="3442914"/>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Self-Harm</a:t>
          </a:r>
        </a:p>
      </dsp:txBody>
      <dsp:txXfrm>
        <a:off x="3142253" y="3482110"/>
        <a:ext cx="1527492" cy="724550"/>
      </dsp:txXfrm>
    </dsp:sp>
    <dsp:sp modelId="{26C17AF1-6788-4C3C-AD0F-824A483EC125}">
      <dsp:nvSpPr>
        <dsp:cNvPr id="0" name=""/>
        <dsp:cNvSpPr/>
      </dsp:nvSpPr>
      <dsp:spPr>
        <a:xfrm>
          <a:off x="1613160" y="2582721"/>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Temporary Relief</a:t>
          </a:r>
        </a:p>
      </dsp:txBody>
      <dsp:txXfrm>
        <a:off x="1652356" y="2621917"/>
        <a:ext cx="1527492" cy="724550"/>
      </dsp:txXfrm>
    </dsp:sp>
    <dsp:sp modelId="{DC3EEA23-F318-483D-A737-37A7AF0C44AE}">
      <dsp:nvSpPr>
        <dsp:cNvPr id="0" name=""/>
        <dsp:cNvSpPr/>
      </dsp:nvSpPr>
      <dsp:spPr>
        <a:xfrm>
          <a:off x="1613160" y="862336"/>
          <a:ext cx="1605884" cy="802942"/>
        </a:xfrm>
        <a:prstGeom prst="roundRect">
          <a:avLst/>
        </a:prstGeom>
        <a:solidFill>
          <a:srgbClr val="5D47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entury Gothic" panose="020B0502020202020204" pitchFamily="34" charset="0"/>
            </a:rPr>
            <a:t>Shame/ Grief</a:t>
          </a:r>
        </a:p>
      </dsp:txBody>
      <dsp:txXfrm>
        <a:off x="1652356" y="901532"/>
        <a:ext cx="1527492" cy="7245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141AC4-FF2D-4181-939B-9C0DD7F5814F}" type="datetimeFigureOut">
              <a:rPr lang="en-IE" smtClean="0"/>
              <a:t>26/02/2020</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E5F3D-D845-498F-B543-4812DBC15CCB}" type="slidenum">
              <a:rPr lang="en-IE" smtClean="0"/>
              <a:t>‹#›</a:t>
            </a:fld>
            <a:endParaRPr lang="en-IE"/>
          </a:p>
        </p:txBody>
      </p:sp>
    </p:spTree>
    <p:extLst>
      <p:ext uri="{BB962C8B-B14F-4D97-AF65-F5344CB8AC3E}">
        <p14:creationId xmlns:p14="http://schemas.microsoft.com/office/powerpoint/2010/main" val="83285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0985-3BA1-42D4-84A4-C7B52D83CAAF}" type="datetimeFigureOut">
              <a:rPr lang="en-IE" smtClean="0"/>
              <a:t>26/02/2020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DFBB3-A847-4FAE-9582-3D27403C9BA2}" type="slidenum">
              <a:rPr lang="en-IE" smtClean="0"/>
              <a:t>‹#›</a:t>
            </a:fld>
            <a:endParaRPr lang="en-IE"/>
          </a:p>
        </p:txBody>
      </p:sp>
    </p:spTree>
    <p:extLst>
      <p:ext uri="{BB962C8B-B14F-4D97-AF65-F5344CB8AC3E}">
        <p14:creationId xmlns:p14="http://schemas.microsoft.com/office/powerpoint/2010/main" val="407908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1</a:t>
            </a:fld>
            <a:endParaRPr lang="en-IE"/>
          </a:p>
        </p:txBody>
      </p:sp>
    </p:spTree>
    <p:extLst>
      <p:ext uri="{BB962C8B-B14F-4D97-AF65-F5344CB8AC3E}">
        <p14:creationId xmlns:p14="http://schemas.microsoft.com/office/powerpoint/2010/main" val="396075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Fwefojwien</a:t>
            </a:r>
            <a:r>
              <a:rPr lang="en-IE" dirty="0" smtClean="0"/>
              <a:t>[</a:t>
            </a:r>
            <a:r>
              <a:rPr lang="en-IE" dirty="0" err="1" smtClean="0"/>
              <a:t>fuwe</a:t>
            </a:r>
            <a:r>
              <a:rPr lang="en-IE" dirty="0" smtClean="0"/>
              <a:t> 9gfourguw[	WQ</a:t>
            </a:r>
          </a:p>
          <a:p>
            <a:r>
              <a:rPr lang="en-IE" dirty="0" smtClean="0"/>
              <a:t>W</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3</a:t>
            </a:fld>
            <a:endParaRPr lang="en-IE"/>
          </a:p>
        </p:txBody>
      </p:sp>
    </p:spTree>
    <p:extLst>
      <p:ext uri="{BB962C8B-B14F-4D97-AF65-F5344CB8AC3E}">
        <p14:creationId xmlns:p14="http://schemas.microsoft.com/office/powerpoint/2010/main" val="36445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Accredited psychotherapist &amp; counselling psychologist</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4</a:t>
            </a:fld>
            <a:endParaRPr lang="en-IE"/>
          </a:p>
        </p:txBody>
      </p:sp>
    </p:spTree>
    <p:extLst>
      <p:ext uri="{BB962C8B-B14F-4D97-AF65-F5344CB8AC3E}">
        <p14:creationId xmlns:p14="http://schemas.microsoft.com/office/powerpoint/2010/main" val="69118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Resilience Academy aims to equip young people with the skills and knowledge to support themselves not just now but long into the future. Key Aims:</a:t>
            </a:r>
          </a:p>
          <a:p>
            <a:r>
              <a:rPr lang="en-GB" dirty="0" smtClean="0"/>
              <a:t>Enhancing protective factors</a:t>
            </a:r>
          </a:p>
          <a:p>
            <a:r>
              <a:rPr lang="en-GB" dirty="0" smtClean="0"/>
              <a:t>Developing coping skills</a:t>
            </a:r>
          </a:p>
          <a:p>
            <a:r>
              <a:rPr lang="en-GB" dirty="0" smtClean="0"/>
              <a:t>Increasing self efficacy </a:t>
            </a:r>
          </a:p>
          <a:p>
            <a:r>
              <a:rPr lang="en-GB" dirty="0" smtClean="0"/>
              <a:t>Increase awareness of supports</a:t>
            </a:r>
          </a:p>
          <a:p>
            <a:r>
              <a:rPr lang="en-GB" dirty="0" smtClean="0"/>
              <a:t>Encouraging help seeking behaviour</a:t>
            </a:r>
          </a:p>
          <a:p>
            <a:r>
              <a:rPr lang="en-GB" dirty="0" smtClean="0"/>
              <a:t>Reducing Stigma</a:t>
            </a:r>
            <a:endParaRPr lang="en-GB" dirty="0"/>
          </a:p>
        </p:txBody>
      </p:sp>
      <p:sp>
        <p:nvSpPr>
          <p:cNvPr id="4" name="Slide Number Placeholder 3"/>
          <p:cNvSpPr>
            <a:spLocks noGrp="1"/>
          </p:cNvSpPr>
          <p:nvPr>
            <p:ph type="sldNum" sz="quarter" idx="10"/>
          </p:nvPr>
        </p:nvSpPr>
        <p:spPr/>
        <p:txBody>
          <a:bodyPr/>
          <a:lstStyle/>
          <a:p>
            <a:fld id="{CF6DFBB3-A847-4FAE-9582-3D27403C9BA2}" type="slidenum">
              <a:rPr lang="en-IE" smtClean="0"/>
              <a:t>5</a:t>
            </a:fld>
            <a:endParaRPr lang="en-IE"/>
          </a:p>
        </p:txBody>
      </p:sp>
    </p:spTree>
    <p:extLst>
      <p:ext uri="{BB962C8B-B14F-4D97-AF65-F5344CB8AC3E}">
        <p14:creationId xmlns:p14="http://schemas.microsoft.com/office/powerpoint/2010/main" val="151461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opposed to attention</a:t>
            </a:r>
            <a:r>
              <a:rPr lang="en-IE" baseline="0" dirty="0" smtClean="0"/>
              <a:t> seeking</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10</a:t>
            </a:fld>
            <a:endParaRPr lang="en-IE"/>
          </a:p>
        </p:txBody>
      </p:sp>
    </p:spTree>
    <p:extLst>
      <p:ext uri="{BB962C8B-B14F-4D97-AF65-F5344CB8AC3E}">
        <p14:creationId xmlns:p14="http://schemas.microsoft.com/office/powerpoint/2010/main" val="300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Escape – from others, in an attempt to get out of relationships</a:t>
            </a:r>
            <a:r>
              <a:rPr lang="en-IE" baseline="0" dirty="0" smtClean="0"/>
              <a:t> with others.  </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11</a:t>
            </a:fld>
            <a:endParaRPr lang="en-IE"/>
          </a:p>
        </p:txBody>
      </p:sp>
    </p:spTree>
    <p:extLst>
      <p:ext uri="{BB962C8B-B14F-4D97-AF65-F5344CB8AC3E}">
        <p14:creationId xmlns:p14="http://schemas.microsoft.com/office/powerpoint/2010/main" val="84013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It is likely that these numbers</a:t>
            </a:r>
            <a:r>
              <a:rPr lang="en-IE" baseline="0" dirty="0" smtClean="0"/>
              <a:t> represent a portion of the numbers of people who have self harmed</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13</a:t>
            </a:fld>
            <a:endParaRPr lang="en-IE"/>
          </a:p>
        </p:txBody>
      </p:sp>
    </p:spTree>
    <p:extLst>
      <p:ext uri="{BB962C8B-B14F-4D97-AF65-F5344CB8AC3E}">
        <p14:creationId xmlns:p14="http://schemas.microsoft.com/office/powerpoint/2010/main" val="25098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Don’t react – RESPOND!! voluntary</a:t>
            </a:r>
            <a:endParaRPr lang="en-IE" dirty="0"/>
          </a:p>
        </p:txBody>
      </p:sp>
      <p:sp>
        <p:nvSpPr>
          <p:cNvPr id="4" name="Slide Number Placeholder 3"/>
          <p:cNvSpPr>
            <a:spLocks noGrp="1"/>
          </p:cNvSpPr>
          <p:nvPr>
            <p:ph type="sldNum" sz="quarter" idx="10"/>
          </p:nvPr>
        </p:nvSpPr>
        <p:spPr/>
        <p:txBody>
          <a:bodyPr/>
          <a:lstStyle/>
          <a:p>
            <a:fld id="{CF6DFBB3-A847-4FAE-9582-3D27403C9BA2}" type="slidenum">
              <a:rPr lang="en-IE" smtClean="0"/>
              <a:t>27</a:t>
            </a:fld>
            <a:endParaRPr lang="en-IE"/>
          </a:p>
        </p:txBody>
      </p:sp>
    </p:spTree>
    <p:extLst>
      <p:ext uri="{BB962C8B-B14F-4D97-AF65-F5344CB8AC3E}">
        <p14:creationId xmlns:p14="http://schemas.microsoft.com/office/powerpoint/2010/main" val="286621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F34-0AD6-4259-A7BC-BBC53547A6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6825372-EF4B-466B-9B8D-94A0DAAEA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D837CA1-7B36-48CA-8160-3D3FFD6C0F2B}"/>
              </a:ext>
            </a:extLst>
          </p:cNvPr>
          <p:cNvSpPr>
            <a:spLocks noGrp="1"/>
          </p:cNvSpPr>
          <p:nvPr>
            <p:ph type="dt" sz="half" idx="10"/>
          </p:nvPr>
        </p:nvSpPr>
        <p:spPr/>
        <p:txBody>
          <a:bodyPr/>
          <a:lstStyle/>
          <a:p>
            <a:fld id="{F36D4E48-89A4-42F9-AA26-B6595BCD0B02}" type="datetime1">
              <a:rPr lang="en-IE" smtClean="0"/>
              <a:t>26/02/2020</a:t>
            </a:fld>
            <a:endParaRPr lang="en-IE"/>
          </a:p>
        </p:txBody>
      </p:sp>
      <p:sp>
        <p:nvSpPr>
          <p:cNvPr id="5" name="Footer Placeholder 4">
            <a:extLst>
              <a:ext uri="{FF2B5EF4-FFF2-40B4-BE49-F238E27FC236}">
                <a16:creationId xmlns:a16="http://schemas.microsoft.com/office/drawing/2014/main" id="{FDA8883E-E849-4149-A568-8479338BE9E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65C4F85-1C3D-4B99-A5C0-5581AC04DE8B}"/>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18097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8615-E1B2-4822-9D8B-20F0029F0FA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9110D0F-AA68-4B6F-AF55-6DC1FD0B5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0D5BEB3-06BF-4FBB-BB3D-A5499671307B}"/>
              </a:ext>
            </a:extLst>
          </p:cNvPr>
          <p:cNvSpPr>
            <a:spLocks noGrp="1"/>
          </p:cNvSpPr>
          <p:nvPr>
            <p:ph type="dt" sz="half" idx="10"/>
          </p:nvPr>
        </p:nvSpPr>
        <p:spPr/>
        <p:txBody>
          <a:bodyPr/>
          <a:lstStyle/>
          <a:p>
            <a:fld id="{C903BD1E-5C99-4301-963A-166626A49FF0}" type="datetime1">
              <a:rPr lang="en-IE" smtClean="0"/>
              <a:t>26/02/2020</a:t>
            </a:fld>
            <a:endParaRPr lang="en-IE"/>
          </a:p>
        </p:txBody>
      </p:sp>
      <p:sp>
        <p:nvSpPr>
          <p:cNvPr id="5" name="Footer Placeholder 4">
            <a:extLst>
              <a:ext uri="{FF2B5EF4-FFF2-40B4-BE49-F238E27FC236}">
                <a16:creationId xmlns:a16="http://schemas.microsoft.com/office/drawing/2014/main" id="{C37069D2-5929-465C-96A2-A3C5BBCB4D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117362-0CEC-402C-8336-20D52D1ACB5C}"/>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422831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AA364A-104F-42C8-BFBE-CDD4A9036B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6AC8D39-4460-43E7-AAA5-B35976BAF7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0BE7A7D-AA99-44B8-8114-5D5A4EE8CD9E}"/>
              </a:ext>
            </a:extLst>
          </p:cNvPr>
          <p:cNvSpPr>
            <a:spLocks noGrp="1"/>
          </p:cNvSpPr>
          <p:nvPr>
            <p:ph type="dt" sz="half" idx="10"/>
          </p:nvPr>
        </p:nvSpPr>
        <p:spPr/>
        <p:txBody>
          <a:bodyPr/>
          <a:lstStyle/>
          <a:p>
            <a:fld id="{F243E9B0-0D96-43C4-B992-BC9917656918}" type="datetime1">
              <a:rPr lang="en-IE" smtClean="0"/>
              <a:t>26/02/2020</a:t>
            </a:fld>
            <a:endParaRPr lang="en-IE"/>
          </a:p>
        </p:txBody>
      </p:sp>
      <p:sp>
        <p:nvSpPr>
          <p:cNvPr id="5" name="Footer Placeholder 4">
            <a:extLst>
              <a:ext uri="{FF2B5EF4-FFF2-40B4-BE49-F238E27FC236}">
                <a16:creationId xmlns:a16="http://schemas.microsoft.com/office/drawing/2014/main" id="{BA9C6925-A1DA-40AC-A5EA-91A4E2907B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09DA150-54C7-4F2F-B648-7900348DADE6}"/>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49908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CEC3-34BF-4EAB-AFD7-93E1A19F0F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2F55E45-97C3-4091-9842-72897E1C5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75EC264-C99D-4455-88D7-F8D714B4C55F}"/>
              </a:ext>
            </a:extLst>
          </p:cNvPr>
          <p:cNvSpPr>
            <a:spLocks noGrp="1"/>
          </p:cNvSpPr>
          <p:nvPr>
            <p:ph type="dt" sz="half" idx="10"/>
          </p:nvPr>
        </p:nvSpPr>
        <p:spPr/>
        <p:txBody>
          <a:bodyPr/>
          <a:lstStyle/>
          <a:p>
            <a:fld id="{013C9437-B734-4107-9CCE-07865A9F1E49}" type="datetime1">
              <a:rPr lang="en-IE" smtClean="0"/>
              <a:t>26/02/2020</a:t>
            </a:fld>
            <a:endParaRPr lang="en-IE"/>
          </a:p>
        </p:txBody>
      </p:sp>
      <p:sp>
        <p:nvSpPr>
          <p:cNvPr id="5" name="Footer Placeholder 4">
            <a:extLst>
              <a:ext uri="{FF2B5EF4-FFF2-40B4-BE49-F238E27FC236}">
                <a16:creationId xmlns:a16="http://schemas.microsoft.com/office/drawing/2014/main" id="{70491BB2-ECAE-462A-9430-038D664EAF4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47AE81B-51D3-4FBE-8CF9-5C87D4CE05BC}"/>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228212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1879-B125-4B29-9ED9-956742D8A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D8B5A03-C8ED-48BC-80F7-FA8009850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AA8AF-2B34-4752-B746-0786EA110FCB}"/>
              </a:ext>
            </a:extLst>
          </p:cNvPr>
          <p:cNvSpPr>
            <a:spLocks noGrp="1"/>
          </p:cNvSpPr>
          <p:nvPr>
            <p:ph type="dt" sz="half" idx="10"/>
          </p:nvPr>
        </p:nvSpPr>
        <p:spPr/>
        <p:txBody>
          <a:bodyPr/>
          <a:lstStyle/>
          <a:p>
            <a:fld id="{4E328ECD-A12B-4643-AFCE-97C9A9E3195A}" type="datetime1">
              <a:rPr lang="en-IE" smtClean="0"/>
              <a:t>26/02/2020</a:t>
            </a:fld>
            <a:endParaRPr lang="en-IE"/>
          </a:p>
        </p:txBody>
      </p:sp>
      <p:sp>
        <p:nvSpPr>
          <p:cNvPr id="5" name="Footer Placeholder 4">
            <a:extLst>
              <a:ext uri="{FF2B5EF4-FFF2-40B4-BE49-F238E27FC236}">
                <a16:creationId xmlns:a16="http://schemas.microsoft.com/office/drawing/2014/main" id="{BA52495A-2C99-4BA2-83F8-4A665B3C2F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86CA65-6323-4A6A-BE9B-89C69273B419}"/>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374017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CAD8-32C2-4755-B49C-AB4CAFBC61C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5415CA8-479B-435E-9831-F3BBC159E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907072C-9CF3-4354-A2C9-4BC2CB5EE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4415362-D618-4C13-925C-36286B8E8BF6}"/>
              </a:ext>
            </a:extLst>
          </p:cNvPr>
          <p:cNvSpPr>
            <a:spLocks noGrp="1"/>
          </p:cNvSpPr>
          <p:nvPr>
            <p:ph type="dt" sz="half" idx="10"/>
          </p:nvPr>
        </p:nvSpPr>
        <p:spPr/>
        <p:txBody>
          <a:bodyPr/>
          <a:lstStyle/>
          <a:p>
            <a:fld id="{92884420-1AC1-4692-8F3D-7355D5AE647F}" type="datetime1">
              <a:rPr lang="en-IE" smtClean="0"/>
              <a:t>26/02/2020</a:t>
            </a:fld>
            <a:endParaRPr lang="en-IE"/>
          </a:p>
        </p:txBody>
      </p:sp>
      <p:sp>
        <p:nvSpPr>
          <p:cNvPr id="6" name="Footer Placeholder 5">
            <a:extLst>
              <a:ext uri="{FF2B5EF4-FFF2-40B4-BE49-F238E27FC236}">
                <a16:creationId xmlns:a16="http://schemas.microsoft.com/office/drawing/2014/main" id="{2ADC2EEC-05F5-4DBA-9B93-9C375B733A8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7683C08-331C-4593-9144-16A8597C7EB2}"/>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406782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315F-758D-4A65-91F1-FC2FF64110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D2B67CC-175E-4447-B8FF-9E5A7B6D7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08E24-6352-42E3-9A4F-34ED83F79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68D17EC-6282-4945-A2F8-D88047AC9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2EBC2-F076-427F-A3C9-7075E9608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F9BCD57-8EC3-4072-9AE8-2016E96F5B4F}"/>
              </a:ext>
            </a:extLst>
          </p:cNvPr>
          <p:cNvSpPr>
            <a:spLocks noGrp="1"/>
          </p:cNvSpPr>
          <p:nvPr>
            <p:ph type="dt" sz="half" idx="10"/>
          </p:nvPr>
        </p:nvSpPr>
        <p:spPr/>
        <p:txBody>
          <a:bodyPr/>
          <a:lstStyle/>
          <a:p>
            <a:fld id="{47A7A709-86F6-4A6F-8F63-96211FDC3C14}" type="datetime1">
              <a:rPr lang="en-IE" smtClean="0"/>
              <a:t>26/02/2020</a:t>
            </a:fld>
            <a:endParaRPr lang="en-IE"/>
          </a:p>
        </p:txBody>
      </p:sp>
      <p:sp>
        <p:nvSpPr>
          <p:cNvPr id="8" name="Footer Placeholder 7">
            <a:extLst>
              <a:ext uri="{FF2B5EF4-FFF2-40B4-BE49-F238E27FC236}">
                <a16:creationId xmlns:a16="http://schemas.microsoft.com/office/drawing/2014/main" id="{95C0F281-0375-4F05-BCDF-5F9670EF08D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79392D9-F0DE-4473-8489-6C75E2AFE375}"/>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171548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86F6-02BE-41D6-BC77-E602A01B3DD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13B2330-341F-46F4-978E-651D5B7E6905}"/>
              </a:ext>
            </a:extLst>
          </p:cNvPr>
          <p:cNvSpPr>
            <a:spLocks noGrp="1"/>
          </p:cNvSpPr>
          <p:nvPr>
            <p:ph type="dt" sz="half" idx="10"/>
          </p:nvPr>
        </p:nvSpPr>
        <p:spPr/>
        <p:txBody>
          <a:bodyPr/>
          <a:lstStyle/>
          <a:p>
            <a:fld id="{46BE8C11-7AA1-4ED9-9478-1E21ECA7598D}" type="datetime1">
              <a:rPr lang="en-IE" smtClean="0"/>
              <a:t>26/02/2020</a:t>
            </a:fld>
            <a:endParaRPr lang="en-IE"/>
          </a:p>
        </p:txBody>
      </p:sp>
      <p:sp>
        <p:nvSpPr>
          <p:cNvPr id="4" name="Footer Placeholder 3">
            <a:extLst>
              <a:ext uri="{FF2B5EF4-FFF2-40B4-BE49-F238E27FC236}">
                <a16:creationId xmlns:a16="http://schemas.microsoft.com/office/drawing/2014/main" id="{9CD284AD-BAC7-4B63-A988-941655FDC0F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F2C3BD6-CFE1-4F15-90D2-D83793BE971A}"/>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341601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B29E8-F823-4F31-9FE9-3DF3C75ACE00}"/>
              </a:ext>
            </a:extLst>
          </p:cNvPr>
          <p:cNvSpPr>
            <a:spLocks noGrp="1"/>
          </p:cNvSpPr>
          <p:nvPr>
            <p:ph type="dt" sz="half" idx="10"/>
          </p:nvPr>
        </p:nvSpPr>
        <p:spPr/>
        <p:txBody>
          <a:bodyPr/>
          <a:lstStyle/>
          <a:p>
            <a:fld id="{BE18B12E-0E28-48D5-9AA9-4EE4C53F4822}" type="datetime1">
              <a:rPr lang="en-IE" smtClean="0"/>
              <a:t>26/02/2020</a:t>
            </a:fld>
            <a:endParaRPr lang="en-IE"/>
          </a:p>
        </p:txBody>
      </p:sp>
      <p:sp>
        <p:nvSpPr>
          <p:cNvPr id="3" name="Footer Placeholder 2">
            <a:extLst>
              <a:ext uri="{FF2B5EF4-FFF2-40B4-BE49-F238E27FC236}">
                <a16:creationId xmlns:a16="http://schemas.microsoft.com/office/drawing/2014/main" id="{45C045C8-CF32-414C-808A-8BD028CEE3A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2641964-B6E9-4BCD-B1CD-479C39E4CF0A}"/>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198839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B0E2-FAB1-41A0-95DB-3D1435B24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24E89A3-D75D-48EA-840C-0EFCE4690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9695DD4-7AA2-4145-8D1B-4F855E663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77049-47D9-4D15-B8A8-9358F040588F}"/>
              </a:ext>
            </a:extLst>
          </p:cNvPr>
          <p:cNvSpPr>
            <a:spLocks noGrp="1"/>
          </p:cNvSpPr>
          <p:nvPr>
            <p:ph type="dt" sz="half" idx="10"/>
          </p:nvPr>
        </p:nvSpPr>
        <p:spPr/>
        <p:txBody>
          <a:bodyPr/>
          <a:lstStyle/>
          <a:p>
            <a:fld id="{8D157EF8-BE34-45FF-BAED-EF81D2822325}" type="datetime1">
              <a:rPr lang="en-IE" smtClean="0"/>
              <a:t>26/02/2020</a:t>
            </a:fld>
            <a:endParaRPr lang="en-IE"/>
          </a:p>
        </p:txBody>
      </p:sp>
      <p:sp>
        <p:nvSpPr>
          <p:cNvPr id="6" name="Footer Placeholder 5">
            <a:extLst>
              <a:ext uri="{FF2B5EF4-FFF2-40B4-BE49-F238E27FC236}">
                <a16:creationId xmlns:a16="http://schemas.microsoft.com/office/drawing/2014/main" id="{6A4A4845-60E0-46FE-A0A7-BD766C5EB28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BB3BB4A-F1A9-43FE-A722-A74E3747252B}"/>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342337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569D-7791-48DB-9BA1-E4259A679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1761012E-C14D-4C5A-870A-DA67D26BF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5CADDF2-DA94-4A9B-8D61-88FF75C38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6CBB-C4D6-4C1F-A0BC-6095792AE7D1}"/>
              </a:ext>
            </a:extLst>
          </p:cNvPr>
          <p:cNvSpPr>
            <a:spLocks noGrp="1"/>
          </p:cNvSpPr>
          <p:nvPr>
            <p:ph type="dt" sz="half" idx="10"/>
          </p:nvPr>
        </p:nvSpPr>
        <p:spPr/>
        <p:txBody>
          <a:bodyPr/>
          <a:lstStyle/>
          <a:p>
            <a:fld id="{5231F7B8-98D9-4F6C-BF05-59979905AA24}" type="datetime1">
              <a:rPr lang="en-IE" smtClean="0"/>
              <a:t>26/02/2020</a:t>
            </a:fld>
            <a:endParaRPr lang="en-IE"/>
          </a:p>
        </p:txBody>
      </p:sp>
      <p:sp>
        <p:nvSpPr>
          <p:cNvPr id="6" name="Footer Placeholder 5">
            <a:extLst>
              <a:ext uri="{FF2B5EF4-FFF2-40B4-BE49-F238E27FC236}">
                <a16:creationId xmlns:a16="http://schemas.microsoft.com/office/drawing/2014/main" id="{2FC3D997-C299-420F-8BE8-70FCBBA368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9C45BE3-AFCF-4C0F-9D34-03C59E2CF996}"/>
              </a:ext>
            </a:extLst>
          </p:cNvPr>
          <p:cNvSpPr>
            <a:spLocks noGrp="1"/>
          </p:cNvSpPr>
          <p:nvPr>
            <p:ph type="sldNum" sz="quarter" idx="12"/>
          </p:nvPr>
        </p:nvSpPr>
        <p:spPr/>
        <p:txBody>
          <a:bodyPr/>
          <a:lstStyle/>
          <a:p>
            <a:fld id="{8228CFF6-6222-47F6-83D4-9FD4DD87CA78}" type="slidenum">
              <a:rPr lang="en-IE" smtClean="0"/>
              <a:t>‹#›</a:t>
            </a:fld>
            <a:endParaRPr lang="en-IE"/>
          </a:p>
        </p:txBody>
      </p:sp>
    </p:spTree>
    <p:extLst>
      <p:ext uri="{BB962C8B-B14F-4D97-AF65-F5344CB8AC3E}">
        <p14:creationId xmlns:p14="http://schemas.microsoft.com/office/powerpoint/2010/main" val="403784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34B5D-AA02-4717-B694-0B051E04E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EEE4EFC-B20E-45BB-A424-BAA20C6BF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D6B18B3-E3B8-4833-A162-45CC0DD6D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B5CEC-2AD2-4CBA-B19B-489E48AFBFC8}" type="datetime1">
              <a:rPr lang="en-IE" smtClean="0"/>
              <a:t>26/02/2020</a:t>
            </a:fld>
            <a:endParaRPr lang="en-IE"/>
          </a:p>
        </p:txBody>
      </p:sp>
      <p:sp>
        <p:nvSpPr>
          <p:cNvPr id="5" name="Footer Placeholder 4">
            <a:extLst>
              <a:ext uri="{FF2B5EF4-FFF2-40B4-BE49-F238E27FC236}">
                <a16:creationId xmlns:a16="http://schemas.microsoft.com/office/drawing/2014/main" id="{78BF33FE-DB5C-4165-AC2A-6E1A0BACD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4108F2A-D505-4FC0-B1EB-CF6F92CF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8CFF6-6222-47F6-83D4-9FD4DD87CA78}" type="slidenum">
              <a:rPr lang="en-IE" smtClean="0"/>
              <a:t>‹#›</a:t>
            </a:fld>
            <a:endParaRPr lang="en-IE"/>
          </a:p>
        </p:txBody>
      </p:sp>
    </p:spTree>
    <p:extLst>
      <p:ext uri="{BB962C8B-B14F-4D97-AF65-F5344CB8AC3E}">
        <p14:creationId xmlns:p14="http://schemas.microsoft.com/office/powerpoint/2010/main" val="85035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solidFill>
                <a:srgbClr val="5D4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95619" y="6301739"/>
            <a:ext cx="596381" cy="556261"/>
            <a:chOff x="10788752" y="863239"/>
            <a:chExt cx="596381" cy="556261"/>
          </a:xfrm>
          <a:solidFill>
            <a:srgbClr val="EF5323"/>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5" name="Group 174">
            <a:extLst>
              <a:ext uri="{FF2B5EF4-FFF2-40B4-BE49-F238E27FC236}">
                <a16:creationId xmlns:a16="http://schemas.microsoft.com/office/drawing/2014/main" id="{A16DB4EB-0AD4-4BDF-9017-640A28107FDB}"/>
              </a:ext>
            </a:extLst>
          </p:cNvPr>
          <p:cNvGrpSpPr/>
          <p:nvPr/>
        </p:nvGrpSpPr>
        <p:grpSpPr>
          <a:xfrm>
            <a:off x="923265" y="0"/>
            <a:ext cx="596381" cy="556261"/>
            <a:chOff x="10788752" y="863239"/>
            <a:chExt cx="596381" cy="556261"/>
          </a:xfrm>
          <a:solidFill>
            <a:schemeClr val="bg1"/>
          </a:solidFill>
        </p:grpSpPr>
        <p:grpSp>
          <p:nvGrpSpPr>
            <p:cNvPr id="176" name="Group 175">
              <a:extLst>
                <a:ext uri="{FF2B5EF4-FFF2-40B4-BE49-F238E27FC236}">
                  <a16:creationId xmlns:a16="http://schemas.microsoft.com/office/drawing/2014/main" id="{ED631B6D-AEE3-45D5-BBE1-59511BCB8F7F}"/>
                </a:ext>
              </a:extLst>
            </p:cNvPr>
            <p:cNvGrpSpPr/>
            <p:nvPr/>
          </p:nvGrpSpPr>
          <p:grpSpPr>
            <a:xfrm>
              <a:off x="10788752" y="863239"/>
              <a:ext cx="596381" cy="395152"/>
              <a:chOff x="9481457" y="2304506"/>
              <a:chExt cx="596381" cy="395152"/>
            </a:xfrm>
            <a:grpFill/>
          </p:grpSpPr>
          <p:grpSp>
            <p:nvGrpSpPr>
              <p:cNvPr id="182" name="Group 181">
                <a:extLst>
                  <a:ext uri="{FF2B5EF4-FFF2-40B4-BE49-F238E27FC236}">
                    <a16:creationId xmlns:a16="http://schemas.microsoft.com/office/drawing/2014/main" id="{B5E3C853-D9D3-4837-A21D-60DA830E7879}"/>
                  </a:ext>
                </a:extLst>
              </p:cNvPr>
              <p:cNvGrpSpPr/>
              <p:nvPr/>
            </p:nvGrpSpPr>
            <p:grpSpPr>
              <a:xfrm>
                <a:off x="9481457" y="2304506"/>
                <a:ext cx="596381" cy="72934"/>
                <a:chOff x="9481457" y="2304506"/>
                <a:chExt cx="596381" cy="72934"/>
              </a:xfrm>
              <a:grpFill/>
            </p:grpSpPr>
            <p:sp>
              <p:nvSpPr>
                <p:cNvPr id="193" name="Rectangle 192">
                  <a:extLst>
                    <a:ext uri="{FF2B5EF4-FFF2-40B4-BE49-F238E27FC236}">
                      <a16:creationId xmlns:a16="http://schemas.microsoft.com/office/drawing/2014/main" id="{2ECA55D2-1A44-47AC-8310-D8DDFE73EFC6}"/>
                    </a:ext>
                  </a:extLst>
                </p:cNvPr>
                <p:cNvSpPr/>
                <p:nvPr/>
              </p:nvSpPr>
              <p:spPr>
                <a:xfrm>
                  <a:off x="9481457"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4" name="Rectangle 193">
                  <a:extLst>
                    <a:ext uri="{FF2B5EF4-FFF2-40B4-BE49-F238E27FC236}">
                      <a16:creationId xmlns:a16="http://schemas.microsoft.com/office/drawing/2014/main" id="{720F6749-2A76-4460-B5F4-731E06385854}"/>
                    </a:ext>
                  </a:extLst>
                </p:cNvPr>
                <p:cNvSpPr/>
                <p:nvPr/>
              </p:nvSpPr>
              <p:spPr>
                <a:xfrm>
                  <a:off x="9657651"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5" name="Rectangle 194">
                  <a:extLst>
                    <a:ext uri="{FF2B5EF4-FFF2-40B4-BE49-F238E27FC236}">
                      <a16:creationId xmlns:a16="http://schemas.microsoft.com/office/drawing/2014/main" id="{107D61EF-856F-4279-8BD8-9358C256389A}"/>
                    </a:ext>
                  </a:extLst>
                </p:cNvPr>
                <p:cNvSpPr/>
                <p:nvPr/>
              </p:nvSpPr>
              <p:spPr>
                <a:xfrm>
                  <a:off x="9833845"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6" name="Rectangle 195">
                  <a:extLst>
                    <a:ext uri="{FF2B5EF4-FFF2-40B4-BE49-F238E27FC236}">
                      <a16:creationId xmlns:a16="http://schemas.microsoft.com/office/drawing/2014/main" id="{8AB94B35-D175-43F5-9147-75BA595B678D}"/>
                    </a:ext>
                  </a:extLst>
                </p:cNvPr>
                <p:cNvSpPr/>
                <p:nvPr/>
              </p:nvSpPr>
              <p:spPr>
                <a:xfrm>
                  <a:off x="10005838"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3" name="Group 182">
                <a:extLst>
                  <a:ext uri="{FF2B5EF4-FFF2-40B4-BE49-F238E27FC236}">
                    <a16:creationId xmlns:a16="http://schemas.microsoft.com/office/drawing/2014/main" id="{10BE5303-A795-4D57-B2AA-E58A1F39176F}"/>
                  </a:ext>
                </a:extLst>
              </p:cNvPr>
              <p:cNvGrpSpPr/>
              <p:nvPr/>
            </p:nvGrpSpPr>
            <p:grpSpPr>
              <a:xfrm>
                <a:off x="9481457" y="2465615"/>
                <a:ext cx="596381" cy="72934"/>
                <a:chOff x="9481457" y="2304506"/>
                <a:chExt cx="596381" cy="72934"/>
              </a:xfrm>
              <a:grpFill/>
            </p:grpSpPr>
            <p:sp>
              <p:nvSpPr>
                <p:cNvPr id="189" name="Rectangle 188">
                  <a:extLst>
                    <a:ext uri="{FF2B5EF4-FFF2-40B4-BE49-F238E27FC236}">
                      <a16:creationId xmlns:a16="http://schemas.microsoft.com/office/drawing/2014/main" id="{408EA78E-2CEB-4149-BED3-B57E27C63BA1}"/>
                    </a:ext>
                  </a:extLst>
                </p:cNvPr>
                <p:cNvSpPr/>
                <p:nvPr/>
              </p:nvSpPr>
              <p:spPr>
                <a:xfrm>
                  <a:off x="9481457"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0" name="Rectangle 189">
                  <a:extLst>
                    <a:ext uri="{FF2B5EF4-FFF2-40B4-BE49-F238E27FC236}">
                      <a16:creationId xmlns:a16="http://schemas.microsoft.com/office/drawing/2014/main" id="{A7EF1A86-D367-4F5C-98F4-174C829A4074}"/>
                    </a:ext>
                  </a:extLst>
                </p:cNvPr>
                <p:cNvSpPr/>
                <p:nvPr/>
              </p:nvSpPr>
              <p:spPr>
                <a:xfrm>
                  <a:off x="9657651"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1" name="Rectangle 190">
                  <a:extLst>
                    <a:ext uri="{FF2B5EF4-FFF2-40B4-BE49-F238E27FC236}">
                      <a16:creationId xmlns:a16="http://schemas.microsoft.com/office/drawing/2014/main" id="{8A000DA8-0066-4782-867D-4F2BB8BB1452}"/>
                    </a:ext>
                  </a:extLst>
                </p:cNvPr>
                <p:cNvSpPr/>
                <p:nvPr/>
              </p:nvSpPr>
              <p:spPr>
                <a:xfrm>
                  <a:off x="9833845"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2" name="Rectangle 191">
                  <a:extLst>
                    <a:ext uri="{FF2B5EF4-FFF2-40B4-BE49-F238E27FC236}">
                      <a16:creationId xmlns:a16="http://schemas.microsoft.com/office/drawing/2014/main" id="{3D2F0EB6-FB71-4913-89A6-9A5F63D5A379}"/>
                    </a:ext>
                  </a:extLst>
                </p:cNvPr>
                <p:cNvSpPr/>
                <p:nvPr/>
              </p:nvSpPr>
              <p:spPr>
                <a:xfrm>
                  <a:off x="10005838"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4" name="Group 183">
                <a:extLst>
                  <a:ext uri="{FF2B5EF4-FFF2-40B4-BE49-F238E27FC236}">
                    <a16:creationId xmlns:a16="http://schemas.microsoft.com/office/drawing/2014/main" id="{DDC1A0C3-C905-42EF-942B-CF4ACC27031B}"/>
                  </a:ext>
                </a:extLst>
              </p:cNvPr>
              <p:cNvGrpSpPr/>
              <p:nvPr/>
            </p:nvGrpSpPr>
            <p:grpSpPr>
              <a:xfrm>
                <a:off x="9481457" y="2626724"/>
                <a:ext cx="596381" cy="72934"/>
                <a:chOff x="9481457" y="2304506"/>
                <a:chExt cx="596381" cy="72934"/>
              </a:xfrm>
              <a:grpFill/>
            </p:grpSpPr>
            <p:sp>
              <p:nvSpPr>
                <p:cNvPr id="185" name="Rectangle 184">
                  <a:extLst>
                    <a:ext uri="{FF2B5EF4-FFF2-40B4-BE49-F238E27FC236}">
                      <a16:creationId xmlns:a16="http://schemas.microsoft.com/office/drawing/2014/main" id="{B39882E4-69DB-45B7-9622-A90360C6FDBC}"/>
                    </a:ext>
                  </a:extLst>
                </p:cNvPr>
                <p:cNvSpPr/>
                <p:nvPr/>
              </p:nvSpPr>
              <p:spPr>
                <a:xfrm>
                  <a:off x="9481457"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6" name="Rectangle 185">
                  <a:extLst>
                    <a:ext uri="{FF2B5EF4-FFF2-40B4-BE49-F238E27FC236}">
                      <a16:creationId xmlns:a16="http://schemas.microsoft.com/office/drawing/2014/main" id="{E59D87DE-A73C-44CB-8C56-22E9C155E127}"/>
                    </a:ext>
                  </a:extLst>
                </p:cNvPr>
                <p:cNvSpPr/>
                <p:nvPr/>
              </p:nvSpPr>
              <p:spPr>
                <a:xfrm>
                  <a:off x="9657651"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7" name="Rectangle 186">
                  <a:extLst>
                    <a:ext uri="{FF2B5EF4-FFF2-40B4-BE49-F238E27FC236}">
                      <a16:creationId xmlns:a16="http://schemas.microsoft.com/office/drawing/2014/main" id="{2D819592-6F7B-4AFA-BC26-D8E61A63B593}"/>
                    </a:ext>
                  </a:extLst>
                </p:cNvPr>
                <p:cNvSpPr/>
                <p:nvPr/>
              </p:nvSpPr>
              <p:spPr>
                <a:xfrm>
                  <a:off x="9833845"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8" name="Rectangle 187">
                  <a:extLst>
                    <a:ext uri="{FF2B5EF4-FFF2-40B4-BE49-F238E27FC236}">
                      <a16:creationId xmlns:a16="http://schemas.microsoft.com/office/drawing/2014/main" id="{07C785AC-1F04-4829-BDEA-86A2005A78E4}"/>
                    </a:ext>
                  </a:extLst>
                </p:cNvPr>
                <p:cNvSpPr/>
                <p:nvPr/>
              </p:nvSpPr>
              <p:spPr>
                <a:xfrm>
                  <a:off x="10005838"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7" name="Group 176">
              <a:extLst>
                <a:ext uri="{FF2B5EF4-FFF2-40B4-BE49-F238E27FC236}">
                  <a16:creationId xmlns:a16="http://schemas.microsoft.com/office/drawing/2014/main" id="{03191166-A4BF-4BD1-AD3F-89903B2DD384}"/>
                </a:ext>
              </a:extLst>
            </p:cNvPr>
            <p:cNvGrpSpPr/>
            <p:nvPr/>
          </p:nvGrpSpPr>
          <p:grpSpPr>
            <a:xfrm>
              <a:off x="10788752" y="1346566"/>
              <a:ext cx="596381" cy="72934"/>
              <a:chOff x="9481457" y="2304506"/>
              <a:chExt cx="596381" cy="72934"/>
            </a:xfrm>
            <a:grpFill/>
          </p:grpSpPr>
          <p:sp>
            <p:nvSpPr>
              <p:cNvPr id="178" name="Rectangle 177">
                <a:extLst>
                  <a:ext uri="{FF2B5EF4-FFF2-40B4-BE49-F238E27FC236}">
                    <a16:creationId xmlns:a16="http://schemas.microsoft.com/office/drawing/2014/main" id="{625D9FDB-C94E-4A7E-A99C-F8A617CEBF5A}"/>
                  </a:ext>
                </a:extLst>
              </p:cNvPr>
              <p:cNvSpPr/>
              <p:nvPr/>
            </p:nvSpPr>
            <p:spPr>
              <a:xfrm>
                <a:off x="9481457"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9" name="Rectangle 178">
                <a:extLst>
                  <a:ext uri="{FF2B5EF4-FFF2-40B4-BE49-F238E27FC236}">
                    <a16:creationId xmlns:a16="http://schemas.microsoft.com/office/drawing/2014/main" id="{64965BFE-0666-4113-ABD8-93509A2F9304}"/>
                  </a:ext>
                </a:extLst>
              </p:cNvPr>
              <p:cNvSpPr/>
              <p:nvPr/>
            </p:nvSpPr>
            <p:spPr>
              <a:xfrm>
                <a:off x="9657651"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0" name="Rectangle 179">
                <a:extLst>
                  <a:ext uri="{FF2B5EF4-FFF2-40B4-BE49-F238E27FC236}">
                    <a16:creationId xmlns:a16="http://schemas.microsoft.com/office/drawing/2014/main" id="{D32BC23E-0318-4F69-BDCF-79F224917934}"/>
                  </a:ext>
                </a:extLst>
              </p:cNvPr>
              <p:cNvSpPr/>
              <p:nvPr/>
            </p:nvSpPr>
            <p:spPr>
              <a:xfrm>
                <a:off x="9833845"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1" name="Rectangle 180">
                <a:extLst>
                  <a:ext uri="{FF2B5EF4-FFF2-40B4-BE49-F238E27FC236}">
                    <a16:creationId xmlns:a16="http://schemas.microsoft.com/office/drawing/2014/main" id="{D89DA15F-C10A-4EBD-AC52-123175F9D823}"/>
                  </a:ext>
                </a:extLst>
              </p:cNvPr>
              <p:cNvSpPr/>
              <p:nvPr/>
            </p:nvSpPr>
            <p:spPr>
              <a:xfrm>
                <a:off x="10005838" y="2304506"/>
                <a:ext cx="72000" cy="72934"/>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315198" y="5812944"/>
            <a:ext cx="609604" cy="1045056"/>
            <a:chOff x="-3" y="2868034"/>
            <a:chExt cx="609604" cy="1045056"/>
          </a:xfrm>
          <a:solidFill>
            <a:srgbClr val="5D4777"/>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rgbClr val="EF5323"/>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275653" y="2464235"/>
            <a:ext cx="7378336" cy="1754326"/>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A Practical Guide for </a:t>
            </a:r>
            <a:br>
              <a:rPr lang="en-GB" sz="3600" dirty="0">
                <a:solidFill>
                  <a:schemeClr val="bg1"/>
                </a:solidFill>
                <a:latin typeface="Century Gothic" panose="020B0502020202020204" pitchFamily="34" charset="0"/>
              </a:rPr>
            </a:br>
            <a:r>
              <a:rPr lang="en-GB" sz="3600" dirty="0">
                <a:solidFill>
                  <a:schemeClr val="bg1"/>
                </a:solidFill>
                <a:latin typeface="Century Gothic" panose="020B0502020202020204" pitchFamily="34" charset="0"/>
              </a:rPr>
              <a:t>Parents and Teachers Dealing with Self-Harm in Young People</a:t>
            </a:r>
            <a:endParaRPr lang="en-IE" sz="36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1918" y="5140433"/>
            <a:ext cx="2124000" cy="969518"/>
          </a:xfrm>
          <a:prstGeom prst="rect">
            <a:avLst/>
          </a:prstGeom>
        </p:spPr>
      </p:pic>
    </p:spTree>
    <p:extLst>
      <p:ext uri="{BB962C8B-B14F-4D97-AF65-F5344CB8AC3E}">
        <p14:creationId xmlns:p14="http://schemas.microsoft.com/office/powerpoint/2010/main" val="251371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274561" cy="365125"/>
          </a:xfrm>
        </p:spPr>
        <p:txBody>
          <a:bodyPr/>
          <a:lstStyle/>
          <a:p>
            <a:fld id="{8228CFF6-6222-47F6-83D4-9FD4DD87CA78}" type="slidenum">
              <a:rPr lang="en-IE" sz="1300" smtClean="0">
                <a:solidFill>
                  <a:srgbClr val="EF5323"/>
                </a:solidFill>
                <a:latin typeface="Century Gothic" panose="020B0502020202020204" pitchFamily="34" charset="0"/>
              </a:rPr>
              <a:t>10</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What is self-harm?</a:t>
            </a:r>
          </a:p>
        </p:txBody>
      </p:sp>
      <p:sp>
        <p:nvSpPr>
          <p:cNvPr id="39" name="TextBox 38"/>
          <p:cNvSpPr txBox="1"/>
          <p:nvPr/>
        </p:nvSpPr>
        <p:spPr>
          <a:xfrm>
            <a:off x="1919473" y="2286000"/>
            <a:ext cx="9258600" cy="2308324"/>
          </a:xfrm>
          <a:prstGeom prst="rect">
            <a:avLst/>
          </a:prstGeom>
          <a:noFill/>
        </p:spPr>
        <p:txBody>
          <a:bodyPr wrap="square" rtlCol="0">
            <a:spAutoFit/>
          </a:bodyPr>
          <a:lstStyle/>
          <a:p>
            <a:pPr>
              <a:lnSpc>
                <a:spcPct val="150000"/>
              </a:lnSpc>
              <a:buClr>
                <a:srgbClr val="EF5323"/>
              </a:buClr>
            </a:pPr>
            <a:r>
              <a:rPr lang="en-IE" sz="2400" dirty="0">
                <a:latin typeface="Century Gothic" panose="020B0502020202020204" pitchFamily="34" charset="0"/>
              </a:rPr>
              <a:t>Therapeutically:</a:t>
            </a:r>
          </a:p>
          <a:p>
            <a:pPr>
              <a:lnSpc>
                <a:spcPct val="150000"/>
              </a:lnSpc>
              <a:buClr>
                <a:srgbClr val="EF5323"/>
              </a:buClr>
            </a:pPr>
            <a:endParaRPr lang="en-IE" sz="2400" dirty="0">
              <a:latin typeface="Century Gothic" panose="020B0502020202020204" pitchFamily="34" charset="0"/>
            </a:endParaRPr>
          </a:p>
          <a:p>
            <a:pPr>
              <a:lnSpc>
                <a:spcPct val="150000"/>
              </a:lnSpc>
              <a:buClr>
                <a:srgbClr val="EF5323"/>
              </a:buClr>
            </a:pPr>
            <a:r>
              <a:rPr lang="en-IE" sz="2400" dirty="0">
                <a:latin typeface="Century Gothic" panose="020B0502020202020204" pitchFamily="34" charset="0"/>
              </a:rPr>
              <a:t>	Self harm is… </a:t>
            </a:r>
            <a:r>
              <a:rPr lang="en-IE" sz="2400" dirty="0" smtClean="0">
                <a:latin typeface="Century Gothic" panose="020B0502020202020204" pitchFamily="34" charset="0"/>
              </a:rPr>
              <a:t>attention needing</a:t>
            </a:r>
            <a:endParaRPr lang="en-IE" sz="2400" dirty="0">
              <a:latin typeface="Century Gothic" panose="020B0502020202020204" pitchFamily="34" charset="0"/>
            </a:endParaRPr>
          </a:p>
          <a:p>
            <a:pPr>
              <a:lnSpc>
                <a:spcPct val="150000"/>
              </a:lnSpc>
              <a:buClr>
                <a:srgbClr val="EF5323"/>
              </a:buClr>
            </a:pPr>
            <a:endParaRPr lang="en-IE" sz="2400" dirty="0">
              <a:latin typeface="Century Gothic" panose="020B0502020202020204" pitchFamily="34" charset="0"/>
            </a:endParaRPr>
          </a:p>
        </p:txBody>
      </p:sp>
    </p:spTree>
    <p:extLst>
      <p:ext uri="{BB962C8B-B14F-4D97-AF65-F5344CB8AC3E}">
        <p14:creationId xmlns:p14="http://schemas.microsoft.com/office/powerpoint/2010/main" val="2258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39">
                                            <p:txEl>
                                              <p:pRg st="2" end="2"/>
                                            </p:txEl>
                                          </p:spTgt>
                                        </p:tgtEl>
                                        <p:attrNameLst>
                                          <p:attrName>style.visibility</p:attrName>
                                        </p:attrNameLst>
                                      </p:cBhvr>
                                      <p:to>
                                        <p:strVal val="visible"/>
                                      </p:to>
                                    </p:set>
                                    <p:animEffect transition="in" filter="fade">
                                      <p:cBhvr>
                                        <p:cTn id="10"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11</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276" y="1070972"/>
            <a:ext cx="3556767" cy="5076000"/>
          </a:xfrm>
          <a:prstGeom prst="rect">
            <a:avLst/>
          </a:prstGeom>
        </p:spPr>
      </p:pic>
      <p:sp>
        <p:nvSpPr>
          <p:cNvPr id="52" name="TextBox 51"/>
          <p:cNvSpPr txBox="1"/>
          <p:nvPr/>
        </p:nvSpPr>
        <p:spPr>
          <a:xfrm>
            <a:off x="3669188" y="3889995"/>
            <a:ext cx="2383048" cy="369332"/>
          </a:xfrm>
          <a:prstGeom prst="rect">
            <a:avLst/>
          </a:prstGeom>
          <a:noFill/>
        </p:spPr>
        <p:txBody>
          <a:bodyPr wrap="square" rtlCol="0">
            <a:spAutoFit/>
          </a:bodyPr>
          <a:lstStyle/>
          <a:p>
            <a:r>
              <a:rPr lang="en-IE" dirty="0" smtClean="0">
                <a:latin typeface="Century Gothic" panose="020B0502020202020204" pitchFamily="34" charset="0"/>
              </a:rPr>
              <a:t>Manage emotions</a:t>
            </a:r>
            <a:endParaRPr lang="en-IE" dirty="0">
              <a:latin typeface="Century Gothic" panose="020B0502020202020204" pitchFamily="34" charset="0"/>
            </a:endParaRPr>
          </a:p>
        </p:txBody>
      </p:sp>
      <p:sp>
        <p:nvSpPr>
          <p:cNvPr id="53" name="TextBox 52"/>
          <p:cNvSpPr txBox="1"/>
          <p:nvPr/>
        </p:nvSpPr>
        <p:spPr>
          <a:xfrm>
            <a:off x="4665258" y="4410949"/>
            <a:ext cx="2099549" cy="369332"/>
          </a:xfrm>
          <a:prstGeom prst="rect">
            <a:avLst/>
          </a:prstGeom>
          <a:noFill/>
        </p:spPr>
        <p:txBody>
          <a:bodyPr wrap="square" rtlCol="0">
            <a:spAutoFit/>
          </a:bodyPr>
          <a:lstStyle/>
          <a:p>
            <a:r>
              <a:rPr lang="en-IE" dirty="0" smtClean="0">
                <a:latin typeface="Century Gothic" panose="020B0502020202020204" pitchFamily="34" charset="0"/>
              </a:rPr>
              <a:t>Reduce tension</a:t>
            </a:r>
            <a:endParaRPr lang="en-IE" dirty="0">
              <a:latin typeface="Century Gothic" panose="020B0502020202020204" pitchFamily="34" charset="0"/>
            </a:endParaRPr>
          </a:p>
        </p:txBody>
      </p:sp>
      <p:sp>
        <p:nvSpPr>
          <p:cNvPr id="54" name="TextBox 53"/>
          <p:cNvSpPr txBox="1"/>
          <p:nvPr/>
        </p:nvSpPr>
        <p:spPr>
          <a:xfrm>
            <a:off x="3195539" y="4928782"/>
            <a:ext cx="4020247" cy="369332"/>
          </a:xfrm>
          <a:prstGeom prst="rect">
            <a:avLst/>
          </a:prstGeom>
          <a:noFill/>
        </p:spPr>
        <p:txBody>
          <a:bodyPr wrap="square" rtlCol="0">
            <a:spAutoFit/>
          </a:bodyPr>
          <a:lstStyle/>
          <a:p>
            <a:r>
              <a:rPr lang="en-IE" dirty="0" smtClean="0">
                <a:latin typeface="Century Gothic" panose="020B0502020202020204" pitchFamily="34" charset="0"/>
              </a:rPr>
              <a:t>Distraction from emotional pain</a:t>
            </a:r>
            <a:endParaRPr lang="en-IE" dirty="0">
              <a:latin typeface="Century Gothic" panose="020B0502020202020204" pitchFamily="34" charset="0"/>
            </a:endParaRPr>
          </a:p>
        </p:txBody>
      </p:sp>
      <p:sp>
        <p:nvSpPr>
          <p:cNvPr id="55" name="TextBox 54"/>
          <p:cNvSpPr txBox="1"/>
          <p:nvPr/>
        </p:nvSpPr>
        <p:spPr>
          <a:xfrm>
            <a:off x="5850001" y="5446615"/>
            <a:ext cx="1829612" cy="369332"/>
          </a:xfrm>
          <a:prstGeom prst="rect">
            <a:avLst/>
          </a:prstGeom>
          <a:noFill/>
        </p:spPr>
        <p:txBody>
          <a:bodyPr wrap="square" rtlCol="0">
            <a:spAutoFit/>
          </a:bodyPr>
          <a:lstStyle/>
          <a:p>
            <a:r>
              <a:rPr lang="en-IE" dirty="0">
                <a:latin typeface="Century Gothic" panose="020B0502020202020204" pitchFamily="34" charset="0"/>
              </a:rPr>
              <a:t>Escape</a:t>
            </a:r>
          </a:p>
        </p:txBody>
      </p:sp>
      <p:sp>
        <p:nvSpPr>
          <p:cNvPr id="56" name="TextBox 55"/>
          <p:cNvSpPr txBox="1"/>
          <p:nvPr/>
        </p:nvSpPr>
        <p:spPr>
          <a:xfrm>
            <a:off x="9989259" y="3889995"/>
            <a:ext cx="2089739" cy="369332"/>
          </a:xfrm>
          <a:prstGeom prst="rect">
            <a:avLst/>
          </a:prstGeom>
          <a:noFill/>
        </p:spPr>
        <p:txBody>
          <a:bodyPr wrap="square" rtlCol="0">
            <a:spAutoFit/>
          </a:bodyPr>
          <a:lstStyle/>
          <a:p>
            <a:r>
              <a:rPr lang="en-IE" dirty="0">
                <a:latin typeface="Century Gothic" panose="020B0502020202020204" pitchFamily="34" charset="0"/>
              </a:rPr>
              <a:t>Express Emotions</a:t>
            </a:r>
          </a:p>
        </p:txBody>
      </p:sp>
      <p:sp>
        <p:nvSpPr>
          <p:cNvPr id="57" name="TextBox 56"/>
          <p:cNvSpPr txBox="1"/>
          <p:nvPr/>
        </p:nvSpPr>
        <p:spPr>
          <a:xfrm>
            <a:off x="1230212" y="770123"/>
            <a:ext cx="5094795" cy="1323439"/>
          </a:xfrm>
          <a:prstGeom prst="rect">
            <a:avLst/>
          </a:prstGeom>
          <a:noFill/>
        </p:spPr>
        <p:txBody>
          <a:bodyPr wrap="square" rtlCol="0">
            <a:spAutoFit/>
          </a:bodyPr>
          <a:lstStyle/>
          <a:p>
            <a:r>
              <a:rPr lang="en-IE" sz="4000" dirty="0">
                <a:solidFill>
                  <a:srgbClr val="EF5323"/>
                </a:solidFill>
                <a:latin typeface="Century Gothic" panose="020B0502020202020204" pitchFamily="34" charset="0"/>
              </a:rPr>
              <a:t>Self-Harm is a Coping Mechanism</a:t>
            </a:r>
          </a:p>
        </p:txBody>
      </p:sp>
      <p:sp>
        <p:nvSpPr>
          <p:cNvPr id="60" name="Freeform 59"/>
          <p:cNvSpPr/>
          <p:nvPr/>
        </p:nvSpPr>
        <p:spPr>
          <a:xfrm>
            <a:off x="951722" y="3554842"/>
            <a:ext cx="11234058" cy="168072"/>
          </a:xfrm>
          <a:custGeom>
            <a:avLst/>
            <a:gdLst>
              <a:gd name="connsiteX0" fmla="*/ 0 w 11234058"/>
              <a:gd name="connsiteY0" fmla="*/ 84097 h 168072"/>
              <a:gd name="connsiteX1" fmla="*/ 289249 w 11234058"/>
              <a:gd name="connsiteY1" fmla="*/ 37444 h 168072"/>
              <a:gd name="connsiteX2" fmla="*/ 597160 w 11234058"/>
              <a:gd name="connsiteY2" fmla="*/ 37444 h 168072"/>
              <a:gd name="connsiteX3" fmla="*/ 867747 w 11234058"/>
              <a:gd name="connsiteY3" fmla="*/ 18782 h 168072"/>
              <a:gd name="connsiteX4" fmla="*/ 1035698 w 11234058"/>
              <a:gd name="connsiteY4" fmla="*/ 74766 h 168072"/>
              <a:gd name="connsiteX5" fmla="*/ 1268964 w 11234058"/>
              <a:gd name="connsiteY5" fmla="*/ 56105 h 168072"/>
              <a:gd name="connsiteX6" fmla="*/ 1548882 w 11234058"/>
              <a:gd name="connsiteY6" fmla="*/ 56105 h 168072"/>
              <a:gd name="connsiteX7" fmla="*/ 1679511 w 11234058"/>
              <a:gd name="connsiteY7" fmla="*/ 65436 h 168072"/>
              <a:gd name="connsiteX8" fmla="*/ 1922107 w 11234058"/>
              <a:gd name="connsiteY8" fmla="*/ 56105 h 168072"/>
              <a:gd name="connsiteX9" fmla="*/ 2136711 w 11234058"/>
              <a:gd name="connsiteY9" fmla="*/ 37444 h 168072"/>
              <a:gd name="connsiteX10" fmla="*/ 2332654 w 11234058"/>
              <a:gd name="connsiteY10" fmla="*/ 56105 h 168072"/>
              <a:gd name="connsiteX11" fmla="*/ 2677886 w 11234058"/>
              <a:gd name="connsiteY11" fmla="*/ 65436 h 168072"/>
              <a:gd name="connsiteX12" fmla="*/ 2883160 w 11234058"/>
              <a:gd name="connsiteY12" fmla="*/ 65436 h 168072"/>
              <a:gd name="connsiteX13" fmla="*/ 2985796 w 11234058"/>
              <a:gd name="connsiteY13" fmla="*/ 121 h 168072"/>
              <a:gd name="connsiteX14" fmla="*/ 3442996 w 11234058"/>
              <a:gd name="connsiteY14" fmla="*/ 84097 h 168072"/>
              <a:gd name="connsiteX15" fmla="*/ 3881535 w 11234058"/>
              <a:gd name="connsiteY15" fmla="*/ 102758 h 168072"/>
              <a:gd name="connsiteX16" fmla="*/ 4030825 w 11234058"/>
              <a:gd name="connsiteY16" fmla="*/ 65436 h 168072"/>
              <a:gd name="connsiteX17" fmla="*/ 4254760 w 11234058"/>
              <a:gd name="connsiteY17" fmla="*/ 102758 h 168072"/>
              <a:gd name="connsiteX18" fmla="*/ 4721290 w 11234058"/>
              <a:gd name="connsiteY18" fmla="*/ 84097 h 168072"/>
              <a:gd name="connsiteX19" fmla="*/ 4917233 w 11234058"/>
              <a:gd name="connsiteY19" fmla="*/ 84097 h 168072"/>
              <a:gd name="connsiteX20" fmla="*/ 5206482 w 11234058"/>
              <a:gd name="connsiteY20" fmla="*/ 93427 h 168072"/>
              <a:gd name="connsiteX21" fmla="*/ 5486400 w 11234058"/>
              <a:gd name="connsiteY21" fmla="*/ 74766 h 168072"/>
              <a:gd name="connsiteX22" fmla="*/ 5794311 w 11234058"/>
              <a:gd name="connsiteY22" fmla="*/ 56105 h 168072"/>
              <a:gd name="connsiteX23" fmla="*/ 6018245 w 11234058"/>
              <a:gd name="connsiteY23" fmla="*/ 37444 h 168072"/>
              <a:gd name="connsiteX24" fmla="*/ 6279502 w 11234058"/>
              <a:gd name="connsiteY24" fmla="*/ 37444 h 168072"/>
              <a:gd name="connsiteX25" fmla="*/ 6522098 w 11234058"/>
              <a:gd name="connsiteY25" fmla="*/ 84097 h 168072"/>
              <a:gd name="connsiteX26" fmla="*/ 6699380 w 11234058"/>
              <a:gd name="connsiteY26" fmla="*/ 130750 h 168072"/>
              <a:gd name="connsiteX27" fmla="*/ 6979298 w 11234058"/>
              <a:gd name="connsiteY27" fmla="*/ 130750 h 168072"/>
              <a:gd name="connsiteX28" fmla="*/ 7343192 w 11234058"/>
              <a:gd name="connsiteY28" fmla="*/ 56105 h 168072"/>
              <a:gd name="connsiteX29" fmla="*/ 7548466 w 11234058"/>
              <a:gd name="connsiteY29" fmla="*/ 56105 h 168072"/>
              <a:gd name="connsiteX30" fmla="*/ 7781731 w 11234058"/>
              <a:gd name="connsiteY30" fmla="*/ 56105 h 168072"/>
              <a:gd name="connsiteX31" fmla="*/ 7996335 w 11234058"/>
              <a:gd name="connsiteY31" fmla="*/ 112089 h 168072"/>
              <a:gd name="connsiteX32" fmla="*/ 8425543 w 11234058"/>
              <a:gd name="connsiteY32" fmla="*/ 130750 h 168072"/>
              <a:gd name="connsiteX33" fmla="*/ 8985380 w 11234058"/>
              <a:gd name="connsiteY33" fmla="*/ 149411 h 168072"/>
              <a:gd name="connsiteX34" fmla="*/ 9283960 w 11234058"/>
              <a:gd name="connsiteY34" fmla="*/ 140080 h 168072"/>
              <a:gd name="connsiteX35" fmla="*/ 9573209 w 11234058"/>
              <a:gd name="connsiteY35" fmla="*/ 121419 h 168072"/>
              <a:gd name="connsiteX36" fmla="*/ 9806474 w 11234058"/>
              <a:gd name="connsiteY36" fmla="*/ 140080 h 168072"/>
              <a:gd name="connsiteX37" fmla="*/ 10179698 w 11234058"/>
              <a:gd name="connsiteY37" fmla="*/ 140080 h 168072"/>
              <a:gd name="connsiteX38" fmla="*/ 10552923 w 11234058"/>
              <a:gd name="connsiteY38" fmla="*/ 130750 h 168072"/>
              <a:gd name="connsiteX39" fmla="*/ 10786188 w 11234058"/>
              <a:gd name="connsiteY39" fmla="*/ 168072 h 168072"/>
              <a:gd name="connsiteX40" fmla="*/ 11038115 w 11234058"/>
              <a:gd name="connsiteY40" fmla="*/ 130750 h 168072"/>
              <a:gd name="connsiteX41" fmla="*/ 11122090 w 11234058"/>
              <a:gd name="connsiteY41" fmla="*/ 130750 h 168072"/>
              <a:gd name="connsiteX42" fmla="*/ 11234058 w 11234058"/>
              <a:gd name="connsiteY42" fmla="*/ 149411 h 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234058" h="168072">
                <a:moveTo>
                  <a:pt x="0" y="84097"/>
                </a:moveTo>
                <a:cubicBezTo>
                  <a:pt x="94861" y="64658"/>
                  <a:pt x="189722" y="45220"/>
                  <a:pt x="289249" y="37444"/>
                </a:cubicBezTo>
                <a:cubicBezTo>
                  <a:pt x="388776" y="29668"/>
                  <a:pt x="500744" y="40554"/>
                  <a:pt x="597160" y="37444"/>
                </a:cubicBezTo>
                <a:cubicBezTo>
                  <a:pt x="693576" y="34334"/>
                  <a:pt x="794657" y="12562"/>
                  <a:pt x="867747" y="18782"/>
                </a:cubicBezTo>
                <a:cubicBezTo>
                  <a:pt x="940837" y="25002"/>
                  <a:pt x="968829" y="68546"/>
                  <a:pt x="1035698" y="74766"/>
                </a:cubicBezTo>
                <a:cubicBezTo>
                  <a:pt x="1102567" y="80986"/>
                  <a:pt x="1183433" y="59215"/>
                  <a:pt x="1268964" y="56105"/>
                </a:cubicBezTo>
                <a:cubicBezTo>
                  <a:pt x="1354495" y="52995"/>
                  <a:pt x="1480458" y="54550"/>
                  <a:pt x="1548882" y="56105"/>
                </a:cubicBezTo>
                <a:cubicBezTo>
                  <a:pt x="1617306" y="57660"/>
                  <a:pt x="1617307" y="65436"/>
                  <a:pt x="1679511" y="65436"/>
                </a:cubicBezTo>
                <a:cubicBezTo>
                  <a:pt x="1741715" y="65436"/>
                  <a:pt x="1845907" y="60770"/>
                  <a:pt x="1922107" y="56105"/>
                </a:cubicBezTo>
                <a:cubicBezTo>
                  <a:pt x="1998307" y="51440"/>
                  <a:pt x="2068287" y="37444"/>
                  <a:pt x="2136711" y="37444"/>
                </a:cubicBezTo>
                <a:cubicBezTo>
                  <a:pt x="2205135" y="37444"/>
                  <a:pt x="2242458" y="51440"/>
                  <a:pt x="2332654" y="56105"/>
                </a:cubicBezTo>
                <a:cubicBezTo>
                  <a:pt x="2422850" y="60770"/>
                  <a:pt x="2586135" y="63881"/>
                  <a:pt x="2677886" y="65436"/>
                </a:cubicBezTo>
                <a:cubicBezTo>
                  <a:pt x="2769637" y="66991"/>
                  <a:pt x="2831842" y="76322"/>
                  <a:pt x="2883160" y="65436"/>
                </a:cubicBezTo>
                <a:cubicBezTo>
                  <a:pt x="2934478" y="54550"/>
                  <a:pt x="2892490" y="-2989"/>
                  <a:pt x="2985796" y="121"/>
                </a:cubicBezTo>
                <a:cubicBezTo>
                  <a:pt x="3079102" y="3231"/>
                  <a:pt x="3293706" y="66991"/>
                  <a:pt x="3442996" y="84097"/>
                </a:cubicBezTo>
                <a:cubicBezTo>
                  <a:pt x="3592286" y="101203"/>
                  <a:pt x="3783564" y="105868"/>
                  <a:pt x="3881535" y="102758"/>
                </a:cubicBezTo>
                <a:cubicBezTo>
                  <a:pt x="3979506" y="99648"/>
                  <a:pt x="3968621" y="65436"/>
                  <a:pt x="4030825" y="65436"/>
                </a:cubicBezTo>
                <a:cubicBezTo>
                  <a:pt x="4093029" y="65436"/>
                  <a:pt x="4139683" y="99648"/>
                  <a:pt x="4254760" y="102758"/>
                </a:cubicBezTo>
                <a:cubicBezTo>
                  <a:pt x="4369837" y="105868"/>
                  <a:pt x="4610878" y="87207"/>
                  <a:pt x="4721290" y="84097"/>
                </a:cubicBezTo>
                <a:cubicBezTo>
                  <a:pt x="4831702" y="80987"/>
                  <a:pt x="4836368" y="82542"/>
                  <a:pt x="4917233" y="84097"/>
                </a:cubicBezTo>
                <a:cubicBezTo>
                  <a:pt x="4998098" y="85652"/>
                  <a:pt x="5111621" y="94982"/>
                  <a:pt x="5206482" y="93427"/>
                </a:cubicBezTo>
                <a:cubicBezTo>
                  <a:pt x="5301343" y="91872"/>
                  <a:pt x="5486400" y="74766"/>
                  <a:pt x="5486400" y="74766"/>
                </a:cubicBezTo>
                <a:lnTo>
                  <a:pt x="5794311" y="56105"/>
                </a:lnTo>
                <a:cubicBezTo>
                  <a:pt x="5882952" y="49885"/>
                  <a:pt x="5937380" y="40554"/>
                  <a:pt x="6018245" y="37444"/>
                </a:cubicBezTo>
                <a:cubicBezTo>
                  <a:pt x="6099110" y="34334"/>
                  <a:pt x="6195527" y="29669"/>
                  <a:pt x="6279502" y="37444"/>
                </a:cubicBezTo>
                <a:cubicBezTo>
                  <a:pt x="6363477" y="45219"/>
                  <a:pt x="6452119" y="68546"/>
                  <a:pt x="6522098" y="84097"/>
                </a:cubicBezTo>
                <a:cubicBezTo>
                  <a:pt x="6592077" y="99648"/>
                  <a:pt x="6623180" y="122975"/>
                  <a:pt x="6699380" y="130750"/>
                </a:cubicBezTo>
                <a:cubicBezTo>
                  <a:pt x="6775580" y="138526"/>
                  <a:pt x="6871996" y="143191"/>
                  <a:pt x="6979298" y="130750"/>
                </a:cubicBezTo>
                <a:cubicBezTo>
                  <a:pt x="7086600" y="118309"/>
                  <a:pt x="7248331" y="68546"/>
                  <a:pt x="7343192" y="56105"/>
                </a:cubicBezTo>
                <a:cubicBezTo>
                  <a:pt x="7438053" y="43664"/>
                  <a:pt x="7548466" y="56105"/>
                  <a:pt x="7548466" y="56105"/>
                </a:cubicBezTo>
                <a:cubicBezTo>
                  <a:pt x="7621556" y="56105"/>
                  <a:pt x="7707086" y="46774"/>
                  <a:pt x="7781731" y="56105"/>
                </a:cubicBezTo>
                <a:cubicBezTo>
                  <a:pt x="7856376" y="65436"/>
                  <a:pt x="7889033" y="99648"/>
                  <a:pt x="7996335" y="112089"/>
                </a:cubicBezTo>
                <a:cubicBezTo>
                  <a:pt x="8103637" y="124530"/>
                  <a:pt x="8425543" y="130750"/>
                  <a:pt x="8425543" y="130750"/>
                </a:cubicBezTo>
                <a:lnTo>
                  <a:pt x="8985380" y="149411"/>
                </a:lnTo>
                <a:cubicBezTo>
                  <a:pt x="9128449" y="150966"/>
                  <a:pt x="9185989" y="144745"/>
                  <a:pt x="9283960" y="140080"/>
                </a:cubicBezTo>
                <a:cubicBezTo>
                  <a:pt x="9381931" y="135415"/>
                  <a:pt x="9486123" y="121419"/>
                  <a:pt x="9573209" y="121419"/>
                </a:cubicBezTo>
                <a:cubicBezTo>
                  <a:pt x="9660295" y="121419"/>
                  <a:pt x="9705393" y="136970"/>
                  <a:pt x="9806474" y="140080"/>
                </a:cubicBezTo>
                <a:cubicBezTo>
                  <a:pt x="9907555" y="143190"/>
                  <a:pt x="10055290" y="141635"/>
                  <a:pt x="10179698" y="140080"/>
                </a:cubicBezTo>
                <a:cubicBezTo>
                  <a:pt x="10304106" y="138525"/>
                  <a:pt x="10451841" y="126085"/>
                  <a:pt x="10552923" y="130750"/>
                </a:cubicBezTo>
                <a:cubicBezTo>
                  <a:pt x="10654005" y="135415"/>
                  <a:pt x="10705323" y="168072"/>
                  <a:pt x="10786188" y="168072"/>
                </a:cubicBezTo>
                <a:cubicBezTo>
                  <a:pt x="10867053" y="168072"/>
                  <a:pt x="10982131" y="136970"/>
                  <a:pt x="11038115" y="130750"/>
                </a:cubicBezTo>
                <a:cubicBezTo>
                  <a:pt x="11094099" y="124530"/>
                  <a:pt x="11089433" y="127640"/>
                  <a:pt x="11122090" y="130750"/>
                </a:cubicBezTo>
                <a:cubicBezTo>
                  <a:pt x="11154747" y="133860"/>
                  <a:pt x="11194402" y="141635"/>
                  <a:pt x="11234058" y="14941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61" name="TextBox 60"/>
          <p:cNvSpPr txBox="1"/>
          <p:nvPr/>
        </p:nvSpPr>
        <p:spPr>
          <a:xfrm>
            <a:off x="9422455" y="4410949"/>
            <a:ext cx="1829612" cy="369332"/>
          </a:xfrm>
          <a:prstGeom prst="rect">
            <a:avLst/>
          </a:prstGeom>
          <a:noFill/>
        </p:spPr>
        <p:txBody>
          <a:bodyPr wrap="square" rtlCol="0">
            <a:spAutoFit/>
          </a:bodyPr>
          <a:lstStyle/>
          <a:p>
            <a:r>
              <a:rPr lang="en-IE" dirty="0" smtClean="0">
                <a:latin typeface="Century Gothic" panose="020B0502020202020204" pitchFamily="34" charset="0"/>
              </a:rPr>
              <a:t>Feel in</a:t>
            </a:r>
            <a:r>
              <a:rPr lang="en-IE" dirty="0" smtClean="0">
                <a:latin typeface="Century Gothic" panose="020B0502020202020204" pitchFamily="34" charset="0"/>
              </a:rPr>
              <a:t> </a:t>
            </a:r>
            <a:r>
              <a:rPr lang="en-IE" dirty="0">
                <a:latin typeface="Century Gothic" panose="020B0502020202020204" pitchFamily="34" charset="0"/>
              </a:rPr>
              <a:t>control</a:t>
            </a:r>
          </a:p>
        </p:txBody>
      </p:sp>
      <p:sp>
        <p:nvSpPr>
          <p:cNvPr id="62" name="TextBox 61"/>
          <p:cNvSpPr txBox="1"/>
          <p:nvPr/>
        </p:nvSpPr>
        <p:spPr>
          <a:xfrm>
            <a:off x="8905438" y="4928782"/>
            <a:ext cx="1829612" cy="369332"/>
          </a:xfrm>
          <a:prstGeom prst="rect">
            <a:avLst/>
          </a:prstGeom>
          <a:noFill/>
        </p:spPr>
        <p:txBody>
          <a:bodyPr wrap="square" rtlCol="0">
            <a:spAutoFit/>
          </a:bodyPr>
          <a:lstStyle/>
          <a:p>
            <a:r>
              <a:rPr lang="en-IE" dirty="0" smtClean="0">
                <a:latin typeface="Century Gothic" panose="020B0502020202020204" pitchFamily="34" charset="0"/>
              </a:rPr>
              <a:t>Punish yourself</a:t>
            </a:r>
            <a:endParaRPr lang="en-IE" dirty="0">
              <a:latin typeface="Century Gothic" panose="020B0502020202020204" pitchFamily="34" charset="0"/>
            </a:endParaRPr>
          </a:p>
        </p:txBody>
      </p:sp>
      <p:sp>
        <p:nvSpPr>
          <p:cNvPr id="63" name="TextBox 62"/>
          <p:cNvSpPr txBox="1"/>
          <p:nvPr/>
        </p:nvSpPr>
        <p:spPr>
          <a:xfrm>
            <a:off x="8454459" y="5444152"/>
            <a:ext cx="2525010" cy="369332"/>
          </a:xfrm>
          <a:prstGeom prst="rect">
            <a:avLst/>
          </a:prstGeom>
          <a:noFill/>
        </p:spPr>
        <p:txBody>
          <a:bodyPr wrap="square" rtlCol="0">
            <a:spAutoFit/>
          </a:bodyPr>
          <a:lstStyle/>
          <a:p>
            <a:r>
              <a:rPr lang="en-IE" dirty="0" smtClean="0">
                <a:latin typeface="Century Gothic" panose="020B0502020202020204" pitchFamily="34" charset="0"/>
              </a:rPr>
              <a:t>Make you feel alive</a:t>
            </a:r>
            <a:endParaRPr lang="en-IE" dirty="0">
              <a:latin typeface="Century Gothic" panose="020B0502020202020204" pitchFamily="34" charset="0"/>
            </a:endParaRPr>
          </a:p>
        </p:txBody>
      </p:sp>
    </p:spTree>
    <p:extLst>
      <p:ext uri="{BB962C8B-B14F-4D97-AF65-F5344CB8AC3E}">
        <p14:creationId xmlns:p14="http://schemas.microsoft.com/office/powerpoint/2010/main" val="422323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4" presetClass="entr" presetSubtype="10" fill="hold" grpId="0" nodeType="afterEffect">
                                  <p:stCondLst>
                                    <p:cond delay="1000"/>
                                  </p:stCondLst>
                                  <p:childTnLst>
                                    <p:set>
                                      <p:cBhvr>
                                        <p:cTn id="10" dur="1" fill="hold">
                                          <p:stCondLst>
                                            <p:cond delay="0"/>
                                          </p:stCondLst>
                                        </p:cTn>
                                        <p:tgtEl>
                                          <p:spTgt spid="60"/>
                                        </p:tgtEl>
                                        <p:attrNameLst>
                                          <p:attrName>style.visibility</p:attrName>
                                        </p:attrNameLst>
                                      </p:cBhvr>
                                      <p:to>
                                        <p:strVal val="visible"/>
                                      </p:to>
                                    </p:set>
                                    <p:animEffect transition="in" filter="randombar(horizontal)">
                                      <p:cBhvr>
                                        <p:cTn id="11" dur="500"/>
                                        <p:tgtEl>
                                          <p:spTgt spid="60"/>
                                        </p:tgtEl>
                                      </p:cBhvr>
                                    </p:animEffect>
                                  </p:childTnLst>
                                </p:cTn>
                              </p:par>
                              <p:par>
                                <p:cTn id="12" presetID="53" presetClass="entr" presetSubtype="16" fill="hold" nodeType="withEffect">
                                  <p:stCondLst>
                                    <p:cond delay="1000"/>
                                  </p:stCondLst>
                                  <p:childTnLst>
                                    <p:set>
                                      <p:cBhvr>
                                        <p:cTn id="13" dur="1" fill="hold">
                                          <p:stCondLst>
                                            <p:cond delay="0"/>
                                          </p:stCondLst>
                                        </p:cTn>
                                        <p:tgtEl>
                                          <p:spTgt spid="41"/>
                                        </p:tgtEl>
                                        <p:attrNameLst>
                                          <p:attrName>style.visibility</p:attrName>
                                        </p:attrNameLst>
                                      </p:cBhvr>
                                      <p:to>
                                        <p:strVal val="visible"/>
                                      </p:to>
                                    </p:set>
                                    <p:anim calcmode="lin" valueType="num">
                                      <p:cBhvr>
                                        <p:cTn id="14" dur="750" fill="hold"/>
                                        <p:tgtEl>
                                          <p:spTgt spid="41"/>
                                        </p:tgtEl>
                                        <p:attrNameLst>
                                          <p:attrName>ppt_w</p:attrName>
                                        </p:attrNameLst>
                                      </p:cBhvr>
                                      <p:tavLst>
                                        <p:tav tm="0">
                                          <p:val>
                                            <p:fltVal val="0"/>
                                          </p:val>
                                        </p:tav>
                                        <p:tav tm="100000">
                                          <p:val>
                                            <p:strVal val="#ppt_w"/>
                                          </p:val>
                                        </p:tav>
                                      </p:tavLst>
                                    </p:anim>
                                    <p:anim calcmode="lin" valueType="num">
                                      <p:cBhvr>
                                        <p:cTn id="15" dur="750" fill="hold"/>
                                        <p:tgtEl>
                                          <p:spTgt spid="41"/>
                                        </p:tgtEl>
                                        <p:attrNameLst>
                                          <p:attrName>ppt_h</p:attrName>
                                        </p:attrNameLst>
                                      </p:cBhvr>
                                      <p:tavLst>
                                        <p:tav tm="0">
                                          <p:val>
                                            <p:fltVal val="0"/>
                                          </p:val>
                                        </p:tav>
                                        <p:tav tm="100000">
                                          <p:val>
                                            <p:strVal val="#ppt_h"/>
                                          </p:val>
                                        </p:tav>
                                      </p:tavLst>
                                    </p:anim>
                                    <p:animEffect transition="in" filter="fade">
                                      <p:cBhvr>
                                        <p:cTn id="16" dur="750"/>
                                        <p:tgtEl>
                                          <p:spTgt spid="41"/>
                                        </p:tgtEl>
                                      </p:cBhvr>
                                    </p:animEffect>
                                  </p:childTnLst>
                                </p:cTn>
                              </p:par>
                            </p:childTnLst>
                          </p:cTn>
                        </p:par>
                        <p:par>
                          <p:cTn id="17" fill="hold">
                            <p:stCondLst>
                              <p:cond delay="2250"/>
                            </p:stCondLst>
                            <p:childTnLst>
                              <p:par>
                                <p:cTn id="18" presetID="10" presetClass="entr" presetSubtype="0" fill="hold" grpId="0" nodeType="afterEffect">
                                  <p:stCondLst>
                                    <p:cond delay="50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3250"/>
                            </p:stCondLst>
                            <p:childTnLst>
                              <p:par>
                                <p:cTn id="22" presetID="10" presetClass="entr" presetSubtype="0" fill="hold" grpId="0" nodeType="afterEffect">
                                  <p:stCondLst>
                                    <p:cond delay="50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4250"/>
                            </p:stCondLst>
                            <p:childTnLst>
                              <p:par>
                                <p:cTn id="26" presetID="10" presetClass="entr" presetSubtype="0" fill="hold" grpId="0" nodeType="afterEffect">
                                  <p:stCondLst>
                                    <p:cond delay="5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5250"/>
                            </p:stCondLst>
                            <p:childTnLst>
                              <p:par>
                                <p:cTn id="30" presetID="10" presetClass="entr" presetSubtype="0" fill="hold" grpId="0" nodeType="afterEffect">
                                  <p:stCondLst>
                                    <p:cond delay="50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6250"/>
                            </p:stCondLst>
                            <p:childTnLst>
                              <p:par>
                                <p:cTn id="34" presetID="10" presetClass="entr" presetSubtype="0" fill="hold" grpId="0" nodeType="afterEffect">
                                  <p:stCondLst>
                                    <p:cond delay="50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7250"/>
                            </p:stCondLst>
                            <p:childTnLst>
                              <p:par>
                                <p:cTn id="38" presetID="10" presetClass="entr" presetSubtype="0" fill="hold" grpId="0" nodeType="afterEffect">
                                  <p:stCondLst>
                                    <p:cond delay="5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par>
                          <p:cTn id="41" fill="hold">
                            <p:stCondLst>
                              <p:cond delay="825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750"/>
                                        <p:tgtEl>
                                          <p:spTgt spid="61"/>
                                        </p:tgtEl>
                                      </p:cBhvr>
                                    </p:animEffect>
                                  </p:childTnLst>
                                </p:cTn>
                              </p:par>
                            </p:childTnLst>
                          </p:cTn>
                        </p:par>
                        <p:par>
                          <p:cTn id="45" fill="hold">
                            <p:stCondLst>
                              <p:cond delay="9000"/>
                            </p:stCondLst>
                            <p:childTnLst>
                              <p:par>
                                <p:cTn id="46" presetID="10" presetClass="entr" presetSubtype="0" fill="hold" grpId="0" nodeType="afterEffect">
                                  <p:stCondLst>
                                    <p:cond delay="5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animBg="1"/>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3" y="3105833"/>
            <a:ext cx="4734584"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Who can self-harm?</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497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39084" y="6191357"/>
            <a:ext cx="369832" cy="365125"/>
          </a:xfrm>
        </p:spPr>
        <p:txBody>
          <a:bodyPr/>
          <a:lstStyle/>
          <a:p>
            <a:fld id="{8228CFF6-6222-47F6-83D4-9FD4DD87CA78}" type="slidenum">
              <a:rPr lang="en-IE" sz="1300" smtClean="0">
                <a:solidFill>
                  <a:srgbClr val="EF5323"/>
                </a:solidFill>
                <a:latin typeface="Century Gothic" panose="020B0502020202020204" pitchFamily="34" charset="0"/>
              </a:rPr>
              <a:t>13</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Who Can Self-Harm?</a:t>
            </a:r>
          </a:p>
        </p:txBody>
      </p:sp>
      <p:sp>
        <p:nvSpPr>
          <p:cNvPr id="41" name="TextBox 40"/>
          <p:cNvSpPr txBox="1"/>
          <p:nvPr/>
        </p:nvSpPr>
        <p:spPr>
          <a:xfrm>
            <a:off x="1919471" y="2502956"/>
            <a:ext cx="9258600" cy="1683731"/>
          </a:xfrm>
          <a:prstGeom prst="rect">
            <a:avLst/>
          </a:prstGeom>
          <a:noFill/>
        </p:spPr>
        <p:txBody>
          <a:bodyPr wrap="square" rtlCol="0">
            <a:spAutoFit/>
          </a:bodyPr>
          <a:lstStyle/>
          <a:p>
            <a:pPr>
              <a:lnSpc>
                <a:spcPct val="150000"/>
              </a:lnSpc>
              <a:buClr>
                <a:srgbClr val="EF5323"/>
              </a:buClr>
            </a:pPr>
            <a:r>
              <a:rPr lang="en-IE" sz="2400" dirty="0">
                <a:latin typeface="Century Gothic" panose="020B0502020202020204" pitchFamily="34" charset="0"/>
              </a:rPr>
              <a:t>National Self-Harm Registry Ireland in 2018 </a:t>
            </a:r>
            <a:r>
              <a:rPr lang="en-GB" sz="2400" dirty="0">
                <a:latin typeface="Century Gothic" panose="020B0502020202020204" pitchFamily="34" charset="0"/>
              </a:rPr>
              <a:t>recorded </a:t>
            </a:r>
            <a:r>
              <a:rPr lang="en-GB" sz="2400" b="1" i="1" dirty="0">
                <a:latin typeface="Century Gothic" panose="020B0502020202020204" pitchFamily="34" charset="0"/>
              </a:rPr>
              <a:t>12,588</a:t>
            </a:r>
            <a:r>
              <a:rPr lang="en-GB" sz="2400" dirty="0">
                <a:latin typeface="Century Gothic" panose="020B0502020202020204" pitchFamily="34" charset="0"/>
              </a:rPr>
              <a:t> presentations to hospital due to self-harm nationally, involving</a:t>
            </a:r>
          </a:p>
          <a:p>
            <a:pPr>
              <a:lnSpc>
                <a:spcPct val="150000"/>
              </a:lnSpc>
              <a:buClr>
                <a:srgbClr val="EF5323"/>
              </a:buClr>
            </a:pPr>
            <a:r>
              <a:rPr lang="en-GB" sz="2400" b="1" i="1" dirty="0">
                <a:latin typeface="Century Gothic" panose="020B0502020202020204" pitchFamily="34" charset="0"/>
              </a:rPr>
              <a:t>9,785</a:t>
            </a:r>
            <a:r>
              <a:rPr lang="en-GB" sz="2400" dirty="0">
                <a:latin typeface="Century Gothic" panose="020B0502020202020204" pitchFamily="34" charset="0"/>
              </a:rPr>
              <a:t> individuals (NSRF, 2018).</a:t>
            </a:r>
          </a:p>
        </p:txBody>
      </p:sp>
      <p:sp>
        <p:nvSpPr>
          <p:cNvPr id="2" name="Rectangle 1"/>
          <p:cNvSpPr/>
          <p:nvPr/>
        </p:nvSpPr>
        <p:spPr>
          <a:xfrm>
            <a:off x="1919472" y="4405652"/>
            <a:ext cx="9336527" cy="1130118"/>
          </a:xfrm>
          <a:prstGeom prst="rect">
            <a:avLst/>
          </a:prstGeom>
        </p:spPr>
        <p:txBody>
          <a:bodyPr wrap="square">
            <a:spAutoFit/>
          </a:bodyPr>
          <a:lstStyle/>
          <a:p>
            <a:pPr>
              <a:lnSpc>
                <a:spcPct val="150000"/>
              </a:lnSpc>
              <a:buClr>
                <a:srgbClr val="EF5323"/>
              </a:buClr>
            </a:pPr>
            <a:r>
              <a:rPr lang="en-IE" sz="2400" dirty="0">
                <a:latin typeface="Century Gothic" panose="020B0502020202020204" pitchFamily="34" charset="0"/>
              </a:rPr>
              <a:t>These included people of all ages – though highest rates were among males aged 20-24 and females aged 15-19.</a:t>
            </a:r>
          </a:p>
        </p:txBody>
      </p:sp>
      <p:sp>
        <p:nvSpPr>
          <p:cNvPr id="3" name="Rectangle 2"/>
          <p:cNvSpPr/>
          <p:nvPr/>
        </p:nvSpPr>
        <p:spPr>
          <a:xfrm>
            <a:off x="1919471" y="1777681"/>
            <a:ext cx="9258601" cy="576120"/>
          </a:xfrm>
          <a:prstGeom prst="rect">
            <a:avLst/>
          </a:prstGeom>
        </p:spPr>
        <p:txBody>
          <a:bodyPr wrap="square">
            <a:spAutoFit/>
          </a:bodyPr>
          <a:lstStyle/>
          <a:p>
            <a:pPr>
              <a:lnSpc>
                <a:spcPct val="150000"/>
              </a:lnSpc>
              <a:buClr>
                <a:srgbClr val="EF5323"/>
              </a:buClr>
            </a:pPr>
            <a:r>
              <a:rPr lang="en-IE" sz="2400" dirty="0">
                <a:latin typeface="Century Gothic" panose="020B0502020202020204" pitchFamily="34" charset="0"/>
              </a:rPr>
              <a:t>ANYONE!</a:t>
            </a:r>
          </a:p>
        </p:txBody>
      </p:sp>
    </p:spTree>
    <p:extLst>
      <p:ext uri="{BB962C8B-B14F-4D97-AF65-F5344CB8AC3E}">
        <p14:creationId xmlns:p14="http://schemas.microsoft.com/office/powerpoint/2010/main" val="14108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000"/>
                                        <p:tgtEl>
                                          <p:spTgt spid="41"/>
                                        </p:tgtEl>
                                      </p:cBhvr>
                                    </p:animEffect>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17776" y="6207437"/>
            <a:ext cx="412448" cy="365125"/>
          </a:xfrm>
        </p:spPr>
        <p:txBody>
          <a:bodyPr/>
          <a:lstStyle/>
          <a:p>
            <a:fld id="{8228CFF6-6222-47F6-83D4-9FD4DD87CA78}" type="slidenum">
              <a:rPr lang="en-IE" sz="1300" smtClean="0">
                <a:solidFill>
                  <a:srgbClr val="EF5323"/>
                </a:solidFill>
                <a:latin typeface="Century Gothic" panose="020B0502020202020204" pitchFamily="34" charset="0"/>
              </a:rPr>
              <a:t>14</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Who Can Self-Harm?</a:t>
            </a:r>
          </a:p>
        </p:txBody>
      </p:sp>
      <p:sp>
        <p:nvSpPr>
          <p:cNvPr id="39" name="TextBox 38"/>
          <p:cNvSpPr txBox="1"/>
          <p:nvPr/>
        </p:nvSpPr>
        <p:spPr>
          <a:xfrm>
            <a:off x="1866512" y="2588243"/>
            <a:ext cx="9258600" cy="3970318"/>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IE" sz="2100" dirty="0">
                <a:latin typeface="Century Gothic" panose="020B0502020202020204" pitchFamily="34" charset="0"/>
              </a:rPr>
              <a:t>Life-events</a:t>
            </a:r>
          </a:p>
          <a:p>
            <a:pPr marL="800100" lvl="1" indent="-342900">
              <a:lnSpc>
                <a:spcPct val="150000"/>
              </a:lnSpc>
              <a:buClr>
                <a:srgbClr val="EF5323"/>
              </a:buClr>
              <a:buFont typeface="Century Gothic" panose="020B0502020202020204" pitchFamily="34" charset="0"/>
              <a:buChar char="―"/>
            </a:pPr>
            <a:r>
              <a:rPr lang="en-IE" sz="2100" dirty="0">
                <a:latin typeface="Century Gothic" panose="020B0502020202020204" pitchFamily="34" charset="0"/>
              </a:rPr>
              <a:t>Things that are happening with family, friends or work/ school.</a:t>
            </a:r>
          </a:p>
          <a:p>
            <a:pPr marL="800100" lvl="1" indent="-342900">
              <a:lnSpc>
                <a:spcPct val="150000"/>
              </a:lnSpc>
              <a:buClr>
                <a:srgbClr val="EF5323"/>
              </a:buClr>
              <a:buFont typeface="Century Gothic" panose="020B0502020202020204" pitchFamily="34" charset="0"/>
              <a:buChar char="―"/>
            </a:pPr>
            <a:r>
              <a:rPr lang="en-IE" sz="2100" dirty="0" smtClean="0">
                <a:latin typeface="Century Gothic" panose="020B0502020202020204" pitchFamily="34" charset="0"/>
              </a:rPr>
              <a:t>Bereavement / Losses.</a:t>
            </a:r>
          </a:p>
          <a:p>
            <a:pPr marL="342900" indent="-342900">
              <a:lnSpc>
                <a:spcPct val="150000"/>
              </a:lnSpc>
              <a:buClr>
                <a:srgbClr val="EF5323"/>
              </a:buClr>
              <a:buFont typeface="Arial" panose="020B0604020202020204" pitchFamily="34" charset="0"/>
              <a:buChar char="•"/>
            </a:pPr>
            <a:r>
              <a:rPr lang="en-IE" sz="2100" dirty="0" smtClean="0">
                <a:latin typeface="Century Gothic" panose="020B0502020202020204" pitchFamily="34" charset="0"/>
              </a:rPr>
              <a:t>Environment </a:t>
            </a:r>
          </a:p>
          <a:p>
            <a:pPr marL="800100" lvl="1" indent="-342900">
              <a:lnSpc>
                <a:spcPct val="150000"/>
              </a:lnSpc>
              <a:buClr>
                <a:srgbClr val="EF5323"/>
              </a:buClr>
              <a:buFont typeface="Century Gothic" panose="020B0502020202020204" pitchFamily="34" charset="0"/>
              <a:buChar char="―"/>
            </a:pPr>
            <a:r>
              <a:rPr lang="en-IE" sz="2100" dirty="0" smtClean="0">
                <a:latin typeface="Century Gothic" panose="020B0502020202020204" pitchFamily="34" charset="0"/>
              </a:rPr>
              <a:t>Homeless / direct provision</a:t>
            </a:r>
          </a:p>
          <a:p>
            <a:pPr marL="342900" indent="-342900">
              <a:lnSpc>
                <a:spcPct val="150000"/>
              </a:lnSpc>
              <a:buClr>
                <a:srgbClr val="EF5323"/>
              </a:buClr>
              <a:buFont typeface="Arial" panose="020B0604020202020204" pitchFamily="34" charset="0"/>
              <a:buChar char="•"/>
            </a:pPr>
            <a:r>
              <a:rPr lang="en-IE" sz="2100" dirty="0" smtClean="0">
                <a:latin typeface="Century Gothic" panose="020B0502020202020204" pitchFamily="34" charset="0"/>
              </a:rPr>
              <a:t>Certain </a:t>
            </a:r>
            <a:r>
              <a:rPr lang="en-IE" sz="2100" dirty="0">
                <a:latin typeface="Century Gothic" panose="020B0502020202020204" pitchFamily="34" charset="0"/>
              </a:rPr>
              <a:t>groups of people</a:t>
            </a:r>
          </a:p>
          <a:p>
            <a:pPr marL="800100" lvl="1" indent="-342900">
              <a:lnSpc>
                <a:spcPct val="150000"/>
              </a:lnSpc>
              <a:buClr>
                <a:srgbClr val="EF5323"/>
              </a:buClr>
              <a:buFont typeface="Century Gothic" panose="020B0502020202020204" pitchFamily="34" charset="0"/>
              <a:buChar char="―"/>
            </a:pPr>
            <a:r>
              <a:rPr lang="en-IE" sz="2100" dirty="0">
                <a:latin typeface="Century Gothic" panose="020B0502020202020204" pitchFamily="34" charset="0"/>
              </a:rPr>
              <a:t>LGBT, Traveller Community, Young People, and people diagnosed with a mental health disorder. </a:t>
            </a:r>
            <a:endParaRPr lang="en-IE" sz="2100" dirty="0" smtClean="0">
              <a:latin typeface="Century Gothic" panose="020B0502020202020204" pitchFamily="34" charset="0"/>
            </a:endParaRPr>
          </a:p>
        </p:txBody>
      </p:sp>
      <p:sp>
        <p:nvSpPr>
          <p:cNvPr id="41" name="TextBox 40"/>
          <p:cNvSpPr txBox="1"/>
          <p:nvPr/>
        </p:nvSpPr>
        <p:spPr>
          <a:xfrm>
            <a:off x="1253410" y="1476433"/>
            <a:ext cx="9258600" cy="1130118"/>
          </a:xfrm>
          <a:prstGeom prst="rect">
            <a:avLst/>
          </a:prstGeom>
          <a:noFill/>
        </p:spPr>
        <p:txBody>
          <a:bodyPr wrap="square" rtlCol="0">
            <a:spAutoFit/>
          </a:bodyPr>
          <a:lstStyle/>
          <a:p>
            <a:pPr>
              <a:lnSpc>
                <a:spcPct val="150000"/>
              </a:lnSpc>
              <a:buClr>
                <a:srgbClr val="EF5323"/>
              </a:buClr>
            </a:pPr>
            <a:r>
              <a:rPr lang="en-GB" sz="2400" dirty="0">
                <a:latin typeface="Century Gothic" panose="020B0502020202020204" pitchFamily="34" charset="0"/>
              </a:rPr>
              <a:t>However, there are risk factors that can make someone more likely to self-harm.</a:t>
            </a:r>
            <a:endParaRPr lang="en-IE" sz="2400" dirty="0">
              <a:latin typeface="Century Gothic" panose="020B0502020202020204" pitchFamily="34" charset="0"/>
            </a:endParaRPr>
          </a:p>
        </p:txBody>
      </p:sp>
    </p:spTree>
    <p:extLst>
      <p:ext uri="{BB962C8B-B14F-4D97-AF65-F5344CB8AC3E}">
        <p14:creationId xmlns:p14="http://schemas.microsoft.com/office/powerpoint/2010/main" val="22480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500"/>
                                        <p:tgtEl>
                                          <p:spTgt spid="39">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9">
                                            <p:txEl>
                                              <p:pRg st="1" end="1"/>
                                            </p:txEl>
                                          </p:spTgt>
                                        </p:tgtEl>
                                        <p:attrNameLst>
                                          <p:attrName>style.visibility</p:attrName>
                                        </p:attrNameLst>
                                      </p:cBhvr>
                                      <p:to>
                                        <p:strVal val="visible"/>
                                      </p:to>
                                    </p:set>
                                    <p:animEffect transition="in" filter="fade">
                                      <p:cBhvr>
                                        <p:cTn id="15" dur="500"/>
                                        <p:tgtEl>
                                          <p:spTgt spid="3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39">
                                            <p:txEl>
                                              <p:pRg st="2" end="2"/>
                                            </p:txEl>
                                          </p:spTgt>
                                        </p:tgtEl>
                                        <p:attrNameLst>
                                          <p:attrName>style.visibility</p:attrName>
                                        </p:attrNameLst>
                                      </p:cBhvr>
                                      <p:to>
                                        <p:strVal val="visible"/>
                                      </p:to>
                                    </p:set>
                                    <p:animEffect transition="in" filter="fade">
                                      <p:cBhvr>
                                        <p:cTn id="19" dur="500"/>
                                        <p:tgtEl>
                                          <p:spTgt spid="39">
                                            <p:txEl>
                                              <p:pRg st="2" end="2"/>
                                            </p:txEl>
                                          </p:spTgt>
                                        </p:tgtEl>
                                      </p:cBhvr>
                                    </p:animEffect>
                                  </p:childTnLst>
                                </p:cTn>
                              </p:par>
                            </p:childTnLst>
                          </p:cTn>
                        </p:par>
                        <p:par>
                          <p:cTn id="20" fill="hold">
                            <p:stCondLst>
                              <p:cond delay="3000"/>
                            </p:stCondLst>
                            <p:childTnLst>
                              <p:par>
                                <p:cTn id="21" presetID="10" presetClass="entr" presetSubtype="0" fill="hold" nodeType="afterEffect">
                                  <p:stCondLst>
                                    <p:cond delay="1000"/>
                                  </p:stCondLst>
                                  <p:childTnLst>
                                    <p:set>
                                      <p:cBhvr>
                                        <p:cTn id="22" dur="1" fill="hold">
                                          <p:stCondLst>
                                            <p:cond delay="0"/>
                                          </p:stCondLst>
                                        </p:cTn>
                                        <p:tgtEl>
                                          <p:spTgt spid="39">
                                            <p:txEl>
                                              <p:pRg st="4" end="4"/>
                                            </p:txEl>
                                          </p:spTgt>
                                        </p:tgtEl>
                                        <p:attrNameLst>
                                          <p:attrName>style.visibility</p:attrName>
                                        </p:attrNameLst>
                                      </p:cBhvr>
                                      <p:to>
                                        <p:strVal val="visible"/>
                                      </p:to>
                                    </p:set>
                                    <p:animEffect transition="in" filter="fade">
                                      <p:cBhvr>
                                        <p:cTn id="23" dur="500"/>
                                        <p:tgtEl>
                                          <p:spTgt spid="39">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1000"/>
                                  </p:stCondLst>
                                  <p:childTnLst>
                                    <p:set>
                                      <p:cBhvr>
                                        <p:cTn id="26" dur="1" fill="hold">
                                          <p:stCondLst>
                                            <p:cond delay="0"/>
                                          </p:stCondLst>
                                        </p:cTn>
                                        <p:tgtEl>
                                          <p:spTgt spid="39">
                                            <p:txEl>
                                              <p:pRg st="3" end="3"/>
                                            </p:txEl>
                                          </p:spTgt>
                                        </p:tgtEl>
                                        <p:attrNameLst>
                                          <p:attrName>style.visibility</p:attrName>
                                        </p:attrNameLst>
                                      </p:cBhvr>
                                      <p:to>
                                        <p:strVal val="visible"/>
                                      </p:to>
                                    </p:set>
                                    <p:animEffect transition="in" filter="fade">
                                      <p:cBhvr>
                                        <p:cTn id="27" dur="500"/>
                                        <p:tgtEl>
                                          <p:spTgt spid="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fade">
                                      <p:cBhvr>
                                        <p:cTn id="32" dur="500"/>
                                        <p:tgtEl>
                                          <p:spTgt spid="39">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1000"/>
                                  </p:stCondLst>
                                  <p:childTnLst>
                                    <p:set>
                                      <p:cBhvr>
                                        <p:cTn id="35" dur="1" fill="hold">
                                          <p:stCondLst>
                                            <p:cond delay="0"/>
                                          </p:stCondLst>
                                        </p:cTn>
                                        <p:tgtEl>
                                          <p:spTgt spid="39">
                                            <p:txEl>
                                              <p:pRg st="6" end="6"/>
                                            </p:txEl>
                                          </p:spTgt>
                                        </p:tgtEl>
                                        <p:attrNameLst>
                                          <p:attrName>style.visibility</p:attrName>
                                        </p:attrNameLst>
                                      </p:cBhvr>
                                      <p:to>
                                        <p:strVal val="visible"/>
                                      </p:to>
                                    </p:set>
                                    <p:animEffect transition="in" filter="fade">
                                      <p:cBhvr>
                                        <p:cTn id="36" dur="500"/>
                                        <p:tgtEl>
                                          <p:spTgt spid="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17776" y="6207437"/>
            <a:ext cx="412448" cy="365125"/>
          </a:xfrm>
        </p:spPr>
        <p:txBody>
          <a:bodyPr/>
          <a:lstStyle/>
          <a:p>
            <a:fld id="{8228CFF6-6222-47F6-83D4-9FD4DD87CA78}" type="slidenum">
              <a:rPr lang="en-IE" sz="1300" smtClean="0">
                <a:solidFill>
                  <a:srgbClr val="EF5323"/>
                </a:solidFill>
                <a:latin typeface="Century Gothic" panose="020B0502020202020204" pitchFamily="34" charset="0"/>
              </a:rPr>
              <a:t>15</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Who Can Self-Harm?</a:t>
            </a:r>
          </a:p>
        </p:txBody>
      </p:sp>
      <p:sp>
        <p:nvSpPr>
          <p:cNvPr id="39" name="TextBox 38"/>
          <p:cNvSpPr txBox="1"/>
          <p:nvPr/>
        </p:nvSpPr>
        <p:spPr>
          <a:xfrm>
            <a:off x="2188800" y="1605600"/>
            <a:ext cx="9258600" cy="4524315"/>
          </a:xfrm>
          <a:prstGeom prst="rect">
            <a:avLst/>
          </a:prstGeom>
          <a:noFill/>
        </p:spPr>
        <p:txBody>
          <a:bodyPr wrap="square" rtlCol="0">
            <a:spAutoFit/>
          </a:bodyPr>
          <a:lstStyle/>
          <a:p>
            <a:pPr>
              <a:lnSpc>
                <a:spcPct val="150000"/>
              </a:lnSpc>
              <a:buClr>
                <a:srgbClr val="EF5323"/>
              </a:buClr>
            </a:pPr>
            <a:r>
              <a:rPr lang="en-GB" sz="2400" u="sng" dirty="0">
                <a:latin typeface="Century Gothic" panose="020B0502020202020204" pitchFamily="34" charset="0"/>
              </a:rPr>
              <a:t>Other Triggers</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Difficulties at home,</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Arguments or problems with friends,</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School pressures,</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Bullying,</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Depression/ Anxiety,</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Low self-esteem, and</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Transitions and changes, such as changing schools.</a:t>
            </a:r>
          </a:p>
        </p:txBody>
      </p:sp>
      <p:sp>
        <p:nvSpPr>
          <p:cNvPr id="2" name="Rectangle 1">
            <a:extLst>
              <a:ext uri="{FF2B5EF4-FFF2-40B4-BE49-F238E27FC236}">
                <a16:creationId xmlns:a16="http://schemas.microsoft.com/office/drawing/2014/main" id="{99B4200A-30C5-450F-ACCA-6575B5BF2C33}"/>
              </a:ext>
            </a:extLst>
          </p:cNvPr>
          <p:cNvSpPr/>
          <p:nvPr/>
        </p:nvSpPr>
        <p:spPr>
          <a:xfrm>
            <a:off x="2706437" y="6245817"/>
            <a:ext cx="8826093" cy="523220"/>
          </a:xfrm>
          <a:prstGeom prst="rect">
            <a:avLst/>
          </a:prstGeom>
        </p:spPr>
        <p:txBody>
          <a:bodyPr wrap="square">
            <a:spAutoFit/>
          </a:bodyPr>
          <a:lstStyle/>
          <a:p>
            <a:r>
              <a:rPr lang="en-GB" sz="1400" dirty="0">
                <a:solidFill>
                  <a:srgbClr val="111111"/>
                </a:solidFill>
                <a:latin typeface="Century Gothic" panose="020B0502020202020204" pitchFamily="34" charset="0"/>
              </a:rPr>
              <a:t>Williams KA, et al. Why do adolescents engage in non-suicidal self-injury? American Nurse Today. 2018;13:37.</a:t>
            </a:r>
            <a:endParaRPr lang="en-IE" sz="1400" dirty="0">
              <a:latin typeface="Century Gothic" panose="020B0502020202020204" pitchFamily="34" charset="0"/>
            </a:endParaRPr>
          </a:p>
        </p:txBody>
      </p:sp>
    </p:spTree>
    <p:extLst>
      <p:ext uri="{BB962C8B-B14F-4D97-AF65-F5344CB8AC3E}">
        <p14:creationId xmlns:p14="http://schemas.microsoft.com/office/powerpoint/2010/main" val="7731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9">
                                            <p:txEl>
                                              <p:pRg st="2" end="2"/>
                                            </p:txEl>
                                          </p:spTgt>
                                        </p:tgtEl>
                                        <p:attrNameLst>
                                          <p:attrName>style.visibility</p:attrName>
                                        </p:attrNameLst>
                                      </p:cBhvr>
                                      <p:to>
                                        <p:strVal val="visible"/>
                                      </p:to>
                                    </p:set>
                                    <p:animEffect transition="in" filter="fade">
                                      <p:cBhvr>
                                        <p:cTn id="16" dur="500"/>
                                        <p:tgtEl>
                                          <p:spTgt spid="39">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9">
                                            <p:txEl>
                                              <p:pRg st="3" end="3"/>
                                            </p:txEl>
                                          </p:spTgt>
                                        </p:tgtEl>
                                        <p:attrNameLst>
                                          <p:attrName>style.visibility</p:attrName>
                                        </p:attrNameLst>
                                      </p:cBhvr>
                                      <p:to>
                                        <p:strVal val="visible"/>
                                      </p:to>
                                    </p:set>
                                    <p:animEffect transition="in" filter="fade">
                                      <p:cBhvr>
                                        <p:cTn id="20" dur="500"/>
                                        <p:tgtEl>
                                          <p:spTgt spid="39">
                                            <p:txEl>
                                              <p:pRg st="3" end="3"/>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9">
                                            <p:txEl>
                                              <p:pRg st="4" end="4"/>
                                            </p:txEl>
                                          </p:spTgt>
                                        </p:tgtEl>
                                        <p:attrNameLst>
                                          <p:attrName>style.visibility</p:attrName>
                                        </p:attrNameLst>
                                      </p:cBhvr>
                                      <p:to>
                                        <p:strVal val="visible"/>
                                      </p:to>
                                    </p:set>
                                    <p:animEffect transition="in" filter="fade">
                                      <p:cBhvr>
                                        <p:cTn id="24" dur="500"/>
                                        <p:tgtEl>
                                          <p:spTgt spid="39">
                                            <p:txEl>
                                              <p:pRg st="4" end="4"/>
                                            </p:txEl>
                                          </p:spTgt>
                                        </p:tgtEl>
                                      </p:cBhvr>
                                    </p:animEffect>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39">
                                            <p:txEl>
                                              <p:pRg st="5" end="5"/>
                                            </p:txEl>
                                          </p:spTgt>
                                        </p:tgtEl>
                                        <p:attrNameLst>
                                          <p:attrName>style.visibility</p:attrName>
                                        </p:attrNameLst>
                                      </p:cBhvr>
                                      <p:to>
                                        <p:strVal val="visible"/>
                                      </p:to>
                                    </p:set>
                                    <p:animEffect transition="in" filter="fade">
                                      <p:cBhvr>
                                        <p:cTn id="28" dur="500"/>
                                        <p:tgtEl>
                                          <p:spTgt spid="39">
                                            <p:txEl>
                                              <p:pRg st="5" end="5"/>
                                            </p:txEl>
                                          </p:spTgt>
                                        </p:tgtEl>
                                      </p:cBhvr>
                                    </p:animEffect>
                                  </p:childTnLst>
                                </p:cTn>
                              </p:par>
                            </p:childTnLst>
                          </p:cTn>
                        </p:par>
                        <p:par>
                          <p:cTn id="29" fill="hold">
                            <p:stCondLst>
                              <p:cond delay="4500"/>
                            </p:stCondLst>
                            <p:childTnLst>
                              <p:par>
                                <p:cTn id="30" presetID="10" presetClass="entr" presetSubtype="0" fill="hold" nodeType="afterEffect">
                                  <p:stCondLst>
                                    <p:cond delay="500"/>
                                  </p:stCondLst>
                                  <p:childTnLst>
                                    <p:set>
                                      <p:cBhvr>
                                        <p:cTn id="31" dur="1" fill="hold">
                                          <p:stCondLst>
                                            <p:cond delay="0"/>
                                          </p:stCondLst>
                                        </p:cTn>
                                        <p:tgtEl>
                                          <p:spTgt spid="39">
                                            <p:txEl>
                                              <p:pRg st="6" end="6"/>
                                            </p:txEl>
                                          </p:spTgt>
                                        </p:tgtEl>
                                        <p:attrNameLst>
                                          <p:attrName>style.visibility</p:attrName>
                                        </p:attrNameLst>
                                      </p:cBhvr>
                                      <p:to>
                                        <p:strVal val="visible"/>
                                      </p:to>
                                    </p:set>
                                    <p:animEffect transition="in" filter="fade">
                                      <p:cBhvr>
                                        <p:cTn id="32" dur="500"/>
                                        <p:tgtEl>
                                          <p:spTgt spid="39">
                                            <p:txEl>
                                              <p:pRg st="6" end="6"/>
                                            </p:txEl>
                                          </p:spTgt>
                                        </p:tgtEl>
                                      </p:cBhvr>
                                    </p:animEffect>
                                  </p:childTnLst>
                                </p:cTn>
                              </p:par>
                            </p:childTnLst>
                          </p:cTn>
                        </p:par>
                        <p:par>
                          <p:cTn id="33" fill="hold">
                            <p:stCondLst>
                              <p:cond delay="5500"/>
                            </p:stCondLst>
                            <p:childTnLst>
                              <p:par>
                                <p:cTn id="34" presetID="10" presetClass="entr" presetSubtype="0" fill="hold" nodeType="afterEffect">
                                  <p:stCondLst>
                                    <p:cond delay="500"/>
                                  </p:stCondLst>
                                  <p:childTnLst>
                                    <p:set>
                                      <p:cBhvr>
                                        <p:cTn id="35" dur="1" fill="hold">
                                          <p:stCondLst>
                                            <p:cond delay="0"/>
                                          </p:stCondLst>
                                        </p:cTn>
                                        <p:tgtEl>
                                          <p:spTgt spid="39">
                                            <p:txEl>
                                              <p:pRg st="7" end="7"/>
                                            </p:txEl>
                                          </p:spTgt>
                                        </p:tgtEl>
                                        <p:attrNameLst>
                                          <p:attrName>style.visibility</p:attrName>
                                        </p:attrNameLst>
                                      </p:cBhvr>
                                      <p:to>
                                        <p:strVal val="visible"/>
                                      </p:to>
                                    </p:set>
                                    <p:animEffect transition="in" filter="fade">
                                      <p:cBhvr>
                                        <p:cTn id="36" dur="500"/>
                                        <p:tgtEl>
                                          <p:spTgt spid="39">
                                            <p:txEl>
                                              <p:pRg st="7" end="7"/>
                                            </p:txEl>
                                          </p:spTgt>
                                        </p:tgtEl>
                                      </p:cBhvr>
                                    </p:animEffect>
                                  </p:childTnLst>
                                </p:cTn>
                              </p:par>
                            </p:childTnLst>
                          </p:cTn>
                        </p:par>
                        <p:par>
                          <p:cTn id="37" fill="hold">
                            <p:stCondLst>
                              <p:cond delay="6500"/>
                            </p:stCondLst>
                            <p:childTnLst>
                              <p:par>
                                <p:cTn id="38" presetID="10" presetClass="entr" presetSubtype="0" fill="hold" grpId="0" nodeType="afterEffect">
                                  <p:stCondLst>
                                    <p:cond delay="5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17776" y="6207437"/>
            <a:ext cx="412448" cy="365125"/>
          </a:xfrm>
        </p:spPr>
        <p:txBody>
          <a:bodyPr/>
          <a:lstStyle/>
          <a:p>
            <a:fld id="{8228CFF6-6222-47F6-83D4-9FD4DD87CA78}" type="slidenum">
              <a:rPr lang="en-IE" sz="1300" smtClean="0">
                <a:solidFill>
                  <a:srgbClr val="EF5323"/>
                </a:solidFill>
                <a:latin typeface="Century Gothic" panose="020B0502020202020204" pitchFamily="34" charset="0"/>
              </a:rPr>
              <a:t>16</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Who Can Self-Harm?</a:t>
            </a:r>
          </a:p>
        </p:txBody>
      </p:sp>
      <p:sp>
        <p:nvSpPr>
          <p:cNvPr id="39" name="TextBox 38"/>
          <p:cNvSpPr txBox="1"/>
          <p:nvPr/>
        </p:nvSpPr>
        <p:spPr>
          <a:xfrm>
            <a:off x="1806471" y="2586942"/>
            <a:ext cx="9258600" cy="1684115"/>
          </a:xfrm>
          <a:prstGeom prst="rect">
            <a:avLst/>
          </a:prstGeom>
          <a:noFill/>
        </p:spPr>
        <p:txBody>
          <a:bodyPr wrap="square" rtlCol="0">
            <a:spAutoFit/>
          </a:bodyPr>
          <a:lstStyle/>
          <a:p>
            <a:pPr algn="ctr">
              <a:lnSpc>
                <a:spcPct val="150000"/>
              </a:lnSpc>
              <a:buClr>
                <a:srgbClr val="EF5323"/>
              </a:buClr>
            </a:pPr>
            <a:r>
              <a:rPr lang="en-GB" sz="2400" dirty="0">
                <a:latin typeface="Century Gothic" panose="020B0502020202020204" pitchFamily="34" charset="0"/>
              </a:rPr>
              <a:t>When a few of these issues come together people can quickly feel overwhelmed and everything becomes too much for one person to deal with. </a:t>
            </a:r>
          </a:p>
        </p:txBody>
      </p:sp>
    </p:spTree>
    <p:extLst>
      <p:ext uri="{BB962C8B-B14F-4D97-AF65-F5344CB8AC3E}">
        <p14:creationId xmlns:p14="http://schemas.microsoft.com/office/powerpoint/2010/main" val="24221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17</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aphicFrame>
        <p:nvGraphicFramePr>
          <p:cNvPr id="2" name="Diagram 1"/>
          <p:cNvGraphicFramePr/>
          <p:nvPr>
            <p:extLst>
              <p:ext uri="{D42A27DB-BD31-4B8C-83A1-F6EECF244321}">
                <p14:modId xmlns:p14="http://schemas.microsoft.com/office/powerpoint/2010/main" val="1779655699"/>
              </p:ext>
            </p:extLst>
          </p:nvPr>
        </p:nvGraphicFramePr>
        <p:xfrm>
          <a:off x="2132909" y="1735361"/>
          <a:ext cx="7812000" cy="42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Rectangle 39"/>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Self-Harm Cycle</a:t>
            </a:r>
          </a:p>
        </p:txBody>
      </p:sp>
      <p:sp>
        <p:nvSpPr>
          <p:cNvPr id="3" name="Rectangle 2">
            <a:extLst>
              <a:ext uri="{FF2B5EF4-FFF2-40B4-BE49-F238E27FC236}">
                <a16:creationId xmlns:a16="http://schemas.microsoft.com/office/drawing/2014/main" id="{9D17FBDD-FBE5-48F4-B968-EF60AB687D9B}"/>
              </a:ext>
            </a:extLst>
          </p:cNvPr>
          <p:cNvSpPr/>
          <p:nvPr/>
        </p:nvSpPr>
        <p:spPr>
          <a:xfrm>
            <a:off x="2704846" y="6257515"/>
            <a:ext cx="8551154" cy="523220"/>
          </a:xfrm>
          <a:prstGeom prst="rect">
            <a:avLst/>
          </a:prstGeom>
        </p:spPr>
        <p:txBody>
          <a:bodyPr wrap="square">
            <a:spAutoFit/>
          </a:bodyPr>
          <a:lstStyle/>
          <a:p>
            <a:r>
              <a:rPr lang="en-GB" sz="1400" dirty="0">
                <a:latin typeface="Century Gothic" panose="020B0502020202020204" pitchFamily="34" charset="0"/>
              </a:rPr>
              <a:t>Brain, K.L., Haines, J. &amp; Williams, C.L. (1998). The psychophysiology of self-mutilation: Evidence of tension reduction. Archives of Suicide Research.4 (3),</a:t>
            </a:r>
            <a:endParaRPr lang="en-IE" sz="1400" dirty="0">
              <a:latin typeface="Century Gothic" panose="020B0502020202020204" pitchFamily="34" charset="0"/>
            </a:endParaRPr>
          </a:p>
        </p:txBody>
      </p:sp>
    </p:spTree>
    <p:extLst>
      <p:ext uri="{BB962C8B-B14F-4D97-AF65-F5344CB8AC3E}">
        <p14:creationId xmlns:p14="http://schemas.microsoft.com/office/powerpoint/2010/main" val="38914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2" y="3105833"/>
            <a:ext cx="7524438"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Self Harm: Fact or Fiction?</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54738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19</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Fact or Fiction?</a:t>
            </a:r>
          </a:p>
        </p:txBody>
      </p:sp>
      <p:sp>
        <p:nvSpPr>
          <p:cNvPr id="39" name="TextBox 38"/>
          <p:cNvSpPr txBox="1"/>
          <p:nvPr/>
        </p:nvSpPr>
        <p:spPr>
          <a:xfrm>
            <a:off x="1919473" y="1353954"/>
            <a:ext cx="9258600" cy="6186309"/>
          </a:xfrm>
          <a:prstGeom prst="rect">
            <a:avLst/>
          </a:prstGeom>
          <a:noFill/>
        </p:spPr>
        <p:txBody>
          <a:bodyPr wrap="square" rtlCol="0">
            <a:spAutoFit/>
          </a:bodyPr>
          <a:lstStyle/>
          <a:p>
            <a:pPr>
              <a:lnSpc>
                <a:spcPct val="150000"/>
              </a:lnSpc>
              <a:buClr>
                <a:srgbClr val="EF5323"/>
              </a:buClr>
            </a:pPr>
            <a:r>
              <a:rPr lang="en-GB" sz="2400" i="1" dirty="0">
                <a:latin typeface="Century Gothic" panose="020B0502020202020204" pitchFamily="34" charset="0"/>
              </a:rPr>
              <a:t>‘Self-harm is attention-seeking’</a:t>
            </a:r>
          </a:p>
          <a:p>
            <a:pPr marL="342900" indent="-342900">
              <a:lnSpc>
                <a:spcPct val="150000"/>
              </a:lnSpc>
              <a:buClr>
                <a:srgbClr val="EF5323"/>
              </a:buClr>
              <a:buFont typeface="Century Gothic" panose="020B0502020202020204" pitchFamily="34" charset="0"/>
              <a:buChar char="―"/>
            </a:pPr>
            <a:r>
              <a:rPr lang="en-GB" sz="2400" dirty="0">
                <a:latin typeface="Century Gothic" panose="020B0502020202020204" pitchFamily="34" charset="0"/>
              </a:rPr>
              <a:t>Many who self-harm don’t talk to anyone about what they are going through, it can be hard to reach out and ask for help. </a:t>
            </a:r>
          </a:p>
          <a:p>
            <a:pPr>
              <a:lnSpc>
                <a:spcPct val="150000"/>
              </a:lnSpc>
              <a:buClr>
                <a:srgbClr val="EF5323"/>
              </a:buClr>
            </a:pPr>
            <a:r>
              <a:rPr lang="en-GB" sz="2400" i="1" dirty="0">
                <a:latin typeface="Century Gothic" panose="020B0502020202020204" pitchFamily="34" charset="0"/>
              </a:rPr>
              <a:t>‘Only girls self-harm’</a:t>
            </a:r>
          </a:p>
          <a:p>
            <a:pPr marL="342900" indent="-342900">
              <a:lnSpc>
                <a:spcPct val="150000"/>
              </a:lnSpc>
              <a:buClr>
                <a:srgbClr val="EF5323"/>
              </a:buClr>
              <a:buFont typeface="Century Gothic" panose="020B0502020202020204" pitchFamily="34" charset="0"/>
              <a:buChar char="―"/>
            </a:pPr>
            <a:r>
              <a:rPr lang="en-GB" sz="2400" dirty="0">
                <a:latin typeface="Century Gothic" panose="020B0502020202020204" pitchFamily="34" charset="0"/>
              </a:rPr>
              <a:t>There is an assumption that girls are more likely than boys to self-harm, however it isn’t clear if this is true. Boys and girls may engage with different self-harming behaviours or different reasons for hurting themselves, this does not make it any less serious. </a:t>
            </a:r>
            <a:endParaRPr lang="en-IE" sz="2400" dirty="0">
              <a:latin typeface="Century Gothic" panose="020B0502020202020204" pitchFamily="34" charset="0"/>
            </a:endParaRPr>
          </a:p>
          <a:p>
            <a:pPr>
              <a:lnSpc>
                <a:spcPct val="150000"/>
              </a:lnSpc>
              <a:buClr>
                <a:srgbClr val="EF5323"/>
              </a:buClr>
            </a:pPr>
            <a:endParaRPr lang="en-IE" sz="2400" dirty="0">
              <a:latin typeface="Century Gothic" panose="020B0502020202020204" pitchFamily="34" charset="0"/>
            </a:endParaRPr>
          </a:p>
        </p:txBody>
      </p:sp>
    </p:spTree>
    <p:extLst>
      <p:ext uri="{BB962C8B-B14F-4D97-AF65-F5344CB8AC3E}">
        <p14:creationId xmlns:p14="http://schemas.microsoft.com/office/powerpoint/2010/main" val="9029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28040973"/>
              </p:ext>
            </p:extLst>
          </p:nvPr>
        </p:nvGraphicFramePr>
        <p:xfrm>
          <a:off x="0" y="15506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Table of Contents</a:t>
            </a:r>
          </a:p>
        </p:txBody>
      </p:sp>
      <p:sp>
        <p:nvSpPr>
          <p:cNvPr id="8" name="Rectangle 7"/>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72"/>
          <p:cNvSpPr>
            <a:spLocks noGrp="1"/>
          </p:cNvSpPr>
          <p:nvPr>
            <p:ph type="sldNum" sz="quarter" idx="12"/>
          </p:nvPr>
        </p:nvSpPr>
        <p:spPr>
          <a:xfrm>
            <a:off x="11580153" y="6221783"/>
            <a:ext cx="287694" cy="365125"/>
          </a:xfrm>
        </p:spPr>
        <p:txBody>
          <a:bodyPr/>
          <a:lstStyle/>
          <a:p>
            <a:fld id="{8228CFF6-6222-47F6-83D4-9FD4DD87CA78}" type="slidenum">
              <a:rPr lang="en-IE" sz="1300" smtClean="0">
                <a:solidFill>
                  <a:srgbClr val="EF5323"/>
                </a:solidFill>
                <a:latin typeface="Century Gothic" panose="020B0502020202020204" pitchFamily="34" charset="0"/>
              </a:rPr>
              <a:t>2</a:t>
            </a:fld>
            <a:endParaRPr lang="en-IE" sz="1300" dirty="0">
              <a:solidFill>
                <a:srgbClr val="EF5323"/>
              </a:solidFill>
              <a:latin typeface="Century Gothic" panose="020B0502020202020204" pitchFamily="34" charset="0"/>
            </a:endParaRPr>
          </a:p>
        </p:txBody>
      </p:sp>
      <p:grpSp>
        <p:nvGrpSpPr>
          <p:cNvPr id="10" name="Group 9">
            <a:extLst>
              <a:ext uri="{FF2B5EF4-FFF2-40B4-BE49-F238E27FC236}">
                <a16:creationId xmlns:a16="http://schemas.microsoft.com/office/drawing/2014/main" id="{3F9DB1CA-9BDE-44BD-BD70-6727436EBA05}"/>
              </a:ext>
            </a:extLst>
          </p:cNvPr>
          <p:cNvGrpSpPr/>
          <p:nvPr/>
        </p:nvGrpSpPr>
        <p:grpSpPr>
          <a:xfrm>
            <a:off x="11750351" y="2056250"/>
            <a:ext cx="432000" cy="936000"/>
            <a:chOff x="-3" y="3162683"/>
            <a:chExt cx="609604" cy="750407"/>
          </a:xfrm>
          <a:solidFill>
            <a:srgbClr val="EF5323"/>
          </a:solidFill>
        </p:grpSpPr>
        <p:sp>
          <p:nvSpPr>
            <p:cNvPr id="11" name="Rectangle 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666463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20</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Fact or Fiction?</a:t>
            </a:r>
          </a:p>
        </p:txBody>
      </p:sp>
      <p:sp>
        <p:nvSpPr>
          <p:cNvPr id="40" name="TextBox 39"/>
          <p:cNvSpPr txBox="1"/>
          <p:nvPr/>
        </p:nvSpPr>
        <p:spPr>
          <a:xfrm>
            <a:off x="1919473" y="1819470"/>
            <a:ext cx="9258600" cy="2862322"/>
          </a:xfrm>
          <a:prstGeom prst="rect">
            <a:avLst/>
          </a:prstGeom>
          <a:noFill/>
        </p:spPr>
        <p:txBody>
          <a:bodyPr wrap="square" rtlCol="0">
            <a:spAutoFit/>
          </a:bodyPr>
          <a:lstStyle/>
          <a:p>
            <a:pPr>
              <a:lnSpc>
                <a:spcPct val="150000"/>
              </a:lnSpc>
              <a:buClr>
                <a:srgbClr val="EF5323"/>
              </a:buClr>
            </a:pPr>
            <a:r>
              <a:rPr lang="en-GB" sz="2400" i="1" dirty="0">
                <a:latin typeface="Century Gothic" panose="020B0502020202020204" pitchFamily="34" charset="0"/>
              </a:rPr>
              <a:t>‘People who self-harm must enjoy it’</a:t>
            </a:r>
          </a:p>
          <a:p>
            <a:pPr marL="342900" indent="-342900">
              <a:lnSpc>
                <a:spcPct val="150000"/>
              </a:lnSpc>
              <a:buClr>
                <a:srgbClr val="EF5323"/>
              </a:buClr>
              <a:buFont typeface="Century Gothic" panose="020B0502020202020204" pitchFamily="34" charset="0"/>
              <a:buChar char="―"/>
            </a:pPr>
            <a:r>
              <a:rPr lang="en-GB" sz="2400" dirty="0">
                <a:latin typeface="Century Gothic" panose="020B0502020202020204" pitchFamily="34" charset="0"/>
              </a:rPr>
              <a:t>There is no evidence that people who self-harm feel pain differently than anyone else. For some, being depressed has left them numb and they want to feel anything to remind them they are alive, even if it hurts.  </a:t>
            </a:r>
          </a:p>
        </p:txBody>
      </p:sp>
    </p:spTree>
    <p:extLst>
      <p:ext uri="{BB962C8B-B14F-4D97-AF65-F5344CB8AC3E}">
        <p14:creationId xmlns:p14="http://schemas.microsoft.com/office/powerpoint/2010/main" val="42178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21</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Fact or Fiction?</a:t>
            </a:r>
          </a:p>
        </p:txBody>
      </p:sp>
      <p:sp>
        <p:nvSpPr>
          <p:cNvPr id="40" name="TextBox 39"/>
          <p:cNvSpPr txBox="1"/>
          <p:nvPr/>
        </p:nvSpPr>
        <p:spPr>
          <a:xfrm>
            <a:off x="1919473" y="1819470"/>
            <a:ext cx="9258600" cy="3900107"/>
          </a:xfrm>
          <a:prstGeom prst="rect">
            <a:avLst/>
          </a:prstGeom>
          <a:noFill/>
        </p:spPr>
        <p:txBody>
          <a:bodyPr wrap="square" rtlCol="0">
            <a:spAutoFit/>
          </a:bodyPr>
          <a:lstStyle/>
          <a:p>
            <a:pPr>
              <a:lnSpc>
                <a:spcPct val="150000"/>
              </a:lnSpc>
              <a:buClr>
                <a:srgbClr val="EF5323"/>
              </a:buClr>
            </a:pPr>
            <a:r>
              <a:rPr lang="en-GB" sz="2400" i="1" dirty="0">
                <a:latin typeface="Century Gothic" panose="020B0502020202020204" pitchFamily="34" charset="0"/>
              </a:rPr>
              <a:t>‘People who self-harm are suicidal’</a:t>
            </a:r>
          </a:p>
          <a:p>
            <a:pPr marL="342900" indent="-342900">
              <a:lnSpc>
                <a:spcPct val="150000"/>
              </a:lnSpc>
              <a:buClr>
                <a:srgbClr val="EF5323"/>
              </a:buClr>
              <a:buFont typeface="Century Gothic" panose="020B0502020202020204" pitchFamily="34" charset="0"/>
              <a:buChar char="―"/>
            </a:pPr>
            <a:r>
              <a:rPr lang="en-GB" sz="2400" dirty="0">
                <a:latin typeface="Century Gothic" panose="020B0502020202020204" pitchFamily="34" charset="0"/>
              </a:rPr>
              <a:t>For many self-harm is about trying to cope with difficult feelings and life circumstances. Some people have described it as a way of staying alive and surviving these difficulties. However, some people who self-harm can feel suicidal and might attempt to take their own life, this is why it must always be taken seriously. </a:t>
            </a:r>
          </a:p>
        </p:txBody>
      </p:sp>
    </p:spTree>
    <p:extLst>
      <p:ext uri="{BB962C8B-B14F-4D97-AF65-F5344CB8AC3E}">
        <p14:creationId xmlns:p14="http://schemas.microsoft.com/office/powerpoint/2010/main" val="40653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2" y="3105833"/>
            <a:ext cx="6444123"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Types and signs of self-harm</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1550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75084" y="6281622"/>
            <a:ext cx="369832" cy="365125"/>
          </a:xfrm>
        </p:spPr>
        <p:txBody>
          <a:bodyPr/>
          <a:lstStyle/>
          <a:p>
            <a:fld id="{8228CFF6-6222-47F6-83D4-9FD4DD87CA78}" type="slidenum">
              <a:rPr lang="en-IE" sz="1300" smtClean="0">
                <a:solidFill>
                  <a:srgbClr val="EF5323"/>
                </a:solidFill>
                <a:latin typeface="Century Gothic" panose="020B0502020202020204" pitchFamily="34" charset="0"/>
              </a:rPr>
              <a:t>23</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57" name="TextBox 56"/>
          <p:cNvSpPr txBox="1"/>
          <p:nvPr/>
        </p:nvSpPr>
        <p:spPr>
          <a:xfrm>
            <a:off x="1586442" y="223510"/>
            <a:ext cx="2781695" cy="1323439"/>
          </a:xfrm>
          <a:prstGeom prst="rect">
            <a:avLst/>
          </a:prstGeom>
          <a:noFill/>
        </p:spPr>
        <p:txBody>
          <a:bodyPr wrap="square" rtlCol="0">
            <a:spAutoFit/>
          </a:bodyPr>
          <a:lstStyle/>
          <a:p>
            <a:r>
              <a:rPr lang="en-IE" sz="4000" dirty="0">
                <a:solidFill>
                  <a:srgbClr val="EF5323"/>
                </a:solidFill>
                <a:latin typeface="Century Gothic" panose="020B0502020202020204" pitchFamily="34" charset="0"/>
              </a:rPr>
              <a:t>Types of Self-Harm</a:t>
            </a:r>
          </a:p>
        </p:txBody>
      </p:sp>
      <p:grpSp>
        <p:nvGrpSpPr>
          <p:cNvPr id="279" name="Group 278">
            <a:extLst>
              <a:ext uri="{FF2B5EF4-FFF2-40B4-BE49-F238E27FC236}">
                <a16:creationId xmlns:a16="http://schemas.microsoft.com/office/drawing/2014/main" id="{7866E062-9483-4632-879E-9542F1B2B433}"/>
              </a:ext>
            </a:extLst>
          </p:cNvPr>
          <p:cNvGrpSpPr/>
          <p:nvPr/>
        </p:nvGrpSpPr>
        <p:grpSpPr>
          <a:xfrm>
            <a:off x="984357" y="331489"/>
            <a:ext cx="11190863" cy="5931954"/>
            <a:chOff x="984357" y="331489"/>
            <a:chExt cx="11190863" cy="5931954"/>
          </a:xfrm>
        </p:grpSpPr>
        <p:cxnSp>
          <p:nvCxnSpPr>
            <p:cNvPr id="153" name="Straight Connector 152">
              <a:extLst>
                <a:ext uri="{FF2B5EF4-FFF2-40B4-BE49-F238E27FC236}">
                  <a16:creationId xmlns:a16="http://schemas.microsoft.com/office/drawing/2014/main" id="{BBE912F8-ADFF-4160-9D95-EB60F095CF5C}"/>
                </a:ext>
              </a:extLst>
            </p:cNvPr>
            <p:cNvCxnSpPr>
              <a:cxnSpLocks/>
              <a:stCxn id="132" idx="0"/>
              <a:endCxn id="134" idx="1"/>
            </p:cNvCxnSpPr>
            <p:nvPr/>
          </p:nvCxnSpPr>
          <p:spPr>
            <a:xfrm flipV="1">
              <a:off x="7367120" y="1042194"/>
              <a:ext cx="698670" cy="1236365"/>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3FC103BB-A193-4A40-985D-A5473A2F2FD1}"/>
                </a:ext>
              </a:extLst>
            </p:cNvPr>
            <p:cNvCxnSpPr>
              <a:cxnSpLocks/>
              <a:stCxn id="132" idx="0"/>
              <a:endCxn id="133" idx="3"/>
            </p:cNvCxnSpPr>
            <p:nvPr/>
          </p:nvCxnSpPr>
          <p:spPr>
            <a:xfrm flipH="1" flipV="1">
              <a:off x="6323523" y="1546781"/>
              <a:ext cx="1043597" cy="731778"/>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537B682-233C-4DF2-B05A-097AB8CD1BF4}"/>
                </a:ext>
              </a:extLst>
            </p:cNvPr>
            <p:cNvSpPr txBox="1"/>
            <p:nvPr/>
          </p:nvSpPr>
          <p:spPr>
            <a:xfrm>
              <a:off x="5521353" y="3244334"/>
              <a:ext cx="1600893" cy="461665"/>
            </a:xfrm>
            <a:prstGeom prst="rect">
              <a:avLst/>
            </a:prstGeom>
            <a:solidFill>
              <a:srgbClr val="EF5323"/>
            </a:solidFill>
            <a:ln>
              <a:solidFill>
                <a:schemeClr val="tx1"/>
              </a:solidFill>
            </a:ln>
          </p:spPr>
          <p:txBody>
            <a:bodyPr wrap="square" rtlCol="0">
              <a:spAutoFit/>
            </a:bodyPr>
            <a:lstStyle/>
            <a:p>
              <a:pPr algn="ctr"/>
              <a:r>
                <a:rPr lang="en-IE" sz="2400" dirty="0">
                  <a:solidFill>
                    <a:schemeClr val="bg1"/>
                  </a:solidFill>
                  <a:latin typeface="Century Gothic" panose="020B0502020202020204" pitchFamily="34" charset="0"/>
                </a:rPr>
                <a:t>Self-Harm</a:t>
              </a:r>
            </a:p>
          </p:txBody>
        </p:sp>
        <p:sp>
          <p:nvSpPr>
            <p:cNvPr id="51" name="TextBox 50">
              <a:extLst>
                <a:ext uri="{FF2B5EF4-FFF2-40B4-BE49-F238E27FC236}">
                  <a16:creationId xmlns:a16="http://schemas.microsoft.com/office/drawing/2014/main" id="{02542837-8D94-4591-9EDF-1F5DE35B5B56}"/>
                </a:ext>
              </a:extLst>
            </p:cNvPr>
            <p:cNvSpPr txBox="1"/>
            <p:nvPr/>
          </p:nvSpPr>
          <p:spPr>
            <a:xfrm>
              <a:off x="2700668" y="2525827"/>
              <a:ext cx="1814797" cy="369332"/>
            </a:xfrm>
            <a:prstGeom prst="rect">
              <a:avLst/>
            </a:prstGeom>
            <a:solidFill>
              <a:srgbClr val="5D4777"/>
            </a:solidFill>
            <a:ln>
              <a:solidFill>
                <a:schemeClr val="tx1"/>
              </a:solidFill>
            </a:ln>
          </p:spPr>
          <p:txBody>
            <a:bodyPr wrap="square" rtlCol="0">
              <a:spAutoFit/>
            </a:bodyPr>
            <a:lstStyle/>
            <a:p>
              <a:r>
                <a:rPr lang="en-IE" dirty="0">
                  <a:solidFill>
                    <a:schemeClr val="bg1"/>
                  </a:solidFill>
                  <a:latin typeface="Century Gothic" panose="020B0502020202020204" pitchFamily="34" charset="0"/>
                </a:rPr>
                <a:t>Food Related</a:t>
              </a:r>
            </a:p>
          </p:txBody>
        </p:sp>
        <p:sp>
          <p:nvSpPr>
            <p:cNvPr id="59" name="TextBox 58">
              <a:extLst>
                <a:ext uri="{FF2B5EF4-FFF2-40B4-BE49-F238E27FC236}">
                  <a16:creationId xmlns:a16="http://schemas.microsoft.com/office/drawing/2014/main" id="{88DBF80E-E995-4DC9-B015-03076FFF1E67}"/>
                </a:ext>
              </a:extLst>
            </p:cNvPr>
            <p:cNvSpPr txBox="1"/>
            <p:nvPr/>
          </p:nvSpPr>
          <p:spPr>
            <a:xfrm>
              <a:off x="1040882" y="3144460"/>
              <a:ext cx="1814797"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Over-eating</a:t>
              </a:r>
            </a:p>
          </p:txBody>
        </p:sp>
        <p:sp>
          <p:nvSpPr>
            <p:cNvPr id="64" name="TextBox 63">
              <a:extLst>
                <a:ext uri="{FF2B5EF4-FFF2-40B4-BE49-F238E27FC236}">
                  <a16:creationId xmlns:a16="http://schemas.microsoft.com/office/drawing/2014/main" id="{F5F6E8B7-2C3C-491D-B562-162B00888DC5}"/>
                </a:ext>
              </a:extLst>
            </p:cNvPr>
            <p:cNvSpPr txBox="1"/>
            <p:nvPr/>
          </p:nvSpPr>
          <p:spPr>
            <a:xfrm>
              <a:off x="1052046" y="1859218"/>
              <a:ext cx="3545121"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Controlled/ Restricted eating</a:t>
              </a:r>
            </a:p>
          </p:txBody>
        </p:sp>
        <p:sp>
          <p:nvSpPr>
            <p:cNvPr id="65" name="TextBox 64">
              <a:extLst>
                <a:ext uri="{FF2B5EF4-FFF2-40B4-BE49-F238E27FC236}">
                  <a16:creationId xmlns:a16="http://schemas.microsoft.com/office/drawing/2014/main" id="{E55E16E6-E662-417B-ACEF-6A05CC091A0D}"/>
                </a:ext>
              </a:extLst>
            </p:cNvPr>
            <p:cNvSpPr txBox="1"/>
            <p:nvPr/>
          </p:nvSpPr>
          <p:spPr>
            <a:xfrm>
              <a:off x="1249747" y="2449378"/>
              <a:ext cx="104909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Bulimia</a:t>
              </a:r>
            </a:p>
          </p:txBody>
        </p:sp>
        <p:sp>
          <p:nvSpPr>
            <p:cNvPr id="66" name="TextBox 65">
              <a:extLst>
                <a:ext uri="{FF2B5EF4-FFF2-40B4-BE49-F238E27FC236}">
                  <a16:creationId xmlns:a16="http://schemas.microsoft.com/office/drawing/2014/main" id="{CD445A0F-F40C-4DC8-B39E-7E16932DE2DF}"/>
                </a:ext>
              </a:extLst>
            </p:cNvPr>
            <p:cNvSpPr txBox="1"/>
            <p:nvPr/>
          </p:nvSpPr>
          <p:spPr>
            <a:xfrm>
              <a:off x="2983786" y="3249027"/>
              <a:ext cx="1248562"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Anorexia</a:t>
              </a:r>
            </a:p>
          </p:txBody>
        </p:sp>
        <p:cxnSp>
          <p:nvCxnSpPr>
            <p:cNvPr id="38" name="Straight Connector 37">
              <a:extLst>
                <a:ext uri="{FF2B5EF4-FFF2-40B4-BE49-F238E27FC236}">
                  <a16:creationId xmlns:a16="http://schemas.microsoft.com/office/drawing/2014/main" id="{1960080B-4420-437B-8EB2-A39CFAE3D59A}"/>
                </a:ext>
              </a:extLst>
            </p:cNvPr>
            <p:cNvCxnSpPr>
              <a:cxnSpLocks/>
              <a:stCxn id="51" idx="3"/>
              <a:endCxn id="3" idx="1"/>
            </p:cNvCxnSpPr>
            <p:nvPr/>
          </p:nvCxnSpPr>
          <p:spPr>
            <a:xfrm>
              <a:off x="4515465" y="2710493"/>
              <a:ext cx="1005888" cy="764674"/>
            </a:xfrm>
            <a:prstGeom prst="line">
              <a:avLst/>
            </a:prstGeom>
            <a:ln w="952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0BC71C-D460-4B3F-9726-7C5AADDB272E}"/>
                </a:ext>
              </a:extLst>
            </p:cNvPr>
            <p:cNvCxnSpPr>
              <a:stCxn id="51" idx="0"/>
              <a:endCxn id="64" idx="2"/>
            </p:cNvCxnSpPr>
            <p:nvPr/>
          </p:nvCxnSpPr>
          <p:spPr>
            <a:xfrm flipH="1" flipV="1">
              <a:off x="2824607" y="2197772"/>
              <a:ext cx="783460" cy="32805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904D11C-FB24-4BD1-891A-B4759013FB5E}"/>
                </a:ext>
              </a:extLst>
            </p:cNvPr>
            <p:cNvCxnSpPr>
              <a:stCxn id="51" idx="1"/>
              <a:endCxn id="65" idx="3"/>
            </p:cNvCxnSpPr>
            <p:nvPr/>
          </p:nvCxnSpPr>
          <p:spPr>
            <a:xfrm flipH="1" flipV="1">
              <a:off x="2298845" y="2618655"/>
              <a:ext cx="401823" cy="9183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498FD89B-6472-4074-97D3-C19558ABCA14}"/>
                </a:ext>
              </a:extLst>
            </p:cNvPr>
            <p:cNvCxnSpPr>
              <a:stCxn id="51" idx="1"/>
              <a:endCxn id="59" idx="0"/>
            </p:cNvCxnSpPr>
            <p:nvPr/>
          </p:nvCxnSpPr>
          <p:spPr>
            <a:xfrm flipH="1">
              <a:off x="1948281" y="2710493"/>
              <a:ext cx="752387" cy="433967"/>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C145705-E42B-4431-8BAA-86072871F096}"/>
                </a:ext>
              </a:extLst>
            </p:cNvPr>
            <p:cNvCxnSpPr>
              <a:stCxn id="51" idx="2"/>
              <a:endCxn id="66" idx="0"/>
            </p:cNvCxnSpPr>
            <p:nvPr/>
          </p:nvCxnSpPr>
          <p:spPr>
            <a:xfrm>
              <a:off x="3608067" y="2895159"/>
              <a:ext cx="0" cy="353868"/>
            </a:xfrm>
            <a:prstGeom prst="line">
              <a:avLst/>
            </a:prstGeom>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832CB1E6-F415-4455-B387-403665540DF9}"/>
                </a:ext>
              </a:extLst>
            </p:cNvPr>
            <p:cNvSpPr txBox="1"/>
            <p:nvPr/>
          </p:nvSpPr>
          <p:spPr>
            <a:xfrm>
              <a:off x="2738219" y="4122016"/>
              <a:ext cx="2621448" cy="369332"/>
            </a:xfrm>
            <a:prstGeom prst="rect">
              <a:avLst/>
            </a:prstGeom>
            <a:solidFill>
              <a:srgbClr val="5D4777"/>
            </a:solidFill>
            <a:ln>
              <a:solidFill>
                <a:schemeClr val="tx1"/>
              </a:solidFill>
            </a:ln>
          </p:spPr>
          <p:txBody>
            <a:bodyPr wrap="square" rtlCol="0">
              <a:spAutoFit/>
            </a:bodyPr>
            <a:lstStyle/>
            <a:p>
              <a:r>
                <a:rPr lang="en-IE" dirty="0">
                  <a:solidFill>
                    <a:schemeClr val="bg1"/>
                  </a:solidFill>
                  <a:latin typeface="Century Gothic" panose="020B0502020202020204" pitchFamily="34" charset="0"/>
                </a:rPr>
                <a:t>Risk Taking Behaviour</a:t>
              </a:r>
            </a:p>
          </p:txBody>
        </p:sp>
        <p:sp>
          <p:nvSpPr>
            <p:cNvPr id="70" name="TextBox 69">
              <a:extLst>
                <a:ext uri="{FF2B5EF4-FFF2-40B4-BE49-F238E27FC236}">
                  <a16:creationId xmlns:a16="http://schemas.microsoft.com/office/drawing/2014/main" id="{65F0DA99-FBA1-4EB7-8367-0EE69E2C4A8A}"/>
                </a:ext>
              </a:extLst>
            </p:cNvPr>
            <p:cNvSpPr txBox="1"/>
            <p:nvPr/>
          </p:nvSpPr>
          <p:spPr>
            <a:xfrm>
              <a:off x="984357" y="4137314"/>
              <a:ext cx="1579878" cy="584775"/>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Dangerous behaviours</a:t>
              </a:r>
            </a:p>
          </p:txBody>
        </p:sp>
        <p:sp>
          <p:nvSpPr>
            <p:cNvPr id="71" name="TextBox 70">
              <a:extLst>
                <a:ext uri="{FF2B5EF4-FFF2-40B4-BE49-F238E27FC236}">
                  <a16:creationId xmlns:a16="http://schemas.microsoft.com/office/drawing/2014/main" id="{993D6F11-A5DE-4B7D-89AE-9873D5FBA7B9}"/>
                </a:ext>
              </a:extLst>
            </p:cNvPr>
            <p:cNvSpPr txBox="1"/>
            <p:nvPr/>
          </p:nvSpPr>
          <p:spPr>
            <a:xfrm>
              <a:off x="3807228" y="4733395"/>
              <a:ext cx="1579878" cy="584775"/>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Sexual behaviours</a:t>
              </a:r>
            </a:p>
          </p:txBody>
        </p:sp>
        <p:sp>
          <p:nvSpPr>
            <p:cNvPr id="72" name="TextBox 71">
              <a:extLst>
                <a:ext uri="{FF2B5EF4-FFF2-40B4-BE49-F238E27FC236}">
                  <a16:creationId xmlns:a16="http://schemas.microsoft.com/office/drawing/2014/main" id="{91F97D4F-B2D6-4ACA-8E58-8A9EF3773CC9}"/>
                </a:ext>
              </a:extLst>
            </p:cNvPr>
            <p:cNvSpPr txBox="1"/>
            <p:nvPr/>
          </p:nvSpPr>
          <p:spPr>
            <a:xfrm>
              <a:off x="2034667" y="4899237"/>
              <a:ext cx="1579878" cy="584775"/>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Breaking the law</a:t>
              </a:r>
            </a:p>
          </p:txBody>
        </p:sp>
        <p:cxnSp>
          <p:nvCxnSpPr>
            <p:cNvPr id="80" name="Straight Connector 79">
              <a:extLst>
                <a:ext uri="{FF2B5EF4-FFF2-40B4-BE49-F238E27FC236}">
                  <a16:creationId xmlns:a16="http://schemas.microsoft.com/office/drawing/2014/main" id="{8890A9DE-C46D-46C2-9860-65DB51FF6A68}"/>
                </a:ext>
              </a:extLst>
            </p:cNvPr>
            <p:cNvCxnSpPr>
              <a:stCxn id="68" idx="1"/>
              <a:endCxn id="70" idx="3"/>
            </p:cNvCxnSpPr>
            <p:nvPr/>
          </p:nvCxnSpPr>
          <p:spPr>
            <a:xfrm flipH="1">
              <a:off x="2564235" y="4306682"/>
              <a:ext cx="173984" cy="12302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0DF544E-71DB-49A0-8AF3-84E6D2A8CF13}"/>
                </a:ext>
              </a:extLst>
            </p:cNvPr>
            <p:cNvCxnSpPr>
              <a:stCxn id="72" idx="0"/>
              <a:endCxn id="68" idx="2"/>
            </p:cNvCxnSpPr>
            <p:nvPr/>
          </p:nvCxnSpPr>
          <p:spPr>
            <a:xfrm flipV="1">
              <a:off x="2824606" y="4491348"/>
              <a:ext cx="1224337" cy="407889"/>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64137399-CC84-4174-9ADC-AB533A79ADCB}"/>
                </a:ext>
              </a:extLst>
            </p:cNvPr>
            <p:cNvCxnSpPr>
              <a:stCxn id="68" idx="2"/>
              <a:endCxn id="68" idx="2"/>
            </p:cNvCxnSpPr>
            <p:nvPr/>
          </p:nvCxnSpPr>
          <p:spPr>
            <a:xfrm>
              <a:off x="4048943" y="4491348"/>
              <a:ext cx="0"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9B9D697-BB5A-4274-B1B5-784E21B2E1C2}"/>
                </a:ext>
              </a:extLst>
            </p:cNvPr>
            <p:cNvCxnSpPr>
              <a:stCxn id="71" idx="0"/>
              <a:endCxn id="68" idx="2"/>
            </p:cNvCxnSpPr>
            <p:nvPr/>
          </p:nvCxnSpPr>
          <p:spPr>
            <a:xfrm flipH="1" flipV="1">
              <a:off x="4048943" y="4491348"/>
              <a:ext cx="548224" cy="242047"/>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3107161E-B76E-4C90-BF2E-D1BBC085BF6F}"/>
                </a:ext>
              </a:extLst>
            </p:cNvPr>
            <p:cNvCxnSpPr>
              <a:cxnSpLocks/>
              <a:stCxn id="3" idx="2"/>
              <a:endCxn id="68" idx="0"/>
            </p:cNvCxnSpPr>
            <p:nvPr/>
          </p:nvCxnSpPr>
          <p:spPr>
            <a:xfrm flipH="1">
              <a:off x="4048943" y="3705999"/>
              <a:ext cx="2272857" cy="416017"/>
            </a:xfrm>
            <a:prstGeom prst="line">
              <a:avLst/>
            </a:prstGeom>
            <a:ln w="952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E3F762D9-6DEF-455D-BDD4-E211FC5B51A5}"/>
                </a:ext>
              </a:extLst>
            </p:cNvPr>
            <p:cNvSpPr txBox="1"/>
            <p:nvPr/>
          </p:nvSpPr>
          <p:spPr>
            <a:xfrm>
              <a:off x="6789280" y="4273817"/>
              <a:ext cx="3545121" cy="369332"/>
            </a:xfrm>
            <a:prstGeom prst="rect">
              <a:avLst/>
            </a:prstGeom>
            <a:solidFill>
              <a:srgbClr val="5D4777"/>
            </a:solidFill>
            <a:ln>
              <a:solidFill>
                <a:schemeClr val="tx1"/>
              </a:solidFill>
            </a:ln>
          </p:spPr>
          <p:txBody>
            <a:bodyPr wrap="square" rtlCol="0">
              <a:spAutoFit/>
            </a:bodyPr>
            <a:lstStyle/>
            <a:p>
              <a:pPr algn="ctr"/>
              <a:r>
                <a:rPr lang="en-IE" dirty="0">
                  <a:solidFill>
                    <a:schemeClr val="bg1"/>
                  </a:solidFill>
                  <a:latin typeface="Century Gothic" panose="020B0502020202020204" pitchFamily="34" charset="0"/>
                </a:rPr>
                <a:t>Drugs and alcohol</a:t>
              </a:r>
            </a:p>
          </p:txBody>
        </p:sp>
        <p:sp>
          <p:nvSpPr>
            <p:cNvPr id="94" name="TextBox 93">
              <a:extLst>
                <a:ext uri="{FF2B5EF4-FFF2-40B4-BE49-F238E27FC236}">
                  <a16:creationId xmlns:a16="http://schemas.microsoft.com/office/drawing/2014/main" id="{456383A0-A512-4903-AE28-7B46D6CC825D}"/>
                </a:ext>
              </a:extLst>
            </p:cNvPr>
            <p:cNvSpPr txBox="1"/>
            <p:nvPr/>
          </p:nvSpPr>
          <p:spPr>
            <a:xfrm>
              <a:off x="5731396" y="5097833"/>
              <a:ext cx="1749349"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Alcohol abuse</a:t>
              </a:r>
            </a:p>
          </p:txBody>
        </p:sp>
        <p:sp>
          <p:nvSpPr>
            <p:cNvPr id="95" name="TextBox 94">
              <a:extLst>
                <a:ext uri="{FF2B5EF4-FFF2-40B4-BE49-F238E27FC236}">
                  <a16:creationId xmlns:a16="http://schemas.microsoft.com/office/drawing/2014/main" id="{912E1B28-A470-4CF7-8AB7-F9EB25B39357}"/>
                </a:ext>
              </a:extLst>
            </p:cNvPr>
            <p:cNvSpPr txBox="1"/>
            <p:nvPr/>
          </p:nvSpPr>
          <p:spPr>
            <a:xfrm>
              <a:off x="7990468" y="5191624"/>
              <a:ext cx="1553361"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Drug abuse</a:t>
              </a:r>
            </a:p>
          </p:txBody>
        </p:sp>
        <p:sp>
          <p:nvSpPr>
            <p:cNvPr id="96" name="TextBox 95">
              <a:extLst>
                <a:ext uri="{FF2B5EF4-FFF2-40B4-BE49-F238E27FC236}">
                  <a16:creationId xmlns:a16="http://schemas.microsoft.com/office/drawing/2014/main" id="{C2F01523-6919-4BC6-A817-51809DDCE097}"/>
                </a:ext>
              </a:extLst>
            </p:cNvPr>
            <p:cNvSpPr txBox="1"/>
            <p:nvPr/>
          </p:nvSpPr>
          <p:spPr>
            <a:xfrm>
              <a:off x="10053553" y="5097833"/>
              <a:ext cx="1553361"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Smoking</a:t>
              </a:r>
            </a:p>
          </p:txBody>
        </p:sp>
        <p:sp>
          <p:nvSpPr>
            <p:cNvPr id="97" name="TextBox 96">
              <a:extLst>
                <a:ext uri="{FF2B5EF4-FFF2-40B4-BE49-F238E27FC236}">
                  <a16:creationId xmlns:a16="http://schemas.microsoft.com/office/drawing/2014/main" id="{3576FCFA-E711-4A9E-B29F-57B45C80E10B}"/>
                </a:ext>
              </a:extLst>
            </p:cNvPr>
            <p:cNvSpPr txBox="1"/>
            <p:nvPr/>
          </p:nvSpPr>
          <p:spPr>
            <a:xfrm>
              <a:off x="3642925" y="5955666"/>
              <a:ext cx="145042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Acute (binge)</a:t>
              </a:r>
            </a:p>
          </p:txBody>
        </p:sp>
        <p:sp>
          <p:nvSpPr>
            <p:cNvPr id="98" name="TextBox 97">
              <a:extLst>
                <a:ext uri="{FF2B5EF4-FFF2-40B4-BE49-F238E27FC236}">
                  <a16:creationId xmlns:a16="http://schemas.microsoft.com/office/drawing/2014/main" id="{117CF329-61D2-4F9B-970A-16719383330F}"/>
                </a:ext>
              </a:extLst>
            </p:cNvPr>
            <p:cNvSpPr txBox="1"/>
            <p:nvPr/>
          </p:nvSpPr>
          <p:spPr>
            <a:xfrm>
              <a:off x="5261363" y="5954185"/>
              <a:ext cx="102568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Chronic</a:t>
              </a:r>
            </a:p>
          </p:txBody>
        </p:sp>
        <p:sp>
          <p:nvSpPr>
            <p:cNvPr id="99" name="TextBox 98">
              <a:extLst>
                <a:ext uri="{FF2B5EF4-FFF2-40B4-BE49-F238E27FC236}">
                  <a16:creationId xmlns:a16="http://schemas.microsoft.com/office/drawing/2014/main" id="{EDC41455-E2CC-4CD5-86F0-0F70EE72303A}"/>
                </a:ext>
              </a:extLst>
            </p:cNvPr>
            <p:cNvSpPr txBox="1"/>
            <p:nvPr/>
          </p:nvSpPr>
          <p:spPr>
            <a:xfrm>
              <a:off x="6455061" y="5954185"/>
              <a:ext cx="102568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Addition</a:t>
              </a:r>
            </a:p>
          </p:txBody>
        </p:sp>
        <p:sp>
          <p:nvSpPr>
            <p:cNvPr id="102" name="TextBox 101">
              <a:extLst>
                <a:ext uri="{FF2B5EF4-FFF2-40B4-BE49-F238E27FC236}">
                  <a16:creationId xmlns:a16="http://schemas.microsoft.com/office/drawing/2014/main" id="{0C5BC860-DE5B-4CEE-9CE0-2B777284117D}"/>
                </a:ext>
              </a:extLst>
            </p:cNvPr>
            <p:cNvSpPr txBox="1"/>
            <p:nvPr/>
          </p:nvSpPr>
          <p:spPr>
            <a:xfrm>
              <a:off x="7777389" y="5946311"/>
              <a:ext cx="936000"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Acute </a:t>
              </a:r>
            </a:p>
          </p:txBody>
        </p:sp>
        <p:sp>
          <p:nvSpPr>
            <p:cNvPr id="103" name="TextBox 102">
              <a:extLst>
                <a:ext uri="{FF2B5EF4-FFF2-40B4-BE49-F238E27FC236}">
                  <a16:creationId xmlns:a16="http://schemas.microsoft.com/office/drawing/2014/main" id="{B4286E8C-C22F-4D1F-80BB-350971076652}"/>
                </a:ext>
              </a:extLst>
            </p:cNvPr>
            <p:cNvSpPr txBox="1"/>
            <p:nvPr/>
          </p:nvSpPr>
          <p:spPr>
            <a:xfrm>
              <a:off x="8868604" y="5946311"/>
              <a:ext cx="102568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Chronic</a:t>
              </a:r>
            </a:p>
          </p:txBody>
        </p:sp>
        <p:sp>
          <p:nvSpPr>
            <p:cNvPr id="104" name="TextBox 103">
              <a:extLst>
                <a:ext uri="{FF2B5EF4-FFF2-40B4-BE49-F238E27FC236}">
                  <a16:creationId xmlns:a16="http://schemas.microsoft.com/office/drawing/2014/main" id="{AF25CE42-CA0F-4386-936D-C6DE8CB95ADD}"/>
                </a:ext>
              </a:extLst>
            </p:cNvPr>
            <p:cNvSpPr txBox="1"/>
            <p:nvPr/>
          </p:nvSpPr>
          <p:spPr>
            <a:xfrm>
              <a:off x="10049503" y="5946310"/>
              <a:ext cx="102568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Addition</a:t>
              </a:r>
            </a:p>
          </p:txBody>
        </p:sp>
        <p:cxnSp>
          <p:nvCxnSpPr>
            <p:cNvPr id="106" name="Straight Connector 105">
              <a:extLst>
                <a:ext uri="{FF2B5EF4-FFF2-40B4-BE49-F238E27FC236}">
                  <a16:creationId xmlns:a16="http://schemas.microsoft.com/office/drawing/2014/main" id="{A4A91EDF-996F-440A-9F05-069F75AA00BB}"/>
                </a:ext>
              </a:extLst>
            </p:cNvPr>
            <p:cNvCxnSpPr>
              <a:stCxn id="97" idx="0"/>
              <a:endCxn id="94" idx="2"/>
            </p:cNvCxnSpPr>
            <p:nvPr/>
          </p:nvCxnSpPr>
          <p:spPr>
            <a:xfrm flipV="1">
              <a:off x="4368137" y="5436387"/>
              <a:ext cx="2237934" cy="519279"/>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BCEF4A3-C3DA-4777-8050-23740D4EB126}"/>
                </a:ext>
              </a:extLst>
            </p:cNvPr>
            <p:cNvCxnSpPr>
              <a:stCxn id="98" idx="0"/>
              <a:endCxn id="94" idx="2"/>
            </p:cNvCxnSpPr>
            <p:nvPr/>
          </p:nvCxnSpPr>
          <p:spPr>
            <a:xfrm flipV="1">
              <a:off x="5774205" y="5436387"/>
              <a:ext cx="831866" cy="517798"/>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5A10ACF7-1980-4890-8862-3DEDF602E62A}"/>
                </a:ext>
              </a:extLst>
            </p:cNvPr>
            <p:cNvCxnSpPr>
              <a:stCxn id="99" idx="0"/>
              <a:endCxn id="94" idx="2"/>
            </p:cNvCxnSpPr>
            <p:nvPr/>
          </p:nvCxnSpPr>
          <p:spPr>
            <a:xfrm flipH="1" flipV="1">
              <a:off x="6606071" y="5436387"/>
              <a:ext cx="361832" cy="517798"/>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CE3FAB5E-D7B0-4000-B93C-9B371EDA0B33}"/>
                </a:ext>
              </a:extLst>
            </p:cNvPr>
            <p:cNvCxnSpPr>
              <a:stCxn id="102" idx="0"/>
              <a:endCxn id="95" idx="2"/>
            </p:cNvCxnSpPr>
            <p:nvPr/>
          </p:nvCxnSpPr>
          <p:spPr>
            <a:xfrm flipV="1">
              <a:off x="8245389" y="5530178"/>
              <a:ext cx="521760" cy="416133"/>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C3E4F78F-7677-4A48-8AFA-3814A3E95603}"/>
                </a:ext>
              </a:extLst>
            </p:cNvPr>
            <p:cNvCxnSpPr>
              <a:stCxn id="103" idx="0"/>
              <a:endCxn id="95" idx="2"/>
            </p:cNvCxnSpPr>
            <p:nvPr/>
          </p:nvCxnSpPr>
          <p:spPr>
            <a:xfrm flipH="1" flipV="1">
              <a:off x="8767149" y="5530178"/>
              <a:ext cx="614297" cy="416133"/>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CD53E14-A8F7-4FB6-83F2-A4290A2A8319}"/>
                </a:ext>
              </a:extLst>
            </p:cNvPr>
            <p:cNvCxnSpPr>
              <a:stCxn id="104" idx="0"/>
              <a:endCxn id="95" idx="2"/>
            </p:cNvCxnSpPr>
            <p:nvPr/>
          </p:nvCxnSpPr>
          <p:spPr>
            <a:xfrm flipH="1" flipV="1">
              <a:off x="8767149" y="5530178"/>
              <a:ext cx="1795196" cy="416132"/>
            </a:xfrm>
            <a:prstGeom prst="line">
              <a:avLst/>
            </a:prstGeom>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EB0530F9-0A53-4269-AC5A-963929A88FBE}"/>
                </a:ext>
              </a:extLst>
            </p:cNvPr>
            <p:cNvCxnSpPr>
              <a:stCxn id="104" idx="0"/>
              <a:endCxn id="96" idx="2"/>
            </p:cNvCxnSpPr>
            <p:nvPr/>
          </p:nvCxnSpPr>
          <p:spPr>
            <a:xfrm flipV="1">
              <a:off x="10562345" y="5436387"/>
              <a:ext cx="267889" cy="509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E11052E0-D552-4DB9-98F7-656FA72CA16A}"/>
                </a:ext>
              </a:extLst>
            </p:cNvPr>
            <p:cNvCxnSpPr>
              <a:stCxn id="104" idx="1"/>
              <a:endCxn id="103" idx="3"/>
            </p:cNvCxnSpPr>
            <p:nvPr/>
          </p:nvCxnSpPr>
          <p:spPr>
            <a:xfrm flipH="1">
              <a:off x="9894288" y="6100199"/>
              <a:ext cx="15521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A7B57B88-48BC-4B3D-AB84-33B2B7004F76}"/>
                </a:ext>
              </a:extLst>
            </p:cNvPr>
            <p:cNvCxnSpPr>
              <a:stCxn id="99" idx="1"/>
              <a:endCxn id="98" idx="3"/>
            </p:cNvCxnSpPr>
            <p:nvPr/>
          </p:nvCxnSpPr>
          <p:spPr>
            <a:xfrm flipH="1">
              <a:off x="6287047" y="6108074"/>
              <a:ext cx="168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9549C196-2753-4DB5-84C1-F0C408819CA0}"/>
                </a:ext>
              </a:extLst>
            </p:cNvPr>
            <p:cNvCxnSpPr>
              <a:stCxn id="94" idx="0"/>
              <a:endCxn id="93" idx="2"/>
            </p:cNvCxnSpPr>
            <p:nvPr/>
          </p:nvCxnSpPr>
          <p:spPr>
            <a:xfrm flipV="1">
              <a:off x="6606071" y="4643149"/>
              <a:ext cx="1955770" cy="454684"/>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C064FBD7-EA34-4F82-B85A-F9E7436D7FAF}"/>
                </a:ext>
              </a:extLst>
            </p:cNvPr>
            <p:cNvCxnSpPr>
              <a:stCxn id="95" idx="0"/>
              <a:endCxn id="93" idx="2"/>
            </p:cNvCxnSpPr>
            <p:nvPr/>
          </p:nvCxnSpPr>
          <p:spPr>
            <a:xfrm flipH="1" flipV="1">
              <a:off x="8561841" y="4643149"/>
              <a:ext cx="205308" cy="548475"/>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3797A834-10C2-4C15-A942-1E8512F5A80E}"/>
                </a:ext>
              </a:extLst>
            </p:cNvPr>
            <p:cNvCxnSpPr>
              <a:stCxn id="96" idx="0"/>
              <a:endCxn id="93" idx="2"/>
            </p:cNvCxnSpPr>
            <p:nvPr/>
          </p:nvCxnSpPr>
          <p:spPr>
            <a:xfrm flipH="1" flipV="1">
              <a:off x="8561841" y="4643149"/>
              <a:ext cx="2268393" cy="454684"/>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B13A2B18-9E10-4E40-8FAF-29E9D7E16060}"/>
                </a:ext>
              </a:extLst>
            </p:cNvPr>
            <p:cNvCxnSpPr>
              <a:cxnSpLocks/>
              <a:stCxn id="3" idx="3"/>
              <a:endCxn id="93" idx="0"/>
            </p:cNvCxnSpPr>
            <p:nvPr/>
          </p:nvCxnSpPr>
          <p:spPr>
            <a:xfrm>
              <a:off x="7122246" y="3475167"/>
              <a:ext cx="1439595" cy="798650"/>
            </a:xfrm>
            <a:prstGeom prst="line">
              <a:avLst/>
            </a:prstGeom>
            <a:ln w="952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2" name="TextBox 131">
              <a:extLst>
                <a:ext uri="{FF2B5EF4-FFF2-40B4-BE49-F238E27FC236}">
                  <a16:creationId xmlns:a16="http://schemas.microsoft.com/office/drawing/2014/main" id="{343466FA-5B63-4CA7-8F36-EA58ECC954D6}"/>
                </a:ext>
              </a:extLst>
            </p:cNvPr>
            <p:cNvSpPr txBox="1"/>
            <p:nvPr/>
          </p:nvSpPr>
          <p:spPr>
            <a:xfrm>
              <a:off x="5594559" y="2278559"/>
              <a:ext cx="3545121" cy="369332"/>
            </a:xfrm>
            <a:prstGeom prst="rect">
              <a:avLst/>
            </a:prstGeom>
            <a:solidFill>
              <a:srgbClr val="5D4777"/>
            </a:solidFill>
            <a:ln>
              <a:solidFill>
                <a:schemeClr val="tx1"/>
              </a:solidFill>
            </a:ln>
          </p:spPr>
          <p:txBody>
            <a:bodyPr wrap="square" rtlCol="0">
              <a:spAutoFit/>
            </a:bodyPr>
            <a:lstStyle/>
            <a:p>
              <a:pPr algn="ctr"/>
              <a:r>
                <a:rPr lang="en-IE" dirty="0">
                  <a:solidFill>
                    <a:schemeClr val="bg1"/>
                  </a:solidFill>
                  <a:latin typeface="Century Gothic" panose="020B0502020202020204" pitchFamily="34" charset="0"/>
                </a:rPr>
                <a:t>Self-injury</a:t>
              </a:r>
            </a:p>
          </p:txBody>
        </p:sp>
        <p:sp>
          <p:nvSpPr>
            <p:cNvPr id="133" name="TextBox 132">
              <a:extLst>
                <a:ext uri="{FF2B5EF4-FFF2-40B4-BE49-F238E27FC236}">
                  <a16:creationId xmlns:a16="http://schemas.microsoft.com/office/drawing/2014/main" id="{EEEE8F36-80E7-4BF7-B7F1-0C33517D72AA}"/>
                </a:ext>
              </a:extLst>
            </p:cNvPr>
            <p:cNvSpPr txBox="1"/>
            <p:nvPr/>
          </p:nvSpPr>
          <p:spPr>
            <a:xfrm>
              <a:off x="5007655" y="1377504"/>
              <a:ext cx="131586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Scratching</a:t>
              </a:r>
            </a:p>
          </p:txBody>
        </p:sp>
        <p:sp>
          <p:nvSpPr>
            <p:cNvPr id="134" name="TextBox 133">
              <a:extLst>
                <a:ext uri="{FF2B5EF4-FFF2-40B4-BE49-F238E27FC236}">
                  <a16:creationId xmlns:a16="http://schemas.microsoft.com/office/drawing/2014/main" id="{5C9C88E7-C53E-407C-B445-D41E71F5F298}"/>
                </a:ext>
              </a:extLst>
            </p:cNvPr>
            <p:cNvSpPr txBox="1"/>
            <p:nvPr/>
          </p:nvSpPr>
          <p:spPr>
            <a:xfrm>
              <a:off x="8065790" y="872917"/>
              <a:ext cx="1080986"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Stabbing</a:t>
              </a:r>
            </a:p>
          </p:txBody>
        </p:sp>
        <p:sp>
          <p:nvSpPr>
            <p:cNvPr id="135" name="TextBox 134">
              <a:extLst>
                <a:ext uri="{FF2B5EF4-FFF2-40B4-BE49-F238E27FC236}">
                  <a16:creationId xmlns:a16="http://schemas.microsoft.com/office/drawing/2014/main" id="{DDF20FD1-A628-4550-B8F5-BEE3A078F6F5}"/>
                </a:ext>
              </a:extLst>
            </p:cNvPr>
            <p:cNvSpPr txBox="1"/>
            <p:nvPr/>
          </p:nvSpPr>
          <p:spPr>
            <a:xfrm>
              <a:off x="8204338" y="1377504"/>
              <a:ext cx="104909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Picking</a:t>
              </a:r>
            </a:p>
          </p:txBody>
        </p:sp>
        <p:sp>
          <p:nvSpPr>
            <p:cNvPr id="138" name="TextBox 137">
              <a:extLst>
                <a:ext uri="{FF2B5EF4-FFF2-40B4-BE49-F238E27FC236}">
                  <a16:creationId xmlns:a16="http://schemas.microsoft.com/office/drawing/2014/main" id="{7D30E82C-5AB2-4855-B525-F87386305FFC}"/>
                </a:ext>
              </a:extLst>
            </p:cNvPr>
            <p:cNvSpPr txBox="1"/>
            <p:nvPr/>
          </p:nvSpPr>
          <p:spPr>
            <a:xfrm>
              <a:off x="6676357" y="870195"/>
              <a:ext cx="104909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Cutting</a:t>
              </a:r>
            </a:p>
          </p:txBody>
        </p:sp>
        <p:sp>
          <p:nvSpPr>
            <p:cNvPr id="139" name="TextBox 138">
              <a:extLst>
                <a:ext uri="{FF2B5EF4-FFF2-40B4-BE49-F238E27FC236}">
                  <a16:creationId xmlns:a16="http://schemas.microsoft.com/office/drawing/2014/main" id="{B1D763DF-74E4-45A8-8AA4-4283472DFB4E}"/>
                </a:ext>
              </a:extLst>
            </p:cNvPr>
            <p:cNvSpPr txBox="1"/>
            <p:nvPr/>
          </p:nvSpPr>
          <p:spPr>
            <a:xfrm>
              <a:off x="4277415" y="872917"/>
              <a:ext cx="1812590"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Chemical Burns</a:t>
              </a:r>
            </a:p>
          </p:txBody>
        </p:sp>
        <p:sp>
          <p:nvSpPr>
            <p:cNvPr id="140" name="TextBox 139">
              <a:extLst>
                <a:ext uri="{FF2B5EF4-FFF2-40B4-BE49-F238E27FC236}">
                  <a16:creationId xmlns:a16="http://schemas.microsoft.com/office/drawing/2014/main" id="{5836ED4C-05CE-4FE8-892E-B63E9F6EBDD6}"/>
                </a:ext>
              </a:extLst>
            </p:cNvPr>
            <p:cNvSpPr txBox="1"/>
            <p:nvPr/>
          </p:nvSpPr>
          <p:spPr>
            <a:xfrm>
              <a:off x="8097678" y="1817106"/>
              <a:ext cx="104909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Burning</a:t>
              </a:r>
            </a:p>
          </p:txBody>
        </p:sp>
        <p:sp>
          <p:nvSpPr>
            <p:cNvPr id="141" name="TextBox 140">
              <a:extLst>
                <a:ext uri="{FF2B5EF4-FFF2-40B4-BE49-F238E27FC236}">
                  <a16:creationId xmlns:a16="http://schemas.microsoft.com/office/drawing/2014/main" id="{712563B5-D900-4552-A9E6-81E776A42F17}"/>
                </a:ext>
              </a:extLst>
            </p:cNvPr>
            <p:cNvSpPr txBox="1"/>
            <p:nvPr/>
          </p:nvSpPr>
          <p:spPr>
            <a:xfrm>
              <a:off x="7503085" y="331489"/>
              <a:ext cx="1161410"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Branding</a:t>
              </a:r>
            </a:p>
          </p:txBody>
        </p:sp>
        <p:sp>
          <p:nvSpPr>
            <p:cNvPr id="142" name="TextBox 141">
              <a:extLst>
                <a:ext uri="{FF2B5EF4-FFF2-40B4-BE49-F238E27FC236}">
                  <a16:creationId xmlns:a16="http://schemas.microsoft.com/office/drawing/2014/main" id="{3074630C-2148-4212-99E1-607C9C64BE62}"/>
                </a:ext>
              </a:extLst>
            </p:cNvPr>
            <p:cNvSpPr txBox="1"/>
            <p:nvPr/>
          </p:nvSpPr>
          <p:spPr>
            <a:xfrm>
              <a:off x="9543829" y="870195"/>
              <a:ext cx="1874554"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Banging/ Bruising</a:t>
              </a:r>
            </a:p>
          </p:txBody>
        </p:sp>
        <p:sp>
          <p:nvSpPr>
            <p:cNvPr id="143" name="TextBox 142">
              <a:extLst>
                <a:ext uri="{FF2B5EF4-FFF2-40B4-BE49-F238E27FC236}">
                  <a16:creationId xmlns:a16="http://schemas.microsoft.com/office/drawing/2014/main" id="{F85CBA91-E28A-4FB8-8313-F4C708F46D8F}"/>
                </a:ext>
              </a:extLst>
            </p:cNvPr>
            <p:cNvSpPr txBox="1"/>
            <p:nvPr/>
          </p:nvSpPr>
          <p:spPr>
            <a:xfrm>
              <a:off x="9705653" y="1452390"/>
              <a:ext cx="1553360"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Bone breaking </a:t>
              </a:r>
            </a:p>
          </p:txBody>
        </p:sp>
        <p:cxnSp>
          <p:nvCxnSpPr>
            <p:cNvPr id="145" name="Straight Connector 144">
              <a:extLst>
                <a:ext uri="{FF2B5EF4-FFF2-40B4-BE49-F238E27FC236}">
                  <a16:creationId xmlns:a16="http://schemas.microsoft.com/office/drawing/2014/main" id="{56AD7B84-6651-4850-9E6A-D6548B7E8FF9}"/>
                </a:ext>
              </a:extLst>
            </p:cNvPr>
            <p:cNvCxnSpPr>
              <a:cxnSpLocks/>
              <a:stCxn id="132" idx="0"/>
              <a:endCxn id="136" idx="3"/>
            </p:cNvCxnSpPr>
            <p:nvPr/>
          </p:nvCxnSpPr>
          <p:spPr>
            <a:xfrm flipH="1" flipV="1">
              <a:off x="6218324" y="1992361"/>
              <a:ext cx="1148796" cy="286198"/>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C06D593-DD3E-41CC-9A9B-78094D45BE1F}"/>
                </a:ext>
              </a:extLst>
            </p:cNvPr>
            <p:cNvCxnSpPr>
              <a:stCxn id="132" idx="0"/>
              <a:endCxn id="137" idx="2"/>
            </p:cNvCxnSpPr>
            <p:nvPr/>
          </p:nvCxnSpPr>
          <p:spPr>
            <a:xfrm flipH="1" flipV="1">
              <a:off x="6190138" y="671435"/>
              <a:ext cx="1176982" cy="160712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5017BB38-32D3-4405-BCC5-F744A18D7694}"/>
                </a:ext>
              </a:extLst>
            </p:cNvPr>
            <p:cNvCxnSpPr>
              <a:cxnSpLocks/>
              <a:stCxn id="132" idx="0"/>
              <a:endCxn id="138" idx="2"/>
            </p:cNvCxnSpPr>
            <p:nvPr/>
          </p:nvCxnSpPr>
          <p:spPr>
            <a:xfrm flipH="1" flipV="1">
              <a:off x="7200906" y="1208749"/>
              <a:ext cx="166214" cy="1069810"/>
            </a:xfrm>
            <a:prstGeom prst="line">
              <a:avLst/>
            </a:prstGeom>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B56669FD-21F4-42E8-99E1-E93A7AB885C7}"/>
                </a:ext>
              </a:extLst>
            </p:cNvPr>
            <p:cNvSpPr txBox="1"/>
            <p:nvPr/>
          </p:nvSpPr>
          <p:spPr>
            <a:xfrm>
              <a:off x="4902456" y="1823084"/>
              <a:ext cx="131586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Hair pulling</a:t>
              </a:r>
            </a:p>
          </p:txBody>
        </p:sp>
        <p:cxnSp>
          <p:nvCxnSpPr>
            <p:cNvPr id="155" name="Straight Connector 154">
              <a:extLst>
                <a:ext uri="{FF2B5EF4-FFF2-40B4-BE49-F238E27FC236}">
                  <a16:creationId xmlns:a16="http://schemas.microsoft.com/office/drawing/2014/main" id="{3F1F63A8-83EB-44F3-9985-2A7BE7FA1DA1}"/>
                </a:ext>
              </a:extLst>
            </p:cNvPr>
            <p:cNvCxnSpPr>
              <a:cxnSpLocks/>
              <a:stCxn id="132" idx="0"/>
              <a:endCxn id="135" idx="1"/>
            </p:cNvCxnSpPr>
            <p:nvPr/>
          </p:nvCxnSpPr>
          <p:spPr>
            <a:xfrm flipV="1">
              <a:off x="7367120" y="1546781"/>
              <a:ext cx="837218" cy="731778"/>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1FC595C7-E7FF-4B3D-A4EF-ED2540E441C5}"/>
                </a:ext>
              </a:extLst>
            </p:cNvPr>
            <p:cNvCxnSpPr>
              <a:cxnSpLocks/>
              <a:stCxn id="132" idx="0"/>
              <a:endCxn id="139" idx="3"/>
            </p:cNvCxnSpPr>
            <p:nvPr/>
          </p:nvCxnSpPr>
          <p:spPr>
            <a:xfrm flipH="1" flipV="1">
              <a:off x="6090005" y="1042194"/>
              <a:ext cx="1277115" cy="1236365"/>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10D592A-76CE-4AFC-8D63-C5B288DBCCC0}"/>
                </a:ext>
              </a:extLst>
            </p:cNvPr>
            <p:cNvCxnSpPr>
              <a:cxnSpLocks/>
              <a:stCxn id="132" idx="0"/>
              <a:endCxn id="140" idx="1"/>
            </p:cNvCxnSpPr>
            <p:nvPr/>
          </p:nvCxnSpPr>
          <p:spPr>
            <a:xfrm flipV="1">
              <a:off x="7367120" y="1986383"/>
              <a:ext cx="730558" cy="292176"/>
            </a:xfrm>
            <a:prstGeom prst="line">
              <a:avLst/>
            </a:prstGeom>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D36DC7EF-26C2-4EFA-8649-9A8EF8DCF569}"/>
                </a:ext>
              </a:extLst>
            </p:cNvPr>
            <p:cNvCxnSpPr>
              <a:stCxn id="132" idx="0"/>
              <a:endCxn id="141" idx="2"/>
            </p:cNvCxnSpPr>
            <p:nvPr/>
          </p:nvCxnSpPr>
          <p:spPr>
            <a:xfrm flipV="1">
              <a:off x="7367120" y="670043"/>
              <a:ext cx="716670" cy="1608516"/>
            </a:xfrm>
            <a:prstGeom prst="line">
              <a:avLst/>
            </a:prstGeom>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8D2023BE-ECD2-477B-A640-E7CB606A5F8B}"/>
                </a:ext>
              </a:extLst>
            </p:cNvPr>
            <p:cNvSpPr txBox="1"/>
            <p:nvPr/>
          </p:nvSpPr>
          <p:spPr>
            <a:xfrm>
              <a:off x="5665589" y="332881"/>
              <a:ext cx="1049098"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Biting</a:t>
              </a:r>
            </a:p>
          </p:txBody>
        </p:sp>
        <p:cxnSp>
          <p:nvCxnSpPr>
            <p:cNvPr id="212" name="Straight Connector 211">
              <a:extLst>
                <a:ext uri="{FF2B5EF4-FFF2-40B4-BE49-F238E27FC236}">
                  <a16:creationId xmlns:a16="http://schemas.microsoft.com/office/drawing/2014/main" id="{F5D06A70-4B1E-4ED7-A8EB-3B896F981C99}"/>
                </a:ext>
              </a:extLst>
            </p:cNvPr>
            <p:cNvCxnSpPr>
              <a:cxnSpLocks/>
              <a:stCxn id="3" idx="0"/>
              <a:endCxn id="132" idx="2"/>
            </p:cNvCxnSpPr>
            <p:nvPr/>
          </p:nvCxnSpPr>
          <p:spPr>
            <a:xfrm flipV="1">
              <a:off x="6321800" y="2647891"/>
              <a:ext cx="1045320" cy="596443"/>
            </a:xfrm>
            <a:prstGeom prst="line">
              <a:avLst/>
            </a:prstGeom>
            <a:ln w="952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C18E55DB-C0EE-4DDB-8F75-9A02176C834C}"/>
                </a:ext>
              </a:extLst>
            </p:cNvPr>
            <p:cNvCxnSpPr>
              <a:stCxn id="132" idx="3"/>
              <a:endCxn id="142" idx="1"/>
            </p:cNvCxnSpPr>
            <p:nvPr/>
          </p:nvCxnSpPr>
          <p:spPr>
            <a:xfrm flipV="1">
              <a:off x="9139680" y="1039472"/>
              <a:ext cx="404149" cy="1423753"/>
            </a:xfrm>
            <a:prstGeom prst="line">
              <a:avLst/>
            </a:prstGeom>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81796511-164A-411E-B3EA-06395786D3C4}"/>
                </a:ext>
              </a:extLst>
            </p:cNvPr>
            <p:cNvCxnSpPr>
              <a:stCxn id="142" idx="2"/>
              <a:endCxn id="143" idx="0"/>
            </p:cNvCxnSpPr>
            <p:nvPr/>
          </p:nvCxnSpPr>
          <p:spPr>
            <a:xfrm>
              <a:off x="10481106" y="1208749"/>
              <a:ext cx="1227" cy="243641"/>
            </a:xfrm>
            <a:prstGeom prst="line">
              <a:avLst/>
            </a:prstGeom>
          </p:spPr>
          <p:style>
            <a:lnRef idx="1">
              <a:schemeClr val="dk1"/>
            </a:lnRef>
            <a:fillRef idx="0">
              <a:schemeClr val="dk1"/>
            </a:fillRef>
            <a:effectRef idx="0">
              <a:schemeClr val="dk1"/>
            </a:effectRef>
            <a:fontRef idx="minor">
              <a:schemeClr val="tx1"/>
            </a:fontRef>
          </p:style>
        </p:cxnSp>
        <p:sp>
          <p:nvSpPr>
            <p:cNvPr id="219" name="TextBox 218">
              <a:extLst>
                <a:ext uri="{FF2B5EF4-FFF2-40B4-BE49-F238E27FC236}">
                  <a16:creationId xmlns:a16="http://schemas.microsoft.com/office/drawing/2014/main" id="{1DE2A409-6ABC-4AA8-B02C-5BCA864F603B}"/>
                </a:ext>
              </a:extLst>
            </p:cNvPr>
            <p:cNvSpPr txBox="1"/>
            <p:nvPr/>
          </p:nvSpPr>
          <p:spPr>
            <a:xfrm>
              <a:off x="9838350" y="2056441"/>
              <a:ext cx="1238937" cy="338554"/>
            </a:xfrm>
            <a:prstGeom prst="rect">
              <a:avLst/>
            </a:prstGeom>
            <a:solidFill>
              <a:srgbClr val="FFCD00"/>
            </a:solidFill>
            <a:ln>
              <a:solidFill>
                <a:schemeClr val="tx1"/>
              </a:solidFill>
            </a:ln>
          </p:spPr>
          <p:txBody>
            <a:bodyPr wrap="square" rtlCol="0">
              <a:spAutoFit/>
            </a:bodyPr>
            <a:lstStyle/>
            <a:p>
              <a:pPr algn="ctr"/>
              <a:r>
                <a:rPr lang="en-IE" sz="1600" dirty="0">
                  <a:latin typeface="Century Gothic" panose="020B0502020202020204" pitchFamily="34" charset="0"/>
                </a:rPr>
                <a:t>Ingesting</a:t>
              </a:r>
            </a:p>
          </p:txBody>
        </p:sp>
        <p:cxnSp>
          <p:nvCxnSpPr>
            <p:cNvPr id="221" name="Straight Connector 220">
              <a:extLst>
                <a:ext uri="{FF2B5EF4-FFF2-40B4-BE49-F238E27FC236}">
                  <a16:creationId xmlns:a16="http://schemas.microsoft.com/office/drawing/2014/main" id="{D66509DB-DD4F-4827-A3C1-671FC373E6F1}"/>
                </a:ext>
              </a:extLst>
            </p:cNvPr>
            <p:cNvCxnSpPr>
              <a:cxnSpLocks/>
              <a:stCxn id="132" idx="3"/>
              <a:endCxn id="219" idx="1"/>
            </p:cNvCxnSpPr>
            <p:nvPr/>
          </p:nvCxnSpPr>
          <p:spPr>
            <a:xfrm flipV="1">
              <a:off x="9139680" y="2225718"/>
              <a:ext cx="698670" cy="237507"/>
            </a:xfrm>
            <a:prstGeom prst="line">
              <a:avLst/>
            </a:prstGeom>
          </p:spPr>
          <p:style>
            <a:lnRef idx="1">
              <a:schemeClr val="dk1"/>
            </a:lnRef>
            <a:fillRef idx="0">
              <a:schemeClr val="dk1"/>
            </a:fillRef>
            <a:effectRef idx="0">
              <a:schemeClr val="dk1"/>
            </a:effectRef>
            <a:fontRef idx="minor">
              <a:schemeClr val="tx1"/>
            </a:fontRef>
          </p:style>
        </p:cxnSp>
        <p:sp>
          <p:nvSpPr>
            <p:cNvPr id="224" name="TextBox 223">
              <a:extLst>
                <a:ext uri="{FF2B5EF4-FFF2-40B4-BE49-F238E27FC236}">
                  <a16:creationId xmlns:a16="http://schemas.microsoft.com/office/drawing/2014/main" id="{DD78933D-FF31-4A55-BA81-D72C255ABE36}"/>
                </a:ext>
              </a:extLst>
            </p:cNvPr>
            <p:cNvSpPr txBox="1"/>
            <p:nvPr/>
          </p:nvSpPr>
          <p:spPr>
            <a:xfrm>
              <a:off x="7798013" y="2902494"/>
              <a:ext cx="1583433"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Self-medicating</a:t>
              </a:r>
            </a:p>
          </p:txBody>
        </p:sp>
        <p:sp>
          <p:nvSpPr>
            <p:cNvPr id="225" name="TextBox 224">
              <a:extLst>
                <a:ext uri="{FF2B5EF4-FFF2-40B4-BE49-F238E27FC236}">
                  <a16:creationId xmlns:a16="http://schemas.microsoft.com/office/drawing/2014/main" id="{88B1AEDA-ED4D-4FE3-8069-4238F0337ABB}"/>
                </a:ext>
              </a:extLst>
            </p:cNvPr>
            <p:cNvSpPr txBox="1"/>
            <p:nvPr/>
          </p:nvSpPr>
          <p:spPr>
            <a:xfrm>
              <a:off x="9714933" y="2989006"/>
              <a:ext cx="1232828"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Over dosing</a:t>
              </a:r>
            </a:p>
          </p:txBody>
        </p:sp>
        <p:sp>
          <p:nvSpPr>
            <p:cNvPr id="226" name="TextBox 225">
              <a:extLst>
                <a:ext uri="{FF2B5EF4-FFF2-40B4-BE49-F238E27FC236}">
                  <a16:creationId xmlns:a16="http://schemas.microsoft.com/office/drawing/2014/main" id="{EDBC5E93-78F5-487A-AA4B-8BB4C38F1E57}"/>
                </a:ext>
              </a:extLst>
            </p:cNvPr>
            <p:cNvSpPr txBox="1"/>
            <p:nvPr/>
          </p:nvSpPr>
          <p:spPr>
            <a:xfrm>
              <a:off x="10810006" y="2501418"/>
              <a:ext cx="1365214"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Self poisoning</a:t>
              </a:r>
            </a:p>
          </p:txBody>
        </p:sp>
        <p:sp>
          <p:nvSpPr>
            <p:cNvPr id="227" name="TextBox 226">
              <a:extLst>
                <a:ext uri="{FF2B5EF4-FFF2-40B4-BE49-F238E27FC236}">
                  <a16:creationId xmlns:a16="http://schemas.microsoft.com/office/drawing/2014/main" id="{A3B7950E-8BEA-4172-8811-4D7AC1A0CD53}"/>
                </a:ext>
              </a:extLst>
            </p:cNvPr>
            <p:cNvSpPr txBox="1"/>
            <p:nvPr/>
          </p:nvSpPr>
          <p:spPr>
            <a:xfrm>
              <a:off x="10334401" y="3367456"/>
              <a:ext cx="1840819" cy="307777"/>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Swallowing objects</a:t>
              </a:r>
            </a:p>
          </p:txBody>
        </p:sp>
        <p:sp>
          <p:nvSpPr>
            <p:cNvPr id="228" name="TextBox 227">
              <a:extLst>
                <a:ext uri="{FF2B5EF4-FFF2-40B4-BE49-F238E27FC236}">
                  <a16:creationId xmlns:a16="http://schemas.microsoft.com/office/drawing/2014/main" id="{645519FD-20AC-4CFB-B810-09ADCA27122A}"/>
                </a:ext>
              </a:extLst>
            </p:cNvPr>
            <p:cNvSpPr txBox="1"/>
            <p:nvPr/>
          </p:nvSpPr>
          <p:spPr>
            <a:xfrm>
              <a:off x="8433275" y="3340147"/>
              <a:ext cx="1583433" cy="523220"/>
            </a:xfrm>
            <a:prstGeom prst="rect">
              <a:avLst/>
            </a:prstGeom>
            <a:noFill/>
            <a:ln>
              <a:solidFill>
                <a:schemeClr val="tx1"/>
              </a:solidFill>
            </a:ln>
          </p:spPr>
          <p:txBody>
            <a:bodyPr wrap="square" rtlCol="0">
              <a:spAutoFit/>
            </a:bodyPr>
            <a:lstStyle/>
            <a:p>
              <a:pPr algn="ctr"/>
              <a:r>
                <a:rPr lang="en-IE" sz="1400" dirty="0">
                  <a:latin typeface="Century Gothic" panose="020B0502020202020204" pitchFamily="34" charset="0"/>
                </a:rPr>
                <a:t>Inhaling/ sniffing substances</a:t>
              </a:r>
            </a:p>
          </p:txBody>
        </p:sp>
        <p:cxnSp>
          <p:nvCxnSpPr>
            <p:cNvPr id="230" name="Straight Connector 229">
              <a:extLst>
                <a:ext uri="{FF2B5EF4-FFF2-40B4-BE49-F238E27FC236}">
                  <a16:creationId xmlns:a16="http://schemas.microsoft.com/office/drawing/2014/main" id="{D79F4D04-B7DC-4352-BD9A-9782F1B3CF76}"/>
                </a:ext>
              </a:extLst>
            </p:cNvPr>
            <p:cNvCxnSpPr>
              <a:cxnSpLocks/>
              <a:stCxn id="224" idx="0"/>
              <a:endCxn id="219" idx="2"/>
            </p:cNvCxnSpPr>
            <p:nvPr/>
          </p:nvCxnSpPr>
          <p:spPr>
            <a:xfrm flipV="1">
              <a:off x="8589730" y="2394995"/>
              <a:ext cx="1868089" cy="507499"/>
            </a:xfrm>
            <a:prstGeom prst="line">
              <a:avLst/>
            </a:prstGeom>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5A022C1F-665F-47EA-8749-5EB8B68AE0D1}"/>
                </a:ext>
              </a:extLst>
            </p:cNvPr>
            <p:cNvCxnSpPr>
              <a:cxnSpLocks/>
              <a:stCxn id="228" idx="0"/>
              <a:endCxn id="219" idx="2"/>
            </p:cNvCxnSpPr>
            <p:nvPr/>
          </p:nvCxnSpPr>
          <p:spPr>
            <a:xfrm flipV="1">
              <a:off x="9224992" y="2394995"/>
              <a:ext cx="1232827" cy="945152"/>
            </a:xfrm>
            <a:prstGeom prst="line">
              <a:avLst/>
            </a:prstGeom>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DF4052E2-9DA9-4AF7-B096-60317173512F}"/>
                </a:ext>
              </a:extLst>
            </p:cNvPr>
            <p:cNvCxnSpPr>
              <a:cxnSpLocks/>
              <a:stCxn id="219" idx="2"/>
              <a:endCxn id="226" idx="0"/>
            </p:cNvCxnSpPr>
            <p:nvPr/>
          </p:nvCxnSpPr>
          <p:spPr>
            <a:xfrm>
              <a:off x="10457819" y="2394995"/>
              <a:ext cx="1034794" cy="106423"/>
            </a:xfrm>
            <a:prstGeom prst="line">
              <a:avLst/>
            </a:prstGeom>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A6BE1332-653E-4C5C-B158-BBC72C9A342C}"/>
                </a:ext>
              </a:extLst>
            </p:cNvPr>
            <p:cNvCxnSpPr>
              <a:cxnSpLocks/>
              <a:stCxn id="219" idx="2"/>
              <a:endCxn id="227" idx="0"/>
            </p:cNvCxnSpPr>
            <p:nvPr/>
          </p:nvCxnSpPr>
          <p:spPr>
            <a:xfrm>
              <a:off x="10457819" y="2394995"/>
              <a:ext cx="796992" cy="972461"/>
            </a:xfrm>
            <a:prstGeom prst="line">
              <a:avLst/>
            </a:prstGeom>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C46A1957-979A-4D0D-8F9A-068018030858}"/>
                </a:ext>
              </a:extLst>
            </p:cNvPr>
            <p:cNvCxnSpPr>
              <a:cxnSpLocks/>
              <a:stCxn id="219" idx="2"/>
              <a:endCxn id="225" idx="0"/>
            </p:cNvCxnSpPr>
            <p:nvPr/>
          </p:nvCxnSpPr>
          <p:spPr>
            <a:xfrm flipH="1">
              <a:off x="10331347" y="2394995"/>
              <a:ext cx="126472" cy="5940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3533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circle(in)">
                                      <p:cBhvr>
                                        <p:cTn id="11" dur="2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80152" y="6221783"/>
            <a:ext cx="373549" cy="365125"/>
          </a:xfrm>
        </p:spPr>
        <p:txBody>
          <a:bodyPr/>
          <a:lstStyle/>
          <a:p>
            <a:fld id="{8228CFF6-6222-47F6-83D4-9FD4DD87CA78}" type="slidenum">
              <a:rPr lang="en-IE" sz="1300" smtClean="0">
                <a:solidFill>
                  <a:srgbClr val="EF5323"/>
                </a:solidFill>
                <a:latin typeface="Century Gothic" panose="020B0502020202020204" pitchFamily="34" charset="0"/>
              </a:rPr>
              <a:t>24</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Self-Harm Signs</a:t>
            </a:r>
          </a:p>
        </p:txBody>
      </p:sp>
      <p:sp>
        <p:nvSpPr>
          <p:cNvPr id="5" name="TextBox 4"/>
          <p:cNvSpPr txBox="1"/>
          <p:nvPr/>
        </p:nvSpPr>
        <p:spPr>
          <a:xfrm>
            <a:off x="410549" y="1640870"/>
            <a:ext cx="6343865" cy="5008102"/>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Unexplained cuts, bruises or cigarette burns - usually on the wrists, arms, thighs and chest,</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Keeping themselves fully covered at all times, even in hot weather,</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Pulling out their hair,</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Alcohol or drugs misuse,</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Self-loathing and expressing a wish to punish themselves,</a:t>
            </a:r>
          </a:p>
        </p:txBody>
      </p:sp>
      <p:pic>
        <p:nvPicPr>
          <p:cNvPr id="40" name="Picture 39">
            <a:extLst>
              <a:ext uri="{FF2B5EF4-FFF2-40B4-BE49-F238E27FC236}">
                <a16:creationId xmlns:a16="http://schemas.microsoft.com/office/drawing/2014/main" id="{68D17339-7C27-4E75-99C3-3032CEC37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30389" y="1943066"/>
            <a:ext cx="3184020" cy="3169868"/>
          </a:xfrm>
          <a:prstGeom prst="rect">
            <a:avLst/>
          </a:prstGeom>
        </p:spPr>
      </p:pic>
    </p:spTree>
    <p:extLst>
      <p:ext uri="{BB962C8B-B14F-4D97-AF65-F5344CB8AC3E}">
        <p14:creationId xmlns:p14="http://schemas.microsoft.com/office/powerpoint/2010/main" val="18946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17776" y="6207437"/>
            <a:ext cx="412448" cy="365125"/>
          </a:xfrm>
        </p:spPr>
        <p:txBody>
          <a:bodyPr/>
          <a:lstStyle/>
          <a:p>
            <a:fld id="{8228CFF6-6222-47F6-83D4-9FD4DD87CA78}" type="slidenum">
              <a:rPr lang="en-IE" sz="1300" smtClean="0">
                <a:solidFill>
                  <a:srgbClr val="EF5323"/>
                </a:solidFill>
                <a:latin typeface="Century Gothic" panose="020B0502020202020204" pitchFamily="34" charset="0"/>
              </a:rPr>
              <a:t>25</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Self-Harm Signs</a:t>
            </a:r>
          </a:p>
        </p:txBody>
      </p:sp>
      <p:sp>
        <p:nvSpPr>
          <p:cNvPr id="40" name="TextBox 39"/>
          <p:cNvSpPr txBox="1"/>
          <p:nvPr/>
        </p:nvSpPr>
        <p:spPr>
          <a:xfrm>
            <a:off x="1172925" y="1726868"/>
            <a:ext cx="10356541" cy="3900107"/>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Becoming very withdrawn and not speaking to others,</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Changes in eating habits or being secretive about eating,</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Unusual weight loss or weight gain,</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Signs of low self-esteem, such as blaming themselves for any problems or thinking they're not good enough for something, and</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Signs of depression, such as low mood, tearfulness or a lack of motivation or interest in anything.</a:t>
            </a:r>
          </a:p>
        </p:txBody>
      </p:sp>
      <p:sp>
        <p:nvSpPr>
          <p:cNvPr id="2" name="Rectangle 1">
            <a:extLst>
              <a:ext uri="{FF2B5EF4-FFF2-40B4-BE49-F238E27FC236}">
                <a16:creationId xmlns:a16="http://schemas.microsoft.com/office/drawing/2014/main" id="{D86C2145-CC4C-41F7-BBE2-EA97F5A556B2}"/>
              </a:ext>
            </a:extLst>
          </p:cNvPr>
          <p:cNvSpPr/>
          <p:nvPr/>
        </p:nvSpPr>
        <p:spPr>
          <a:xfrm>
            <a:off x="3163720" y="6320997"/>
            <a:ext cx="8092280" cy="307777"/>
          </a:xfrm>
          <a:prstGeom prst="rect">
            <a:avLst/>
          </a:prstGeom>
        </p:spPr>
        <p:txBody>
          <a:bodyPr wrap="none">
            <a:spAutoFit/>
          </a:bodyPr>
          <a:lstStyle/>
          <a:p>
            <a:r>
              <a:rPr lang="en-GB" sz="1400" dirty="0">
                <a:latin typeface="Century Gothic" panose="020B0502020202020204" pitchFamily="34" charset="0"/>
              </a:rPr>
              <a:t>Russell KR, et al. Identifying the signs of self-harm in students. NASN School Nurse. 2016;3:121.</a:t>
            </a:r>
            <a:endParaRPr lang="en-IE" sz="1400" dirty="0">
              <a:latin typeface="Century Gothic" panose="020B0502020202020204" pitchFamily="34" charset="0"/>
            </a:endParaRPr>
          </a:p>
        </p:txBody>
      </p:sp>
    </p:spTree>
    <p:extLst>
      <p:ext uri="{BB962C8B-B14F-4D97-AF65-F5344CB8AC3E}">
        <p14:creationId xmlns:p14="http://schemas.microsoft.com/office/powerpoint/2010/main" val="29273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0">
                                            <p:txEl>
                                              <p:pRg st="1" end="1"/>
                                            </p:txEl>
                                          </p:spTgt>
                                        </p:tgtEl>
                                        <p:attrNameLst>
                                          <p:attrName>style.visibility</p:attrName>
                                        </p:attrNameLst>
                                      </p:cBhvr>
                                      <p:to>
                                        <p:strVal val="visible"/>
                                      </p:to>
                                    </p:set>
                                    <p:animEffect transition="in" filter="fade">
                                      <p:cBhvr>
                                        <p:cTn id="11" dur="500"/>
                                        <p:tgtEl>
                                          <p:spTgt spid="40">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500"/>
                                        <p:tgtEl>
                                          <p:spTgt spid="40">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40">
                                            <p:txEl>
                                              <p:pRg st="3" end="3"/>
                                            </p:txEl>
                                          </p:spTgt>
                                        </p:tgtEl>
                                        <p:attrNameLst>
                                          <p:attrName>style.visibility</p:attrName>
                                        </p:attrNameLst>
                                      </p:cBhvr>
                                      <p:to>
                                        <p:strVal val="visible"/>
                                      </p:to>
                                    </p:set>
                                    <p:animEffect transition="in" filter="fade">
                                      <p:cBhvr>
                                        <p:cTn id="19" dur="500"/>
                                        <p:tgtEl>
                                          <p:spTgt spid="40">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40">
                                            <p:txEl>
                                              <p:pRg st="4" end="4"/>
                                            </p:txEl>
                                          </p:spTgt>
                                        </p:tgtEl>
                                        <p:attrNameLst>
                                          <p:attrName>style.visibility</p:attrName>
                                        </p:attrNameLst>
                                      </p:cBhvr>
                                      <p:to>
                                        <p:strVal val="visible"/>
                                      </p:to>
                                    </p:set>
                                    <p:animEffect transition="in" filter="fade">
                                      <p:cBhvr>
                                        <p:cTn id="23" dur="500"/>
                                        <p:tgtEl>
                                          <p:spTgt spid="40">
                                            <p:txEl>
                                              <p:pRg st="4" end="4"/>
                                            </p:txEl>
                                          </p:spTgt>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2" y="3105833"/>
            <a:ext cx="6087523"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How can I help?</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93438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27</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How Can I Help?</a:t>
            </a:r>
          </a:p>
        </p:txBody>
      </p:sp>
      <p:sp>
        <p:nvSpPr>
          <p:cNvPr id="39" name="TextBox 38"/>
          <p:cNvSpPr txBox="1"/>
          <p:nvPr/>
        </p:nvSpPr>
        <p:spPr>
          <a:xfrm>
            <a:off x="1806471" y="1520562"/>
            <a:ext cx="9258600" cy="4524315"/>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Whether you walked in on your child self harming or the principal/school counsellor informed you, you need to plan the next step carefully,</a:t>
            </a:r>
          </a:p>
          <a:p>
            <a:pPr marL="342900" indent="-342900">
              <a:lnSpc>
                <a:spcPct val="150000"/>
              </a:lnSpc>
              <a:buClr>
                <a:srgbClr val="EF5323"/>
              </a:buClr>
              <a:buFont typeface="Arial" panose="020B0604020202020204" pitchFamily="34" charset="0"/>
              <a:buChar char="•"/>
            </a:pPr>
            <a:r>
              <a:rPr lang="en-GB" sz="2400" dirty="0" smtClean="0">
                <a:latin typeface="Century Gothic" panose="020B0502020202020204" pitchFamily="34" charset="0"/>
              </a:rPr>
              <a:t>Take </a:t>
            </a:r>
            <a:r>
              <a:rPr lang="en-GB" sz="2400" dirty="0">
                <a:latin typeface="Century Gothic" panose="020B0502020202020204" pitchFamily="34" charset="0"/>
              </a:rPr>
              <a:t>a deep breath – this is tough, but it is better that you know about it,</a:t>
            </a:r>
          </a:p>
          <a:p>
            <a:pPr marL="342900" indent="-342900">
              <a:lnSpc>
                <a:spcPct val="150000"/>
              </a:lnSpc>
              <a:buClr>
                <a:srgbClr val="EF5323"/>
              </a:buClr>
              <a:buFont typeface="Arial" panose="020B0604020202020204" pitchFamily="34" charset="0"/>
              <a:buChar char="•"/>
            </a:pPr>
            <a:r>
              <a:rPr lang="en-GB" sz="2400" dirty="0" smtClean="0">
                <a:latin typeface="Century Gothic" panose="020B0502020202020204" pitchFamily="34" charset="0"/>
              </a:rPr>
              <a:t>Act </a:t>
            </a:r>
            <a:r>
              <a:rPr lang="en-GB" sz="2400" dirty="0">
                <a:latin typeface="Century Gothic" panose="020B0502020202020204" pitchFamily="34" charset="0"/>
              </a:rPr>
              <a:t>Swiftly </a:t>
            </a:r>
            <a:r>
              <a:rPr lang="en-GB" sz="2400" dirty="0" smtClean="0">
                <a:latin typeface="Century Gothic" panose="020B0502020202020204" pitchFamily="34" charset="0"/>
              </a:rPr>
              <a:t>but calmly – </a:t>
            </a:r>
            <a:r>
              <a:rPr lang="en-GB" sz="2400" dirty="0">
                <a:latin typeface="Century Gothic" panose="020B0502020202020204" pitchFamily="34" charset="0"/>
              </a:rPr>
              <a:t>Don’t ignore it, and </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Don’t be afraid to be direct!</a:t>
            </a: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Seek support from a professional.</a:t>
            </a:r>
            <a:endParaRPr lang="en-IE" sz="2400" dirty="0">
              <a:latin typeface="Century Gothic" panose="020B0502020202020204" pitchFamily="34" charset="0"/>
            </a:endParaRPr>
          </a:p>
        </p:txBody>
      </p:sp>
    </p:spTree>
    <p:extLst>
      <p:ext uri="{BB962C8B-B14F-4D97-AF65-F5344CB8AC3E}">
        <p14:creationId xmlns:p14="http://schemas.microsoft.com/office/powerpoint/2010/main" val="50353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9">
                                            <p:txEl>
                                              <p:pRg st="2" end="2"/>
                                            </p:txEl>
                                          </p:spTgt>
                                        </p:tgtEl>
                                        <p:attrNameLst>
                                          <p:attrName>style.visibility</p:attrName>
                                        </p:attrNameLst>
                                      </p:cBhvr>
                                      <p:to>
                                        <p:strVal val="visible"/>
                                      </p:to>
                                    </p:set>
                                    <p:animEffect transition="in" filter="fade">
                                      <p:cBhvr>
                                        <p:cTn id="16" dur="500"/>
                                        <p:tgtEl>
                                          <p:spTgt spid="39">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9">
                                            <p:txEl>
                                              <p:pRg st="3" end="3"/>
                                            </p:txEl>
                                          </p:spTgt>
                                        </p:tgtEl>
                                        <p:attrNameLst>
                                          <p:attrName>style.visibility</p:attrName>
                                        </p:attrNameLst>
                                      </p:cBhvr>
                                      <p:to>
                                        <p:strVal val="visible"/>
                                      </p:to>
                                    </p:set>
                                    <p:animEffect transition="in" filter="fade">
                                      <p:cBhvr>
                                        <p:cTn id="20" dur="500"/>
                                        <p:tgtEl>
                                          <p:spTgt spid="39">
                                            <p:txEl>
                                              <p:pRg st="3" end="3"/>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9">
                                            <p:txEl>
                                              <p:pRg st="4" end="4"/>
                                            </p:txEl>
                                          </p:spTgt>
                                        </p:tgtEl>
                                        <p:attrNameLst>
                                          <p:attrName>style.visibility</p:attrName>
                                        </p:attrNameLst>
                                      </p:cBhvr>
                                      <p:to>
                                        <p:strVal val="visible"/>
                                      </p:to>
                                    </p:set>
                                    <p:animEffect transition="in" filter="fade">
                                      <p:cBhvr>
                                        <p:cTn id="24"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559962" y="2734432"/>
            <a:ext cx="3273312" cy="1684115"/>
          </a:xfrm>
          <a:prstGeom prst="rect">
            <a:avLst/>
          </a:prstGeom>
          <a:noFill/>
        </p:spPr>
        <p:txBody>
          <a:bodyPr wrap="square" rtlCol="0">
            <a:spAutoFit/>
          </a:bodyPr>
          <a:lstStyle/>
          <a:p>
            <a:pPr marL="914400" lvl="1" indent="-457200">
              <a:lnSpc>
                <a:spcPct val="150000"/>
              </a:lnSpc>
              <a:buClr>
                <a:srgbClr val="EF5323"/>
              </a:buClr>
              <a:buFont typeface="+mj-lt"/>
              <a:buAutoNum type="arabicPeriod"/>
            </a:pPr>
            <a:r>
              <a:rPr lang="en-IE" sz="2400" dirty="0">
                <a:latin typeface="Century Gothic" panose="020B0502020202020204" pitchFamily="34" charset="0"/>
              </a:rPr>
              <a:t>Question</a:t>
            </a:r>
          </a:p>
          <a:p>
            <a:pPr marL="914400" lvl="1" indent="-457200">
              <a:lnSpc>
                <a:spcPct val="150000"/>
              </a:lnSpc>
              <a:buClr>
                <a:srgbClr val="EF5323"/>
              </a:buClr>
              <a:buFont typeface="+mj-lt"/>
              <a:buAutoNum type="arabicPeriod"/>
            </a:pPr>
            <a:r>
              <a:rPr lang="en-IE" sz="2400" dirty="0">
                <a:latin typeface="Century Gothic" panose="020B0502020202020204" pitchFamily="34" charset="0"/>
              </a:rPr>
              <a:t>Persuade</a:t>
            </a:r>
          </a:p>
          <a:p>
            <a:pPr marL="914400" lvl="1" indent="-457200">
              <a:lnSpc>
                <a:spcPct val="150000"/>
              </a:lnSpc>
              <a:buClr>
                <a:srgbClr val="EF5323"/>
              </a:buClr>
              <a:buFont typeface="+mj-lt"/>
              <a:buAutoNum type="arabicPeriod"/>
            </a:pPr>
            <a:r>
              <a:rPr lang="en-IE" sz="2400" dirty="0">
                <a:latin typeface="Century Gothic" panose="020B0502020202020204" pitchFamily="34" charset="0"/>
              </a:rPr>
              <a:t>Refer</a:t>
            </a:r>
          </a:p>
        </p:txBody>
      </p:sp>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28</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How Can I Help?</a:t>
            </a:r>
          </a:p>
        </p:txBody>
      </p:sp>
      <p:sp>
        <p:nvSpPr>
          <p:cNvPr id="2" name="Rectangle 1"/>
          <p:cNvSpPr/>
          <p:nvPr/>
        </p:nvSpPr>
        <p:spPr>
          <a:xfrm>
            <a:off x="7750104" y="6309471"/>
            <a:ext cx="3270447" cy="307777"/>
          </a:xfrm>
          <a:prstGeom prst="rect">
            <a:avLst/>
          </a:prstGeom>
        </p:spPr>
        <p:txBody>
          <a:bodyPr wrap="none">
            <a:spAutoFit/>
          </a:bodyPr>
          <a:lstStyle/>
          <a:p>
            <a:r>
              <a:rPr lang="en-IE" sz="1400" dirty="0">
                <a:latin typeface="Century Gothic" panose="020B0502020202020204" pitchFamily="34" charset="0"/>
              </a:rPr>
              <a:t>QPR Institute: www.qprinstitute.com</a:t>
            </a:r>
          </a:p>
        </p:txBody>
      </p:sp>
      <p:sp>
        <p:nvSpPr>
          <p:cNvPr id="3" name="Rectangle 2">
            <a:extLst>
              <a:ext uri="{FF2B5EF4-FFF2-40B4-BE49-F238E27FC236}">
                <a16:creationId xmlns:a16="http://schemas.microsoft.com/office/drawing/2014/main" id="{A888CEB8-4B55-420D-A181-A80FBB0A01B8}"/>
              </a:ext>
            </a:extLst>
          </p:cNvPr>
          <p:cNvSpPr/>
          <p:nvPr/>
        </p:nvSpPr>
        <p:spPr>
          <a:xfrm>
            <a:off x="2132909" y="2034328"/>
            <a:ext cx="2531462" cy="576120"/>
          </a:xfrm>
          <a:prstGeom prst="rect">
            <a:avLst/>
          </a:prstGeom>
        </p:spPr>
        <p:txBody>
          <a:bodyPr wrap="none">
            <a:spAutoFit/>
          </a:bodyPr>
          <a:lstStyle/>
          <a:p>
            <a:pPr>
              <a:lnSpc>
                <a:spcPct val="150000"/>
              </a:lnSpc>
              <a:buClr>
                <a:srgbClr val="EF5323"/>
              </a:buClr>
            </a:pPr>
            <a:r>
              <a:rPr lang="en-IE" sz="2400" u="sng" dirty="0">
                <a:latin typeface="Century Gothic" panose="020B0502020202020204" pitchFamily="34" charset="0"/>
              </a:rPr>
              <a:t>QRP Approach:</a:t>
            </a:r>
          </a:p>
        </p:txBody>
      </p:sp>
    </p:spTree>
    <p:extLst>
      <p:ext uri="{BB962C8B-B14F-4D97-AF65-F5344CB8AC3E}">
        <p14:creationId xmlns:p14="http://schemas.microsoft.com/office/powerpoint/2010/main" val="10230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9">
                                            <p:txEl>
                                              <p:pRg st="1" end="1"/>
                                            </p:txEl>
                                          </p:spTgt>
                                        </p:tgtEl>
                                        <p:attrNameLst>
                                          <p:attrName>style.visibility</p:attrName>
                                        </p:attrNameLst>
                                      </p:cBhvr>
                                      <p:to>
                                        <p:strVal val="visible"/>
                                      </p:to>
                                    </p:set>
                                    <p:animEffect transition="in" filter="fade">
                                      <p:cBhvr>
                                        <p:cTn id="15" dur="500"/>
                                        <p:tgtEl>
                                          <p:spTgt spid="39">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39">
                                            <p:txEl>
                                              <p:pRg st="2" end="2"/>
                                            </p:txEl>
                                          </p:spTgt>
                                        </p:tgtEl>
                                        <p:attrNameLst>
                                          <p:attrName>style.visibility</p:attrName>
                                        </p:attrNameLst>
                                      </p:cBhvr>
                                      <p:to>
                                        <p:strVal val="visible"/>
                                      </p:to>
                                    </p:set>
                                    <p:animEffect transition="in" filter="fade">
                                      <p:cBhvr>
                                        <p:cTn id="19"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2" y="3105833"/>
            <a:ext cx="6087523"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3 Case Studies</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71346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3" y="3105833"/>
            <a:ext cx="5163038"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Background to Pieta</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75268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354"/>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33068" y="6207437"/>
            <a:ext cx="381863" cy="365125"/>
          </a:xfrm>
        </p:spPr>
        <p:txBody>
          <a:bodyPr/>
          <a:lstStyle/>
          <a:p>
            <a:fld id="{8228CFF6-6222-47F6-83D4-9FD4DD87CA78}" type="slidenum">
              <a:rPr lang="en-IE" sz="1300" smtClean="0">
                <a:solidFill>
                  <a:srgbClr val="EF5323"/>
                </a:solidFill>
                <a:latin typeface="Century Gothic" panose="020B0502020202020204" pitchFamily="34" charset="0"/>
              </a:rPr>
              <a:t>30</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800" y="2104906"/>
            <a:ext cx="4267199" cy="2846188"/>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1</a:t>
            </a:r>
          </a:p>
        </p:txBody>
      </p:sp>
      <p:sp>
        <p:nvSpPr>
          <p:cNvPr id="5" name="TextBox 4"/>
          <p:cNvSpPr txBox="1"/>
          <p:nvPr/>
        </p:nvSpPr>
        <p:spPr>
          <a:xfrm>
            <a:off x="626547" y="1819469"/>
            <a:ext cx="5457012" cy="4893647"/>
          </a:xfrm>
          <a:prstGeom prst="rect">
            <a:avLst/>
          </a:prstGeom>
          <a:noFill/>
        </p:spPr>
        <p:txBody>
          <a:bodyPr wrap="square" rtlCol="0">
            <a:spAutoFit/>
          </a:bodyPr>
          <a:lstStyle/>
          <a:p>
            <a:r>
              <a:rPr lang="en-GB" sz="2400" dirty="0">
                <a:latin typeface="Century Gothic" panose="020B0502020202020204" pitchFamily="34" charset="0"/>
              </a:rPr>
              <a:t>Mary is a mother of two teenage girls; Sophie aged 17 and Chloe aged 15.</a:t>
            </a:r>
          </a:p>
          <a:p>
            <a:endParaRPr lang="en-GB" sz="2400" dirty="0">
              <a:latin typeface="Century Gothic" panose="020B0502020202020204" pitchFamily="34" charset="0"/>
            </a:endParaRPr>
          </a:p>
          <a:p>
            <a:r>
              <a:rPr lang="en-GB" sz="2400" dirty="0">
                <a:latin typeface="Century Gothic" panose="020B0502020202020204" pitchFamily="34" charset="0"/>
              </a:rPr>
              <a:t>Over the last two months Mary has noticed that Sophie has become very withdrawn from her friends and the rest of the family.</a:t>
            </a:r>
          </a:p>
          <a:p>
            <a:endParaRPr lang="en-GB" sz="2400" dirty="0">
              <a:latin typeface="Century Gothic" panose="020B0502020202020204" pitchFamily="34" charset="0"/>
            </a:endParaRPr>
          </a:p>
          <a:p>
            <a:r>
              <a:rPr lang="en-GB" sz="2400" dirty="0">
                <a:latin typeface="Century Gothic" panose="020B0502020202020204" pitchFamily="34" charset="0"/>
              </a:rPr>
              <a:t>Mary has also noticed that Sophie is no longer wearing short sleeved tops – something she always used to wear.</a:t>
            </a:r>
          </a:p>
        </p:txBody>
      </p:sp>
    </p:spTree>
    <p:extLst>
      <p:ext uri="{BB962C8B-B14F-4D97-AF65-F5344CB8AC3E}">
        <p14:creationId xmlns:p14="http://schemas.microsoft.com/office/powerpoint/2010/main" val="32635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31</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1</a:t>
            </a:r>
          </a:p>
        </p:txBody>
      </p:sp>
      <p:sp>
        <p:nvSpPr>
          <p:cNvPr id="39" name="TextBox 38"/>
          <p:cNvSpPr txBox="1"/>
          <p:nvPr/>
        </p:nvSpPr>
        <p:spPr>
          <a:xfrm>
            <a:off x="1919473" y="1791469"/>
            <a:ext cx="9258600" cy="5078313"/>
          </a:xfrm>
          <a:prstGeom prst="rect">
            <a:avLst/>
          </a:prstGeom>
          <a:noFill/>
        </p:spPr>
        <p:txBody>
          <a:bodyPr wrap="square" rtlCol="0">
            <a:spAutoFit/>
          </a:bodyPr>
          <a:lstStyle/>
          <a:p>
            <a:pPr>
              <a:lnSpc>
                <a:spcPct val="150000"/>
              </a:lnSpc>
              <a:buClr>
                <a:srgbClr val="EF5323"/>
              </a:buClr>
            </a:pPr>
            <a:r>
              <a:rPr lang="en-IE" sz="2400" u="sng" dirty="0">
                <a:latin typeface="Century Gothic" panose="020B0502020202020204" pitchFamily="34" charset="0"/>
              </a:rPr>
              <a:t>What shouldn’t Mary do?</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Over-react or jump to conclusions.</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Ask Chloe if she knows what’s going on with her sister?</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Demand to see self-harm injuries.</a:t>
            </a:r>
          </a:p>
          <a:p>
            <a:pPr>
              <a:lnSpc>
                <a:spcPct val="150000"/>
              </a:lnSpc>
              <a:buClr>
                <a:srgbClr val="EF5323"/>
              </a:buClr>
            </a:pPr>
            <a:r>
              <a:rPr lang="en-IE" sz="2400" u="sng" dirty="0">
                <a:latin typeface="Century Gothic" panose="020B0502020202020204" pitchFamily="34" charset="0"/>
              </a:rPr>
              <a:t>What should Mary do?</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Be transparent and let Sophie know that she has noticed a change.</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Give time for Sophie to respond.</a:t>
            </a:r>
          </a:p>
          <a:p>
            <a:pPr>
              <a:lnSpc>
                <a:spcPct val="150000"/>
              </a:lnSpc>
              <a:buClr>
                <a:srgbClr val="EF5323"/>
              </a:buClr>
            </a:pPr>
            <a:endParaRPr lang="en-GB" sz="2400" dirty="0">
              <a:latin typeface="Century Gothic" panose="020B0502020202020204" pitchFamily="34" charset="0"/>
            </a:endParaRPr>
          </a:p>
        </p:txBody>
      </p:sp>
    </p:spTree>
    <p:extLst>
      <p:ext uri="{BB962C8B-B14F-4D97-AF65-F5344CB8AC3E}">
        <p14:creationId xmlns:p14="http://schemas.microsoft.com/office/powerpoint/2010/main" val="324476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fade">
                                      <p:cBhvr>
                                        <p:cTn id="27" dur="500"/>
                                        <p:tgtEl>
                                          <p:spTgt spid="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fade">
                                      <p:cBhvr>
                                        <p:cTn id="32" dur="500"/>
                                        <p:tgtEl>
                                          <p:spTgt spid="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xEl>
                                              <p:pRg st="6" end="6"/>
                                            </p:txEl>
                                          </p:spTgt>
                                        </p:tgtEl>
                                        <p:attrNameLst>
                                          <p:attrName>style.visibility</p:attrName>
                                        </p:attrNameLst>
                                      </p:cBhvr>
                                      <p:to>
                                        <p:strVal val="visible"/>
                                      </p:to>
                                    </p:set>
                                    <p:animEffect transition="in" filter="fade">
                                      <p:cBhvr>
                                        <p:cTn id="37" dur="500"/>
                                        <p:tgtEl>
                                          <p:spTgt spid="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32</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1</a:t>
            </a:r>
          </a:p>
        </p:txBody>
      </p:sp>
      <p:sp>
        <p:nvSpPr>
          <p:cNvPr id="39" name="TextBox 38"/>
          <p:cNvSpPr txBox="1"/>
          <p:nvPr/>
        </p:nvSpPr>
        <p:spPr>
          <a:xfrm>
            <a:off x="1918800" y="1728000"/>
            <a:ext cx="9258600" cy="4524315"/>
          </a:xfrm>
          <a:prstGeom prst="rect">
            <a:avLst/>
          </a:prstGeom>
          <a:noFill/>
        </p:spPr>
        <p:txBody>
          <a:bodyPr wrap="square" rtlCol="0">
            <a:spAutoFit/>
          </a:bodyPr>
          <a:lstStyle/>
          <a:p>
            <a:pPr>
              <a:lnSpc>
                <a:spcPct val="150000"/>
              </a:lnSpc>
              <a:buClr>
                <a:srgbClr val="EF5323"/>
              </a:buClr>
            </a:pPr>
            <a:r>
              <a:rPr lang="en-IE" sz="2400" dirty="0">
                <a:latin typeface="Century Gothic" panose="020B0502020202020204" pitchFamily="34" charset="0"/>
              </a:rPr>
              <a:t>It turned out that Sophie was self-harming…</a:t>
            </a:r>
          </a:p>
          <a:p>
            <a:pPr>
              <a:lnSpc>
                <a:spcPct val="150000"/>
              </a:lnSpc>
              <a:buClr>
                <a:srgbClr val="EF5323"/>
              </a:buClr>
            </a:pPr>
            <a:endParaRPr lang="en-IE" sz="2400" dirty="0">
              <a:latin typeface="Century Gothic" panose="020B0502020202020204" pitchFamily="34" charset="0"/>
            </a:endParaRPr>
          </a:p>
          <a:p>
            <a:pPr>
              <a:lnSpc>
                <a:spcPct val="150000"/>
              </a:lnSpc>
              <a:buClr>
                <a:srgbClr val="EF5323"/>
              </a:buClr>
            </a:pPr>
            <a:r>
              <a:rPr lang="en-IE" sz="2400" u="sng" dirty="0">
                <a:latin typeface="Century Gothic" panose="020B0502020202020204" pitchFamily="34" charset="0"/>
              </a:rPr>
              <a:t>What shouldn’t Mary do?</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Judge her.</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Blame her or give out to her about it. </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Avoid the issue and assume that someone else will address it.</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Go around removing all the sharp objects in the house.</a:t>
            </a:r>
          </a:p>
        </p:txBody>
      </p:sp>
    </p:spTree>
    <p:extLst>
      <p:ext uri="{BB962C8B-B14F-4D97-AF65-F5344CB8AC3E}">
        <p14:creationId xmlns:p14="http://schemas.microsoft.com/office/powerpoint/2010/main" val="6665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fade">
                                      <p:cBhvr>
                                        <p:cTn id="12" dur="500"/>
                                        <p:tgtEl>
                                          <p:spTgt spid="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3" end="3"/>
                                            </p:txEl>
                                          </p:spTgt>
                                        </p:tgtEl>
                                        <p:attrNameLst>
                                          <p:attrName>style.visibility</p:attrName>
                                        </p:attrNameLst>
                                      </p:cBhvr>
                                      <p:to>
                                        <p:strVal val="visible"/>
                                      </p:to>
                                    </p:set>
                                    <p:animEffect transition="in" filter="fade">
                                      <p:cBhvr>
                                        <p:cTn id="17" dur="500"/>
                                        <p:tgtEl>
                                          <p:spTgt spid="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4" end="4"/>
                                            </p:txEl>
                                          </p:spTgt>
                                        </p:tgtEl>
                                        <p:attrNameLst>
                                          <p:attrName>style.visibility</p:attrName>
                                        </p:attrNameLst>
                                      </p:cBhvr>
                                      <p:to>
                                        <p:strVal val="visible"/>
                                      </p:to>
                                    </p:set>
                                    <p:animEffect transition="in" filter="fade">
                                      <p:cBhvr>
                                        <p:cTn id="22" dur="500"/>
                                        <p:tgtEl>
                                          <p:spTgt spid="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5" end="5"/>
                                            </p:txEl>
                                          </p:spTgt>
                                        </p:tgtEl>
                                        <p:attrNameLst>
                                          <p:attrName>style.visibility</p:attrName>
                                        </p:attrNameLst>
                                      </p:cBhvr>
                                      <p:to>
                                        <p:strVal val="visible"/>
                                      </p:to>
                                    </p:set>
                                    <p:animEffect transition="in" filter="fade">
                                      <p:cBhvr>
                                        <p:cTn id="27" dur="500"/>
                                        <p:tgtEl>
                                          <p:spTgt spid="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6" end="6"/>
                                            </p:txEl>
                                          </p:spTgt>
                                        </p:tgtEl>
                                        <p:attrNameLst>
                                          <p:attrName>style.visibility</p:attrName>
                                        </p:attrNameLst>
                                      </p:cBhvr>
                                      <p:to>
                                        <p:strVal val="visible"/>
                                      </p:to>
                                    </p:set>
                                    <p:animEffect transition="in" filter="fade">
                                      <p:cBhvr>
                                        <p:cTn id="32" dur="500"/>
                                        <p:tgtEl>
                                          <p:spTgt spid="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33</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1</a:t>
            </a:r>
          </a:p>
        </p:txBody>
      </p:sp>
      <p:sp>
        <p:nvSpPr>
          <p:cNvPr id="39" name="TextBox 38"/>
          <p:cNvSpPr txBox="1"/>
          <p:nvPr/>
        </p:nvSpPr>
        <p:spPr>
          <a:xfrm>
            <a:off x="1919473" y="1726150"/>
            <a:ext cx="9258600" cy="4524315"/>
          </a:xfrm>
          <a:prstGeom prst="rect">
            <a:avLst/>
          </a:prstGeom>
          <a:noFill/>
        </p:spPr>
        <p:txBody>
          <a:bodyPr wrap="square" rtlCol="0">
            <a:spAutoFit/>
          </a:bodyPr>
          <a:lstStyle/>
          <a:p>
            <a:pPr>
              <a:lnSpc>
                <a:spcPct val="150000"/>
              </a:lnSpc>
              <a:buClr>
                <a:srgbClr val="EF5323"/>
              </a:buClr>
            </a:pPr>
            <a:r>
              <a:rPr lang="en-IE" sz="2400" dirty="0">
                <a:latin typeface="Century Gothic" panose="020B0502020202020204" pitchFamily="34" charset="0"/>
              </a:rPr>
              <a:t>It turned out that Sophie was self-harming…</a:t>
            </a:r>
          </a:p>
          <a:p>
            <a:pPr>
              <a:lnSpc>
                <a:spcPct val="150000"/>
              </a:lnSpc>
              <a:buClr>
                <a:srgbClr val="EF5323"/>
              </a:buClr>
            </a:pPr>
            <a:endParaRPr lang="en-IE" sz="2400" dirty="0">
              <a:latin typeface="Century Gothic" panose="020B0502020202020204" pitchFamily="34" charset="0"/>
            </a:endParaRPr>
          </a:p>
          <a:p>
            <a:pPr>
              <a:lnSpc>
                <a:spcPct val="150000"/>
              </a:lnSpc>
              <a:buClr>
                <a:srgbClr val="EF5323"/>
              </a:buClr>
            </a:pPr>
            <a:r>
              <a:rPr lang="en-IE" sz="2400" u="sng" dirty="0">
                <a:latin typeface="Century Gothic" panose="020B0502020202020204" pitchFamily="34" charset="0"/>
              </a:rPr>
              <a:t>What should Mary do?</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Be compassionate and caring. </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Listen to her and hear her out.</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Discern if her injuries need medical attention.</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Encourage Sophie to seek support.</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Re-assure her.</a:t>
            </a:r>
          </a:p>
        </p:txBody>
      </p:sp>
    </p:spTree>
    <p:extLst>
      <p:ext uri="{BB962C8B-B14F-4D97-AF65-F5344CB8AC3E}">
        <p14:creationId xmlns:p14="http://schemas.microsoft.com/office/powerpoint/2010/main" val="578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500"/>
                                        <p:tgtEl>
                                          <p:spTgt spid="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3" end="3"/>
                                            </p:txEl>
                                          </p:spTgt>
                                        </p:tgtEl>
                                        <p:attrNameLst>
                                          <p:attrName>style.visibility</p:attrName>
                                        </p:attrNameLst>
                                      </p:cBhvr>
                                      <p:to>
                                        <p:strVal val="visible"/>
                                      </p:to>
                                    </p:set>
                                    <p:animEffect transition="in" filter="fade">
                                      <p:cBhvr>
                                        <p:cTn id="12" dur="500"/>
                                        <p:tgtEl>
                                          <p:spTgt spid="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4" end="4"/>
                                            </p:txEl>
                                          </p:spTgt>
                                        </p:tgtEl>
                                        <p:attrNameLst>
                                          <p:attrName>style.visibility</p:attrName>
                                        </p:attrNameLst>
                                      </p:cBhvr>
                                      <p:to>
                                        <p:strVal val="visible"/>
                                      </p:to>
                                    </p:set>
                                    <p:animEffect transition="in" filter="fade">
                                      <p:cBhvr>
                                        <p:cTn id="17" dur="500"/>
                                        <p:tgtEl>
                                          <p:spTgt spid="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5" end="5"/>
                                            </p:txEl>
                                          </p:spTgt>
                                        </p:tgtEl>
                                        <p:attrNameLst>
                                          <p:attrName>style.visibility</p:attrName>
                                        </p:attrNameLst>
                                      </p:cBhvr>
                                      <p:to>
                                        <p:strVal val="visible"/>
                                      </p:to>
                                    </p:set>
                                    <p:animEffect transition="in" filter="fade">
                                      <p:cBhvr>
                                        <p:cTn id="22" dur="500"/>
                                        <p:tgtEl>
                                          <p:spTgt spid="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animEffect transition="in" filter="fade">
                                      <p:cBhvr>
                                        <p:cTn id="27" dur="500"/>
                                        <p:tgtEl>
                                          <p:spTgt spid="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7" end="7"/>
                                            </p:txEl>
                                          </p:spTgt>
                                        </p:tgtEl>
                                        <p:attrNameLst>
                                          <p:attrName>style.visibility</p:attrName>
                                        </p:attrNameLst>
                                      </p:cBhvr>
                                      <p:to>
                                        <p:strVal val="visible"/>
                                      </p:to>
                                    </p:set>
                                    <p:animEffect transition="in" filter="fade">
                                      <p:cBhvr>
                                        <p:cTn id="32" dur="500"/>
                                        <p:tgtEl>
                                          <p:spTgt spid="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354"/>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33068" y="6207437"/>
            <a:ext cx="381863" cy="365125"/>
          </a:xfrm>
        </p:spPr>
        <p:txBody>
          <a:bodyPr/>
          <a:lstStyle/>
          <a:p>
            <a:fld id="{8228CFF6-6222-47F6-83D4-9FD4DD87CA78}" type="slidenum">
              <a:rPr lang="en-IE" sz="1300" smtClean="0">
                <a:solidFill>
                  <a:srgbClr val="EF5323"/>
                </a:solidFill>
                <a:latin typeface="Century Gothic" panose="020B0502020202020204" pitchFamily="34" charset="0"/>
              </a:rPr>
              <a:t>34</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800" y="2104906"/>
            <a:ext cx="4267198" cy="2846188"/>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2</a:t>
            </a:r>
          </a:p>
        </p:txBody>
      </p:sp>
      <p:sp>
        <p:nvSpPr>
          <p:cNvPr id="5" name="TextBox 4"/>
          <p:cNvSpPr txBox="1"/>
          <p:nvPr/>
        </p:nvSpPr>
        <p:spPr>
          <a:xfrm>
            <a:off x="626547" y="1819469"/>
            <a:ext cx="5457012" cy="4893647"/>
          </a:xfrm>
          <a:prstGeom prst="rect">
            <a:avLst/>
          </a:prstGeom>
          <a:noFill/>
        </p:spPr>
        <p:txBody>
          <a:bodyPr wrap="square" rtlCol="0">
            <a:spAutoFit/>
          </a:bodyPr>
          <a:lstStyle/>
          <a:p>
            <a:r>
              <a:rPr lang="en-GB" sz="2400" dirty="0">
                <a:latin typeface="Century Gothic" panose="020B0502020202020204" pitchFamily="34" charset="0"/>
              </a:rPr>
              <a:t>Michael is a maths teacher in St. John’s secondary school.</a:t>
            </a:r>
          </a:p>
          <a:p>
            <a:endParaRPr lang="en-GB" sz="2400" dirty="0">
              <a:latin typeface="Century Gothic" panose="020B0502020202020204" pitchFamily="34" charset="0"/>
            </a:endParaRPr>
          </a:p>
          <a:p>
            <a:r>
              <a:rPr lang="en-GB" sz="2400" dirty="0">
                <a:latin typeface="Century Gothic" panose="020B0502020202020204" pitchFamily="34" charset="0"/>
              </a:rPr>
              <a:t>Over the last few months he has noticed Sam, a fifth year student who struggles in class, overly blame himself for not doing well.</a:t>
            </a:r>
          </a:p>
          <a:p>
            <a:endParaRPr lang="en-GB" sz="2400" dirty="0">
              <a:latin typeface="Century Gothic" panose="020B0502020202020204" pitchFamily="34" charset="0"/>
            </a:endParaRPr>
          </a:p>
          <a:p>
            <a:r>
              <a:rPr lang="en-GB" sz="2400" dirty="0">
                <a:latin typeface="Century Gothic" panose="020B0502020202020204" pitchFamily="34" charset="0"/>
              </a:rPr>
              <a:t>He also noticed, when he was handing back a test, that Sam had two cigarette burns on the back of his hand. One older looking wound and one newer one.</a:t>
            </a:r>
          </a:p>
        </p:txBody>
      </p:sp>
    </p:spTree>
    <p:extLst>
      <p:ext uri="{BB962C8B-B14F-4D97-AF65-F5344CB8AC3E}">
        <p14:creationId xmlns:p14="http://schemas.microsoft.com/office/powerpoint/2010/main" val="36641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35</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2</a:t>
            </a:r>
          </a:p>
        </p:txBody>
      </p:sp>
      <p:sp>
        <p:nvSpPr>
          <p:cNvPr id="39" name="TextBox 38"/>
          <p:cNvSpPr txBox="1"/>
          <p:nvPr/>
        </p:nvSpPr>
        <p:spPr>
          <a:xfrm>
            <a:off x="1919473" y="1342582"/>
            <a:ext cx="9258600" cy="2862322"/>
          </a:xfrm>
          <a:prstGeom prst="rect">
            <a:avLst/>
          </a:prstGeom>
          <a:noFill/>
        </p:spPr>
        <p:txBody>
          <a:bodyPr wrap="square" rtlCol="0">
            <a:spAutoFit/>
          </a:bodyPr>
          <a:lstStyle/>
          <a:p>
            <a:pPr>
              <a:lnSpc>
                <a:spcPct val="150000"/>
              </a:lnSpc>
              <a:buClr>
                <a:srgbClr val="EF5323"/>
              </a:buClr>
            </a:pPr>
            <a:r>
              <a:rPr lang="en-GB" sz="2400" u="sng" dirty="0">
                <a:latin typeface="Century Gothic" panose="020B0502020202020204" pitchFamily="34" charset="0"/>
              </a:rPr>
              <a:t>What shouldn’t Michael do?</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Over-react or jump to conclusions</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Ignore it because its outside of his job’s remit.</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Give out to Sam and ask him to cover his wounds up.</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Demand that they stop self harming.</a:t>
            </a:r>
          </a:p>
        </p:txBody>
      </p:sp>
    </p:spTree>
    <p:extLst>
      <p:ext uri="{BB962C8B-B14F-4D97-AF65-F5344CB8AC3E}">
        <p14:creationId xmlns:p14="http://schemas.microsoft.com/office/powerpoint/2010/main" val="8072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fade">
                                      <p:cBhvr>
                                        <p:cTn id="27"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36</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2</a:t>
            </a:r>
          </a:p>
        </p:txBody>
      </p:sp>
      <p:sp>
        <p:nvSpPr>
          <p:cNvPr id="39" name="TextBox 38"/>
          <p:cNvSpPr txBox="1"/>
          <p:nvPr/>
        </p:nvSpPr>
        <p:spPr>
          <a:xfrm>
            <a:off x="1919473" y="1342582"/>
            <a:ext cx="9258600" cy="5632311"/>
          </a:xfrm>
          <a:prstGeom prst="rect">
            <a:avLst/>
          </a:prstGeom>
          <a:noFill/>
        </p:spPr>
        <p:txBody>
          <a:bodyPr wrap="square" rtlCol="0">
            <a:spAutoFit/>
          </a:bodyPr>
          <a:lstStyle/>
          <a:p>
            <a:pPr>
              <a:lnSpc>
                <a:spcPct val="150000"/>
              </a:lnSpc>
              <a:buClr>
                <a:srgbClr val="EF5323"/>
              </a:buClr>
            </a:pPr>
            <a:r>
              <a:rPr lang="en-IE" sz="2400" u="sng" dirty="0">
                <a:latin typeface="Century Gothic" panose="020B0502020202020204" pitchFamily="34" charset="0"/>
              </a:rPr>
              <a:t>What should Michael do?</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Ask to Sam stay back after class and voice your concerns.</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Follow your schools policy on self-harm disclosures – if your school does not have a policy consider developing one.</a:t>
            </a:r>
            <a:endParaRPr lang="en-IE" sz="2400" dirty="0">
              <a:latin typeface="Century Gothic" panose="020B0502020202020204" pitchFamily="34" charset="0"/>
            </a:endParaRP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Let Sam know that you are informing the </a:t>
            </a:r>
            <a:r>
              <a:rPr lang="en-GB" sz="2400" dirty="0">
                <a:latin typeface="Century Gothic" panose="020B0502020202020204" pitchFamily="34" charset="0"/>
              </a:rPr>
              <a:t>designated key member of staff </a:t>
            </a:r>
            <a:r>
              <a:rPr lang="en-IE" sz="2400" dirty="0">
                <a:latin typeface="Century Gothic" panose="020B0502020202020204" pitchFamily="34" charset="0"/>
              </a:rPr>
              <a:t>about what you’ve seen.</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Do not make promises you can’t keep such as keeping confidentiality.</a:t>
            </a:r>
          </a:p>
        </p:txBody>
      </p:sp>
    </p:spTree>
    <p:extLst>
      <p:ext uri="{BB962C8B-B14F-4D97-AF65-F5344CB8AC3E}">
        <p14:creationId xmlns:p14="http://schemas.microsoft.com/office/powerpoint/2010/main" val="26580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fade">
                                      <p:cBhvr>
                                        <p:cTn id="27"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37</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2</a:t>
            </a:r>
          </a:p>
        </p:txBody>
      </p:sp>
      <p:sp>
        <p:nvSpPr>
          <p:cNvPr id="39" name="TextBox 38"/>
          <p:cNvSpPr txBox="1"/>
          <p:nvPr/>
        </p:nvSpPr>
        <p:spPr>
          <a:xfrm>
            <a:off x="1919473" y="1342582"/>
            <a:ext cx="9258600" cy="5632311"/>
          </a:xfrm>
          <a:prstGeom prst="rect">
            <a:avLst/>
          </a:prstGeom>
          <a:noFill/>
        </p:spPr>
        <p:txBody>
          <a:bodyPr wrap="square" rtlCol="0">
            <a:spAutoFit/>
          </a:bodyPr>
          <a:lstStyle/>
          <a:p>
            <a:pPr>
              <a:lnSpc>
                <a:spcPct val="150000"/>
              </a:lnSpc>
              <a:buClr>
                <a:srgbClr val="EF5323"/>
              </a:buClr>
            </a:pPr>
            <a:r>
              <a:rPr lang="en-GB" sz="2400" dirty="0">
                <a:latin typeface="Century Gothic" panose="020B0502020202020204" pitchFamily="34" charset="0"/>
              </a:rPr>
              <a:t>It turned out that Sam was self-harming…</a:t>
            </a:r>
          </a:p>
          <a:p>
            <a:pPr>
              <a:lnSpc>
                <a:spcPct val="150000"/>
              </a:lnSpc>
              <a:buClr>
                <a:srgbClr val="EF5323"/>
              </a:buClr>
            </a:pPr>
            <a:endParaRPr lang="en-GB" sz="2400" dirty="0">
              <a:latin typeface="Century Gothic" panose="020B0502020202020204" pitchFamily="34" charset="0"/>
            </a:endParaRPr>
          </a:p>
          <a:p>
            <a:pPr>
              <a:lnSpc>
                <a:spcPct val="150000"/>
              </a:lnSpc>
              <a:buClr>
                <a:srgbClr val="EF5323"/>
              </a:buClr>
            </a:pPr>
            <a:r>
              <a:rPr lang="en-GB" sz="2400" u="sng" dirty="0">
                <a:latin typeface="Century Gothic" panose="020B0502020202020204" pitchFamily="34" charset="0"/>
              </a:rPr>
              <a:t>What should the designated member of staff do?</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Let Sam know you care and that you are going to help put supports in place for him and his family.</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Contact the parents and invite them in for a conversation.</a:t>
            </a: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Ensure they have </a:t>
            </a:r>
            <a:r>
              <a:rPr lang="en-GB" sz="2400" dirty="0" smtClean="0">
                <a:latin typeface="Century Gothic" panose="020B0502020202020204" pitchFamily="34" charset="0"/>
              </a:rPr>
              <a:t>information about </a:t>
            </a:r>
            <a:r>
              <a:rPr lang="en-GB" sz="2400" dirty="0">
                <a:latin typeface="Century Gothic" panose="020B0502020202020204" pitchFamily="34" charset="0"/>
              </a:rPr>
              <a:t>the services available for Sam.</a:t>
            </a:r>
          </a:p>
          <a:p>
            <a:pPr marL="800100" lvl="1" indent="-342900">
              <a:lnSpc>
                <a:spcPct val="150000"/>
              </a:lnSpc>
              <a:buClr>
                <a:srgbClr val="EF5323"/>
              </a:buClr>
              <a:buFont typeface="Arial" panose="020B0604020202020204" pitchFamily="34" charset="0"/>
              <a:buChar char="•"/>
            </a:pPr>
            <a:endParaRPr lang="en-GB" sz="2400" dirty="0">
              <a:latin typeface="Century Gothic" panose="020B0502020202020204" pitchFamily="34" charset="0"/>
            </a:endParaRPr>
          </a:p>
        </p:txBody>
      </p:sp>
    </p:spTree>
    <p:extLst>
      <p:ext uri="{BB962C8B-B14F-4D97-AF65-F5344CB8AC3E}">
        <p14:creationId xmlns:p14="http://schemas.microsoft.com/office/powerpoint/2010/main" val="39589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fade">
                                      <p:cBhvr>
                                        <p:cTn id="12" dur="500"/>
                                        <p:tgtEl>
                                          <p:spTgt spid="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3" end="3"/>
                                            </p:txEl>
                                          </p:spTgt>
                                        </p:tgtEl>
                                        <p:attrNameLst>
                                          <p:attrName>style.visibility</p:attrName>
                                        </p:attrNameLst>
                                      </p:cBhvr>
                                      <p:to>
                                        <p:strVal val="visible"/>
                                      </p:to>
                                    </p:set>
                                    <p:animEffect transition="in" filter="fade">
                                      <p:cBhvr>
                                        <p:cTn id="17" dur="500"/>
                                        <p:tgtEl>
                                          <p:spTgt spid="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4" end="4"/>
                                            </p:txEl>
                                          </p:spTgt>
                                        </p:tgtEl>
                                        <p:attrNameLst>
                                          <p:attrName>style.visibility</p:attrName>
                                        </p:attrNameLst>
                                      </p:cBhvr>
                                      <p:to>
                                        <p:strVal val="visible"/>
                                      </p:to>
                                    </p:set>
                                    <p:animEffect transition="in" filter="fade">
                                      <p:cBhvr>
                                        <p:cTn id="22" dur="500"/>
                                        <p:tgtEl>
                                          <p:spTgt spid="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5" end="5"/>
                                            </p:txEl>
                                          </p:spTgt>
                                        </p:tgtEl>
                                        <p:attrNameLst>
                                          <p:attrName>style.visibility</p:attrName>
                                        </p:attrNameLst>
                                      </p:cBhvr>
                                      <p:to>
                                        <p:strVal val="visible"/>
                                      </p:to>
                                    </p:set>
                                    <p:animEffect transition="in" filter="fade">
                                      <p:cBhvr>
                                        <p:cTn id="27" dur="500"/>
                                        <p:tgtEl>
                                          <p:spTgt spid="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354"/>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33068" y="6207437"/>
            <a:ext cx="381863" cy="365125"/>
          </a:xfrm>
        </p:spPr>
        <p:txBody>
          <a:bodyPr/>
          <a:lstStyle/>
          <a:p>
            <a:fld id="{8228CFF6-6222-47F6-83D4-9FD4DD87CA78}" type="slidenum">
              <a:rPr lang="en-IE" sz="1300" smtClean="0">
                <a:solidFill>
                  <a:srgbClr val="EF5323"/>
                </a:solidFill>
                <a:latin typeface="Century Gothic" panose="020B0502020202020204" pitchFamily="34" charset="0"/>
              </a:rPr>
              <a:t>38</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88800" y="2105601"/>
            <a:ext cx="4267198" cy="2844798"/>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3</a:t>
            </a:r>
          </a:p>
        </p:txBody>
      </p:sp>
      <p:sp>
        <p:nvSpPr>
          <p:cNvPr id="5" name="TextBox 4"/>
          <p:cNvSpPr txBox="1"/>
          <p:nvPr/>
        </p:nvSpPr>
        <p:spPr>
          <a:xfrm>
            <a:off x="626547" y="1819469"/>
            <a:ext cx="5457012" cy="3785652"/>
          </a:xfrm>
          <a:prstGeom prst="rect">
            <a:avLst/>
          </a:prstGeom>
          <a:noFill/>
        </p:spPr>
        <p:txBody>
          <a:bodyPr wrap="square" rtlCol="0">
            <a:spAutoFit/>
          </a:bodyPr>
          <a:lstStyle/>
          <a:p>
            <a:r>
              <a:rPr lang="en-GB" sz="2400" dirty="0">
                <a:latin typeface="Century Gothic" panose="020B0502020202020204" pitchFamily="34" charset="0"/>
              </a:rPr>
              <a:t>Tim’s parents discovered that he was self-harming one month ago when they saw a text to his friend Matt talking about what he was doing.</a:t>
            </a:r>
          </a:p>
          <a:p>
            <a:endParaRPr lang="en-GB" sz="2400" dirty="0">
              <a:latin typeface="Century Gothic" panose="020B0502020202020204" pitchFamily="34" charset="0"/>
            </a:endParaRPr>
          </a:p>
          <a:p>
            <a:r>
              <a:rPr lang="en-GB" sz="2400" dirty="0">
                <a:latin typeface="Century Gothic" panose="020B0502020202020204" pitchFamily="34" charset="0"/>
              </a:rPr>
              <a:t>They asked him about it and he fortunately, after talking it through, they agreed to get professional support.</a:t>
            </a:r>
          </a:p>
        </p:txBody>
      </p:sp>
    </p:spTree>
    <p:extLst>
      <p:ext uri="{BB962C8B-B14F-4D97-AF65-F5344CB8AC3E}">
        <p14:creationId xmlns:p14="http://schemas.microsoft.com/office/powerpoint/2010/main" val="24508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39</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3</a:t>
            </a:r>
          </a:p>
        </p:txBody>
      </p:sp>
      <p:sp>
        <p:nvSpPr>
          <p:cNvPr id="39" name="TextBox 38"/>
          <p:cNvSpPr txBox="1"/>
          <p:nvPr/>
        </p:nvSpPr>
        <p:spPr>
          <a:xfrm>
            <a:off x="1919473" y="1720840"/>
            <a:ext cx="9258600" cy="3416320"/>
          </a:xfrm>
          <a:prstGeom prst="rect">
            <a:avLst/>
          </a:prstGeom>
          <a:noFill/>
        </p:spPr>
        <p:txBody>
          <a:bodyPr wrap="square" rtlCol="0">
            <a:spAutoFit/>
          </a:bodyPr>
          <a:lstStyle/>
          <a:p>
            <a:pPr>
              <a:lnSpc>
                <a:spcPct val="150000"/>
              </a:lnSpc>
              <a:buClr>
                <a:srgbClr val="EF5323"/>
              </a:buClr>
            </a:pPr>
            <a:r>
              <a:rPr lang="en-IE" sz="2400" u="sng" dirty="0">
                <a:latin typeface="Century Gothic" panose="020B0502020202020204" pitchFamily="34" charset="0"/>
              </a:rPr>
              <a:t>What shouldn’t Tim’s parents do now?</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Blame themselves for not seeing the signs sooner.</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Blame Tim’s school for not being more pro-active.</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Prevent Tim from seeing his friends because they are a bad influence.</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Punish Tim for his actions.</a:t>
            </a:r>
          </a:p>
        </p:txBody>
      </p:sp>
    </p:spTree>
    <p:extLst>
      <p:ext uri="{BB962C8B-B14F-4D97-AF65-F5344CB8AC3E}">
        <p14:creationId xmlns:p14="http://schemas.microsoft.com/office/powerpoint/2010/main" val="29894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fade">
                                      <p:cBhvr>
                                        <p:cTn id="27"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0"/>
            <a:ext cx="10310327"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8" name="Group 27">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chemeClr val="bg1"/>
          </a:solidFill>
        </p:grpSpPr>
        <p:grpSp>
          <p:nvGrpSpPr>
            <p:cNvPr id="29" name="Group 28">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35" name="Group 34">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46" name="Rectangle 45">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6" name="Group 35">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42" name="Rectangle 41">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7" name="Group 36">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38" name="Rectangle 37">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30" name="Group 29">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31" name="Rectangle 30">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2" name="Group 71"/>
          <p:cNvGrpSpPr/>
          <p:nvPr/>
        </p:nvGrpSpPr>
        <p:grpSpPr>
          <a:xfrm>
            <a:off x="9842327" y="2961000"/>
            <a:ext cx="936000" cy="1989181"/>
            <a:chOff x="9842327" y="2961000"/>
            <a:chExt cx="936000" cy="1989181"/>
          </a:xfrm>
        </p:grpSpPr>
        <p:grpSp>
          <p:nvGrpSpPr>
            <p:cNvPr id="5" name="Group 4">
              <a:extLst>
                <a:ext uri="{FF2B5EF4-FFF2-40B4-BE49-F238E27FC236}">
                  <a16:creationId xmlns:a16="http://schemas.microsoft.com/office/drawing/2014/main" id="{FD350901-0220-4F85-8377-97C6FC321D2F}"/>
                </a:ext>
              </a:extLst>
            </p:cNvPr>
            <p:cNvGrpSpPr/>
            <p:nvPr/>
          </p:nvGrpSpPr>
          <p:grpSpPr>
            <a:xfrm>
              <a:off x="9842327" y="2961000"/>
              <a:ext cx="936000" cy="936000"/>
              <a:chOff x="10788752" y="863239"/>
              <a:chExt cx="596381" cy="556261"/>
            </a:xfrm>
            <a:solidFill>
              <a:srgbClr val="5D4777"/>
            </a:solidFill>
          </p:grpSpPr>
          <p:grpSp>
            <p:nvGrpSpPr>
              <p:cNvPr id="6" name="Group 5">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2" name="Group 11">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3" name="Rectangle 22">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 name="Group 12">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9" name="Rectangle 18">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3">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 name="Rectangle 14">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 name="Group 6">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8" name="Rectangle 7">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50" name="Group 49">
              <a:extLst>
                <a:ext uri="{FF2B5EF4-FFF2-40B4-BE49-F238E27FC236}">
                  <a16:creationId xmlns:a16="http://schemas.microsoft.com/office/drawing/2014/main" id="{FD350901-0220-4F85-8377-97C6FC321D2F}"/>
                </a:ext>
              </a:extLst>
            </p:cNvPr>
            <p:cNvGrpSpPr/>
            <p:nvPr/>
          </p:nvGrpSpPr>
          <p:grpSpPr>
            <a:xfrm>
              <a:off x="9842327" y="4014181"/>
              <a:ext cx="936000" cy="936000"/>
              <a:chOff x="10788752" y="863239"/>
              <a:chExt cx="596381" cy="556261"/>
            </a:xfrm>
            <a:solidFill>
              <a:srgbClr val="5D4777"/>
            </a:solidFill>
          </p:grpSpPr>
          <p:grpSp>
            <p:nvGrpSpPr>
              <p:cNvPr id="51" name="Group 50">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57" name="Group 5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68" name="Rectangle 6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8" name="Group 5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64" name="Rectangle 6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9" name="Group 5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60" name="Rectangle 5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52" name="Group 51">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53" name="Rectangle 52">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sp>
        <p:nvSpPr>
          <p:cNvPr id="73" name="Slide Number Placeholder 72"/>
          <p:cNvSpPr>
            <a:spLocks noGrp="1"/>
          </p:cNvSpPr>
          <p:nvPr>
            <p:ph type="sldNum" sz="quarter" idx="12"/>
          </p:nvPr>
        </p:nvSpPr>
        <p:spPr>
          <a:xfrm>
            <a:off x="11580153" y="6221783"/>
            <a:ext cx="287694" cy="365125"/>
          </a:xfrm>
        </p:spPr>
        <p:txBody>
          <a:bodyPr/>
          <a:lstStyle/>
          <a:p>
            <a:fld id="{8228CFF6-6222-47F6-83D4-9FD4DD87CA78}" type="slidenum">
              <a:rPr lang="en-IE" sz="1300" smtClean="0">
                <a:solidFill>
                  <a:srgbClr val="EF5323"/>
                </a:solidFill>
                <a:latin typeface="Century Gothic" panose="020B0502020202020204" pitchFamily="34" charset="0"/>
              </a:rPr>
              <a:t>4</a:t>
            </a:fld>
            <a:endParaRPr lang="en-IE" sz="1300" dirty="0">
              <a:solidFill>
                <a:srgbClr val="EF5323"/>
              </a:solidFill>
              <a:latin typeface="Century Gothic" panose="020B0502020202020204" pitchFamily="34" charset="0"/>
            </a:endParaRPr>
          </a:p>
        </p:txBody>
      </p:sp>
      <p:grpSp>
        <p:nvGrpSpPr>
          <p:cNvPr id="75" name="Group 74">
            <a:extLst>
              <a:ext uri="{FF2B5EF4-FFF2-40B4-BE49-F238E27FC236}">
                <a16:creationId xmlns:a16="http://schemas.microsoft.com/office/drawing/2014/main" id="{3F9DB1CA-9BDE-44BD-BD70-6727436EBA05}"/>
              </a:ext>
            </a:extLst>
          </p:cNvPr>
          <p:cNvGrpSpPr/>
          <p:nvPr/>
        </p:nvGrpSpPr>
        <p:grpSpPr>
          <a:xfrm>
            <a:off x="11750351" y="850909"/>
            <a:ext cx="432000" cy="936000"/>
            <a:chOff x="-3" y="3162683"/>
            <a:chExt cx="609604" cy="750407"/>
          </a:xfrm>
          <a:solidFill>
            <a:srgbClr val="EF5323"/>
          </a:solidFill>
        </p:grpSpPr>
        <p:sp>
          <p:nvSpPr>
            <p:cNvPr id="77" name="Rectangle 7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0" name="Group 79">
            <a:extLst>
              <a:ext uri="{FF2B5EF4-FFF2-40B4-BE49-F238E27FC236}">
                <a16:creationId xmlns:a16="http://schemas.microsoft.com/office/drawing/2014/main" id="{3F9DB1CA-9BDE-44BD-BD70-6727436EBA05}"/>
              </a:ext>
            </a:extLst>
          </p:cNvPr>
          <p:cNvGrpSpPr/>
          <p:nvPr/>
        </p:nvGrpSpPr>
        <p:grpSpPr>
          <a:xfrm>
            <a:off x="-2247" y="850908"/>
            <a:ext cx="609604" cy="936000"/>
            <a:chOff x="-3" y="3162683"/>
            <a:chExt cx="609604" cy="750407"/>
          </a:xfrm>
          <a:solidFill>
            <a:schemeClr val="bg1"/>
          </a:solidFill>
        </p:grpSpPr>
        <p:sp>
          <p:nvSpPr>
            <p:cNvPr id="81" name="Rectangle 8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Rectangle 8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4" name="Rectangle 83"/>
          <p:cNvSpPr/>
          <p:nvPr/>
        </p:nvSpPr>
        <p:spPr>
          <a:xfrm>
            <a:off x="1451473" y="850908"/>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TextBox 84"/>
          <p:cNvSpPr txBox="1"/>
          <p:nvPr/>
        </p:nvSpPr>
        <p:spPr>
          <a:xfrm>
            <a:off x="1610115" y="862678"/>
            <a:ext cx="629103" cy="1446550"/>
          </a:xfrm>
          <a:prstGeom prst="rect">
            <a:avLst/>
          </a:prstGeom>
          <a:noFill/>
        </p:spPr>
        <p:txBody>
          <a:bodyPr wrap="square" rtlCol="0">
            <a:spAutoFit/>
          </a:bodyPr>
          <a:lstStyle/>
          <a:p>
            <a:pPr algn="ctr"/>
            <a:r>
              <a:rPr lang="en-IE" sz="8800" dirty="0">
                <a:solidFill>
                  <a:schemeClr val="bg1"/>
                </a:solidFill>
                <a:latin typeface="Century Gothic" panose="020B0502020202020204" pitchFamily="34" charset="0"/>
              </a:rPr>
              <a:t>“</a:t>
            </a:r>
          </a:p>
        </p:txBody>
      </p:sp>
      <p:sp>
        <p:nvSpPr>
          <p:cNvPr id="86" name="TextBox 85"/>
          <p:cNvSpPr txBox="1"/>
          <p:nvPr/>
        </p:nvSpPr>
        <p:spPr>
          <a:xfrm>
            <a:off x="2544408" y="983314"/>
            <a:ext cx="6718041" cy="3693319"/>
          </a:xfrm>
          <a:prstGeom prst="rect">
            <a:avLst/>
          </a:prstGeom>
          <a:noFill/>
        </p:spPr>
        <p:txBody>
          <a:bodyPr wrap="square" rtlCol="0">
            <a:spAutoFit/>
          </a:bodyPr>
          <a:lstStyle/>
          <a:p>
            <a:pPr>
              <a:lnSpc>
                <a:spcPct val="150000"/>
              </a:lnSpc>
            </a:pPr>
            <a:r>
              <a:rPr lang="en-GB" sz="2600" dirty="0">
                <a:latin typeface="Century Gothic" panose="020B0502020202020204" pitchFamily="34" charset="0"/>
              </a:rPr>
              <a:t>Pieta </a:t>
            </a:r>
            <a:r>
              <a:rPr lang="en-GB" sz="2600" dirty="0" smtClean="0">
                <a:latin typeface="Century Gothic" panose="020B0502020202020204" pitchFamily="34" charset="0"/>
              </a:rPr>
              <a:t>is </a:t>
            </a:r>
            <a:r>
              <a:rPr lang="en-GB" sz="2600" dirty="0">
                <a:latin typeface="Century Gothic" panose="020B0502020202020204" pitchFamily="34" charset="0"/>
              </a:rPr>
              <a:t>an Intervention and Bereavement </a:t>
            </a:r>
            <a:r>
              <a:rPr lang="en-GB" sz="2600" dirty="0" smtClean="0">
                <a:latin typeface="Century Gothic" panose="020B0502020202020204" pitchFamily="34" charset="0"/>
              </a:rPr>
              <a:t>Counselling service </a:t>
            </a:r>
            <a:r>
              <a:rPr lang="en-GB" sz="2600" dirty="0">
                <a:latin typeface="Century Gothic" panose="020B0502020202020204" pitchFamily="34" charset="0"/>
              </a:rPr>
              <a:t>delivering </a:t>
            </a:r>
            <a:r>
              <a:rPr lang="en-GB" sz="2600" i="1" dirty="0">
                <a:latin typeface="Century Gothic" panose="020B0502020202020204" pitchFamily="34" charset="0"/>
              </a:rPr>
              <a:t>Warmth</a:t>
            </a:r>
            <a:r>
              <a:rPr lang="en-GB" sz="2600" dirty="0">
                <a:latin typeface="Century Gothic" panose="020B0502020202020204" pitchFamily="34" charset="0"/>
              </a:rPr>
              <a:t>, </a:t>
            </a:r>
            <a:r>
              <a:rPr lang="en-GB" sz="2600" i="1" dirty="0">
                <a:latin typeface="Century Gothic" panose="020B0502020202020204" pitchFamily="34" charset="0"/>
              </a:rPr>
              <a:t>Compassion and Hope </a:t>
            </a:r>
            <a:r>
              <a:rPr lang="en-GB" sz="2600" dirty="0">
                <a:latin typeface="Century Gothic" panose="020B0502020202020204" pitchFamily="34" charset="0"/>
              </a:rPr>
              <a:t>to our clients and offering a commitment to </a:t>
            </a:r>
            <a:r>
              <a:rPr lang="en-GB" sz="2600" dirty="0" smtClean="0">
                <a:latin typeface="Century Gothic" panose="020B0502020202020204" pitchFamily="34" charset="0"/>
              </a:rPr>
              <a:t>build resilience </a:t>
            </a:r>
            <a:r>
              <a:rPr lang="en-GB" sz="2600" dirty="0">
                <a:latin typeface="Century Gothic" panose="020B0502020202020204" pitchFamily="34" charset="0"/>
              </a:rPr>
              <a:t>in our young people and our communities.</a:t>
            </a:r>
          </a:p>
        </p:txBody>
      </p:sp>
    </p:spTree>
    <p:extLst>
      <p:ext uri="{BB962C8B-B14F-4D97-AF65-F5344CB8AC3E}">
        <p14:creationId xmlns:p14="http://schemas.microsoft.com/office/powerpoint/2010/main" val="12467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circle(in)">
                                      <p:cBhvr>
                                        <p:cTn id="7" dur="20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6000" y="5922000"/>
            <a:ext cx="936000" cy="936000"/>
          </a:xfrm>
          <a:prstGeom prst="rect">
            <a:avLst/>
          </a:prstGeom>
          <a:solidFill>
            <a:srgbClr val="5D4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369832" cy="365125"/>
          </a:xfrm>
        </p:spPr>
        <p:txBody>
          <a:bodyPr/>
          <a:lstStyle/>
          <a:p>
            <a:fld id="{8228CFF6-6222-47F6-83D4-9FD4DD87CA78}" type="slidenum">
              <a:rPr lang="en-IE" sz="1300" smtClean="0">
                <a:solidFill>
                  <a:srgbClr val="EF5323"/>
                </a:solidFill>
                <a:latin typeface="Century Gothic" panose="020B0502020202020204" pitchFamily="34" charset="0"/>
              </a:rPr>
              <a:t>40</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410548" y="531843"/>
            <a:ext cx="10845452"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rgbClr val="5D4777"/>
          </a:solidFill>
        </p:grpSpPr>
        <p:grpSp>
          <p:nvGrpSpPr>
            <p:cNvPr id="17" name="Group 1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3" name="Group 22">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34" name="Rectangle 33">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 name="Group 23">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30" name="Rectangle 29">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 name="Group 24">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6" name="Rectangle 25">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8" name="Group 17">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
        <p:nvSpPr>
          <p:cNvPr id="38" name="TextBox 37"/>
          <p:cNvSpPr txBox="1"/>
          <p:nvPr/>
        </p:nvSpPr>
        <p:spPr>
          <a:xfrm>
            <a:off x="942392" y="703689"/>
            <a:ext cx="9563878"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Case Study 3</a:t>
            </a:r>
          </a:p>
        </p:txBody>
      </p:sp>
      <p:sp>
        <p:nvSpPr>
          <p:cNvPr id="39" name="TextBox 38"/>
          <p:cNvSpPr txBox="1"/>
          <p:nvPr/>
        </p:nvSpPr>
        <p:spPr>
          <a:xfrm>
            <a:off x="1919473" y="1720800"/>
            <a:ext cx="9258600" cy="3970318"/>
          </a:xfrm>
          <a:prstGeom prst="rect">
            <a:avLst/>
          </a:prstGeom>
          <a:noFill/>
        </p:spPr>
        <p:txBody>
          <a:bodyPr wrap="square" rtlCol="0">
            <a:spAutoFit/>
          </a:bodyPr>
          <a:lstStyle/>
          <a:p>
            <a:pPr>
              <a:lnSpc>
                <a:spcPct val="150000"/>
              </a:lnSpc>
              <a:buClr>
                <a:srgbClr val="EF5323"/>
              </a:buClr>
            </a:pPr>
            <a:r>
              <a:rPr lang="en-IE" sz="2400" u="sng" dirty="0">
                <a:latin typeface="Century Gothic" panose="020B0502020202020204" pitchFamily="34" charset="0"/>
              </a:rPr>
              <a:t>What should Tim’s parents do now?</a:t>
            </a:r>
          </a:p>
          <a:p>
            <a:pPr marL="800100" lvl="1" indent="-342900">
              <a:lnSpc>
                <a:spcPct val="150000"/>
              </a:lnSpc>
              <a:buClr>
                <a:srgbClr val="EF5323"/>
              </a:buClr>
              <a:buFont typeface="Arial" panose="020B0604020202020204" pitchFamily="34" charset="0"/>
              <a:buChar char="•"/>
            </a:pPr>
            <a:r>
              <a:rPr lang="en-IE" sz="2400" dirty="0">
                <a:latin typeface="Century Gothic" panose="020B0502020202020204" pitchFamily="34" charset="0"/>
              </a:rPr>
              <a:t>Build strong lines of communication by:</a:t>
            </a:r>
          </a:p>
          <a:p>
            <a:pPr marL="1257300" lvl="2" indent="-342900">
              <a:lnSpc>
                <a:spcPct val="150000"/>
              </a:lnSpc>
              <a:buClr>
                <a:srgbClr val="EF5323"/>
              </a:buClr>
              <a:buFont typeface="Century Gothic" panose="020B0502020202020204" pitchFamily="34" charset="0"/>
              <a:buChar char="―"/>
            </a:pPr>
            <a:r>
              <a:rPr lang="en-IE" sz="2400" dirty="0">
                <a:latin typeface="Century Gothic" panose="020B0502020202020204" pitchFamily="34" charset="0"/>
              </a:rPr>
              <a:t>Spending time together doing fun things.</a:t>
            </a:r>
          </a:p>
          <a:p>
            <a:pPr marL="1257300" lvl="2" indent="-342900">
              <a:lnSpc>
                <a:spcPct val="150000"/>
              </a:lnSpc>
              <a:buClr>
                <a:srgbClr val="EF5323"/>
              </a:buClr>
              <a:buFont typeface="Century Gothic" panose="020B0502020202020204" pitchFamily="34" charset="0"/>
              <a:buChar char="―"/>
            </a:pPr>
            <a:r>
              <a:rPr lang="en-IE" sz="2400" dirty="0">
                <a:latin typeface="Century Gothic" panose="020B0502020202020204" pitchFamily="34" charset="0"/>
              </a:rPr>
              <a:t>Let Tim know that they are there for him if he should need them.</a:t>
            </a:r>
            <a:endParaRPr lang="en-GB" sz="2400" dirty="0">
              <a:latin typeface="Century Gothic" panose="020B0502020202020204" pitchFamily="34" charset="0"/>
            </a:endParaRPr>
          </a:p>
          <a:p>
            <a:pPr marL="800100" lvl="1"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Be aware of the signs in case Time feels the urge to self-harm again.</a:t>
            </a:r>
            <a:endParaRPr lang="en-IE" sz="2400" dirty="0">
              <a:latin typeface="Century Gothic" panose="020B0502020202020204" pitchFamily="34" charset="0"/>
            </a:endParaRPr>
          </a:p>
        </p:txBody>
      </p:sp>
    </p:spTree>
    <p:extLst>
      <p:ext uri="{BB962C8B-B14F-4D97-AF65-F5344CB8AC3E}">
        <p14:creationId xmlns:p14="http://schemas.microsoft.com/office/powerpoint/2010/main" val="9272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500"/>
                                  </p:stCondLst>
                                  <p:childTnLst>
                                    <p:set>
                                      <p:cBhvr>
                                        <p:cTn id="14" dur="1" fill="hold">
                                          <p:stCondLst>
                                            <p:cond delay="0"/>
                                          </p:stCondLst>
                                        </p:cTn>
                                        <p:tgtEl>
                                          <p:spTgt spid="39">
                                            <p:txEl>
                                              <p:pRg st="2" end="2"/>
                                            </p:txEl>
                                          </p:spTgt>
                                        </p:tgtEl>
                                        <p:attrNameLst>
                                          <p:attrName>style.visibility</p:attrName>
                                        </p:attrNameLst>
                                      </p:cBhvr>
                                      <p:to>
                                        <p:strVal val="visible"/>
                                      </p:to>
                                    </p:set>
                                    <p:animEffect transition="in" filter="fade">
                                      <p:cBhvr>
                                        <p:cTn id="15" dur="500"/>
                                        <p:tgtEl>
                                          <p:spTgt spid="39">
                                            <p:txEl>
                                              <p:pRg st="2" end="2"/>
                                            </p:txEl>
                                          </p:spTgt>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39">
                                            <p:txEl>
                                              <p:pRg st="3" end="3"/>
                                            </p:txEl>
                                          </p:spTgt>
                                        </p:tgtEl>
                                        <p:attrNameLst>
                                          <p:attrName>style.visibility</p:attrName>
                                        </p:attrNameLst>
                                      </p:cBhvr>
                                      <p:to>
                                        <p:strVal val="visible"/>
                                      </p:to>
                                    </p:set>
                                    <p:animEffect transition="in" filter="fade">
                                      <p:cBhvr>
                                        <p:cTn id="19" dur="500"/>
                                        <p:tgtEl>
                                          <p:spTgt spid="3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xEl>
                                              <p:pRg st="4" end="4"/>
                                            </p:txEl>
                                          </p:spTgt>
                                        </p:tgtEl>
                                        <p:attrNameLst>
                                          <p:attrName>style.visibility</p:attrName>
                                        </p:attrNameLst>
                                      </p:cBhvr>
                                      <p:to>
                                        <p:strVal val="visible"/>
                                      </p:to>
                                    </p:set>
                                    <p:animEffect transition="in" filter="fade">
                                      <p:cBhvr>
                                        <p:cTn id="24"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80152" y="6221783"/>
            <a:ext cx="373549" cy="365125"/>
          </a:xfrm>
        </p:spPr>
        <p:txBody>
          <a:bodyPr/>
          <a:lstStyle/>
          <a:p>
            <a:fld id="{8228CFF6-6222-47F6-83D4-9FD4DD87CA78}" type="slidenum">
              <a:rPr lang="en-IE" sz="1300" smtClean="0">
                <a:solidFill>
                  <a:srgbClr val="EF5323"/>
                </a:solidFill>
                <a:latin typeface="Century Gothic" panose="020B0502020202020204" pitchFamily="34" charset="0"/>
              </a:rPr>
              <a:t>41</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14401" y="1527814"/>
            <a:ext cx="4726014" cy="5330185"/>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Bright Eyes</a:t>
            </a:r>
          </a:p>
        </p:txBody>
      </p:sp>
    </p:spTree>
    <p:extLst>
      <p:ext uri="{BB962C8B-B14F-4D97-AF65-F5344CB8AC3E}">
        <p14:creationId xmlns:p14="http://schemas.microsoft.com/office/powerpoint/2010/main" val="42032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circle(in)">
                                      <p:cBhvr>
                                        <p:cTn id="7" dur="2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42392" cy="6858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60000" y="531843"/>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8313" y="531843"/>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 name="Rectangle 1"/>
          <p:cNvSpPr/>
          <p:nvPr/>
        </p:nvSpPr>
        <p:spPr>
          <a:xfrm>
            <a:off x="950704" y="0"/>
            <a:ext cx="3604670"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5" name="Group 64">
            <a:extLst>
              <a:ext uri="{FF2B5EF4-FFF2-40B4-BE49-F238E27FC236}">
                <a16:creationId xmlns:a16="http://schemas.microsoft.com/office/drawing/2014/main" id="{2766C02A-177A-49A2-A49F-CE7D089EC6FB}"/>
              </a:ext>
            </a:extLst>
          </p:cNvPr>
          <p:cNvGrpSpPr/>
          <p:nvPr/>
        </p:nvGrpSpPr>
        <p:grpSpPr>
          <a:xfrm rot="5400000">
            <a:off x="-58166" y="920481"/>
            <a:ext cx="936000" cy="122723"/>
            <a:chOff x="9481457" y="2304506"/>
            <a:chExt cx="596381" cy="72934"/>
          </a:xfrm>
          <a:solidFill>
            <a:srgbClr val="EF5323"/>
          </a:solidFill>
        </p:grpSpPr>
        <p:sp>
          <p:nvSpPr>
            <p:cNvPr id="66" name="Rectangle 65">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766C02A-177A-49A2-A49F-CE7D089EC6FB}"/>
              </a:ext>
            </a:extLst>
          </p:cNvPr>
          <p:cNvGrpSpPr/>
          <p:nvPr/>
        </p:nvGrpSpPr>
        <p:grpSpPr>
          <a:xfrm rot="5400000">
            <a:off x="177431" y="920482"/>
            <a:ext cx="936000" cy="122723"/>
            <a:chOff x="9481457" y="2304506"/>
            <a:chExt cx="596381" cy="72934"/>
          </a:xfrm>
          <a:solidFill>
            <a:srgbClr val="EF5323"/>
          </a:solidFill>
        </p:grpSpPr>
        <p:sp>
          <p:nvSpPr>
            <p:cNvPr id="86" name="Rectangle 85">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 name="TextBox 2"/>
          <p:cNvSpPr txBox="1"/>
          <p:nvPr/>
        </p:nvSpPr>
        <p:spPr>
          <a:xfrm>
            <a:off x="5626461" y="1911927"/>
            <a:ext cx="5062451" cy="646331"/>
          </a:xfrm>
          <a:prstGeom prst="rect">
            <a:avLst/>
          </a:prstGeom>
          <a:noFill/>
        </p:spPr>
        <p:txBody>
          <a:bodyPr wrap="square" rtlCol="0">
            <a:spAutoFit/>
          </a:bodyPr>
          <a:lstStyle/>
          <a:p>
            <a:r>
              <a:rPr lang="en-IE" sz="3600" dirty="0">
                <a:latin typeface="Century Gothic" panose="020B0502020202020204" pitchFamily="34" charset="0"/>
              </a:rPr>
              <a:t>Thank you for listening</a:t>
            </a:r>
          </a:p>
        </p:txBody>
      </p:sp>
      <p:sp>
        <p:nvSpPr>
          <p:cNvPr id="90" name="TextBox 89"/>
          <p:cNvSpPr txBox="1"/>
          <p:nvPr/>
        </p:nvSpPr>
        <p:spPr>
          <a:xfrm>
            <a:off x="5838435" y="3013501"/>
            <a:ext cx="4638502" cy="830997"/>
          </a:xfrm>
          <a:prstGeom prst="rect">
            <a:avLst/>
          </a:prstGeom>
          <a:noFill/>
        </p:spPr>
        <p:txBody>
          <a:bodyPr wrap="square" rtlCol="0">
            <a:spAutoFit/>
          </a:bodyPr>
          <a:lstStyle/>
          <a:p>
            <a:pPr algn="ctr"/>
            <a:r>
              <a:rPr lang="en-IE" sz="2400" dirty="0">
                <a:latin typeface="Century Gothic" panose="020B0502020202020204" pitchFamily="34" charset="0"/>
              </a:rPr>
              <a:t>You can contact Pieta at info@pieta.ie</a:t>
            </a:r>
          </a:p>
        </p:txBody>
      </p:sp>
      <p:grpSp>
        <p:nvGrpSpPr>
          <p:cNvPr id="91" name="Group 90"/>
          <p:cNvGrpSpPr/>
          <p:nvPr/>
        </p:nvGrpSpPr>
        <p:grpSpPr>
          <a:xfrm>
            <a:off x="5688989" y="4072712"/>
            <a:ext cx="2160000" cy="1800000"/>
            <a:chOff x="626547" y="4072712"/>
            <a:chExt cx="2160000" cy="1800000"/>
          </a:xfrm>
          <a:solidFill>
            <a:srgbClr val="5D4777"/>
          </a:solidFill>
        </p:grpSpPr>
        <p:sp>
          <p:nvSpPr>
            <p:cNvPr id="92" name="Rectangle 91"/>
            <p:cNvSpPr/>
            <p:nvPr/>
          </p:nvSpPr>
          <p:spPr>
            <a:xfrm>
              <a:off x="626547" y="4072712"/>
              <a:ext cx="2160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TextBox 92"/>
            <p:cNvSpPr txBox="1"/>
            <p:nvPr/>
          </p:nvSpPr>
          <p:spPr>
            <a:xfrm>
              <a:off x="740190" y="5112236"/>
              <a:ext cx="1828800" cy="646331"/>
            </a:xfrm>
            <a:prstGeom prst="rect">
              <a:avLst/>
            </a:prstGeom>
            <a:grpFill/>
          </p:spPr>
          <p:txBody>
            <a:bodyPr wrap="square" rtlCol="0">
              <a:spAutoFit/>
            </a:bodyPr>
            <a:lstStyle/>
            <a:p>
              <a:r>
                <a:rPr lang="en-IE" dirty="0">
                  <a:solidFill>
                    <a:schemeClr val="bg1"/>
                  </a:solidFill>
                  <a:latin typeface="Century Gothic" panose="020B0502020202020204" pitchFamily="34" charset="0"/>
                </a:rPr>
                <a:t>Call free on</a:t>
              </a:r>
            </a:p>
            <a:p>
              <a:r>
                <a:rPr lang="en-IE" dirty="0">
                  <a:solidFill>
                    <a:schemeClr val="bg1"/>
                  </a:solidFill>
                  <a:latin typeface="Century Gothic" panose="020B0502020202020204" pitchFamily="34" charset="0"/>
                </a:rPr>
                <a:t>1800 247 247</a:t>
              </a:r>
            </a:p>
          </p:txBody>
        </p:sp>
        <p:pic>
          <p:nvPicPr>
            <p:cNvPr id="94" name="Picture 93" descr="Phone icon 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94590" y="4312717"/>
              <a:ext cx="720000" cy="743490"/>
            </a:xfrm>
            <a:prstGeom prst="rect">
              <a:avLst/>
            </a:prstGeom>
            <a:grpFill/>
          </p:spPr>
        </p:pic>
      </p:grpSp>
      <p:grpSp>
        <p:nvGrpSpPr>
          <p:cNvPr id="95" name="Group 94"/>
          <p:cNvGrpSpPr/>
          <p:nvPr/>
        </p:nvGrpSpPr>
        <p:grpSpPr>
          <a:xfrm>
            <a:off x="8526674" y="4072712"/>
            <a:ext cx="2160000" cy="1800000"/>
            <a:chOff x="3464232" y="4072712"/>
            <a:chExt cx="2160000" cy="1800000"/>
          </a:xfrm>
        </p:grpSpPr>
        <p:sp>
          <p:nvSpPr>
            <p:cNvPr id="96" name="Rectangle 95"/>
            <p:cNvSpPr/>
            <p:nvPr/>
          </p:nvSpPr>
          <p:spPr>
            <a:xfrm>
              <a:off x="3464232" y="4072712"/>
              <a:ext cx="2160000" cy="18000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TextBox 96"/>
            <p:cNvSpPr txBox="1"/>
            <p:nvPr/>
          </p:nvSpPr>
          <p:spPr>
            <a:xfrm>
              <a:off x="3560747" y="5112236"/>
              <a:ext cx="1828800" cy="646331"/>
            </a:xfrm>
            <a:prstGeom prst="rect">
              <a:avLst/>
            </a:prstGeom>
            <a:noFill/>
          </p:spPr>
          <p:txBody>
            <a:bodyPr wrap="square" rtlCol="0">
              <a:spAutoFit/>
            </a:bodyPr>
            <a:lstStyle/>
            <a:p>
              <a:r>
                <a:rPr lang="en-IE" dirty="0">
                  <a:solidFill>
                    <a:schemeClr val="bg1"/>
                  </a:solidFill>
                  <a:latin typeface="Century Gothic" panose="020B0502020202020204" pitchFamily="34" charset="0"/>
                </a:rPr>
                <a:t>Text HELP to</a:t>
              </a:r>
            </a:p>
            <a:p>
              <a:r>
                <a:rPr lang="en-IE" dirty="0">
                  <a:solidFill>
                    <a:schemeClr val="bg1"/>
                  </a:solidFill>
                  <a:latin typeface="Century Gothic" panose="020B0502020202020204" pitchFamily="34" charset="0"/>
                </a:rPr>
                <a:t>51444</a:t>
              </a:r>
            </a:p>
          </p:txBody>
        </p:sp>
        <p:pic>
          <p:nvPicPr>
            <p:cNvPr id="98" name="Picture 9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15147" y="4324462"/>
              <a:ext cx="720000" cy="720000"/>
            </a:xfrm>
            <a:prstGeom prst="rect">
              <a:avLst/>
            </a:prstGeom>
          </p:spPr>
        </p:pic>
      </p:grpSp>
      <p:sp>
        <p:nvSpPr>
          <p:cNvPr id="107" name="TextBox 106"/>
          <p:cNvSpPr txBox="1"/>
          <p:nvPr/>
        </p:nvSpPr>
        <p:spPr>
          <a:xfrm>
            <a:off x="1326973" y="3958074"/>
            <a:ext cx="2630602" cy="2308324"/>
          </a:xfrm>
          <a:prstGeom prst="rect">
            <a:avLst/>
          </a:prstGeom>
          <a:noFill/>
        </p:spPr>
        <p:txBody>
          <a:bodyPr wrap="square" rtlCol="0">
            <a:spAutoFit/>
          </a:bodyPr>
          <a:lstStyle/>
          <a:p>
            <a:r>
              <a:rPr lang="en-IE" sz="3600" dirty="0">
                <a:latin typeface="Century Gothic" panose="020B0502020202020204" pitchFamily="34" charset="0"/>
              </a:rPr>
              <a:t>Ending </a:t>
            </a:r>
          </a:p>
          <a:p>
            <a:r>
              <a:rPr lang="en-IE" sz="3600" dirty="0">
                <a:latin typeface="Century Gothic" panose="020B0502020202020204" pitchFamily="34" charset="0"/>
              </a:rPr>
              <a:t>Suicide.</a:t>
            </a:r>
          </a:p>
          <a:p>
            <a:r>
              <a:rPr lang="en-IE" sz="3600" dirty="0">
                <a:latin typeface="Century Gothic" panose="020B0502020202020204" pitchFamily="34" charset="0"/>
              </a:rPr>
              <a:t>Beginning </a:t>
            </a:r>
          </a:p>
          <a:p>
            <a:r>
              <a:rPr lang="en-IE" sz="3600" dirty="0">
                <a:latin typeface="Century Gothic" panose="020B0502020202020204" pitchFamily="34" charset="0"/>
              </a:rPr>
              <a:t>Hope.</a:t>
            </a:r>
          </a:p>
        </p:txBody>
      </p:sp>
      <p:grpSp>
        <p:nvGrpSpPr>
          <p:cNvPr id="35" name="Group 34">
            <a:extLst>
              <a:ext uri="{FF2B5EF4-FFF2-40B4-BE49-F238E27FC236}">
                <a16:creationId xmlns:a16="http://schemas.microsoft.com/office/drawing/2014/main" id="{AB1FE878-B3C1-4799-B627-82779F1BC2D5}"/>
              </a:ext>
            </a:extLst>
          </p:cNvPr>
          <p:cNvGrpSpPr/>
          <p:nvPr/>
        </p:nvGrpSpPr>
        <p:grpSpPr>
          <a:xfrm>
            <a:off x="11595619" y="6301739"/>
            <a:ext cx="596381" cy="556261"/>
            <a:chOff x="10788752" y="863239"/>
            <a:chExt cx="596381" cy="556261"/>
          </a:xfrm>
          <a:solidFill>
            <a:srgbClr val="EF5323"/>
          </a:solidFill>
        </p:grpSpPr>
        <p:grpSp>
          <p:nvGrpSpPr>
            <p:cNvPr id="36" name="Group 35">
              <a:extLst>
                <a:ext uri="{FF2B5EF4-FFF2-40B4-BE49-F238E27FC236}">
                  <a16:creationId xmlns:a16="http://schemas.microsoft.com/office/drawing/2014/main" id="{599FA86F-3C32-4F27-AFE0-1DA039B945F8}"/>
                </a:ext>
              </a:extLst>
            </p:cNvPr>
            <p:cNvGrpSpPr/>
            <p:nvPr/>
          </p:nvGrpSpPr>
          <p:grpSpPr>
            <a:xfrm>
              <a:off x="10788752" y="863239"/>
              <a:ext cx="596381" cy="395152"/>
              <a:chOff x="9481457" y="2304506"/>
              <a:chExt cx="596381" cy="395152"/>
            </a:xfrm>
            <a:grpFill/>
          </p:grpSpPr>
          <p:grpSp>
            <p:nvGrpSpPr>
              <p:cNvPr id="42" name="Group 41">
                <a:extLst>
                  <a:ext uri="{FF2B5EF4-FFF2-40B4-BE49-F238E27FC236}">
                    <a16:creationId xmlns:a16="http://schemas.microsoft.com/office/drawing/2014/main" id="{CB9E9C7C-A65A-48AB-8F60-F202ECA3E230}"/>
                  </a:ext>
                </a:extLst>
              </p:cNvPr>
              <p:cNvGrpSpPr/>
              <p:nvPr/>
            </p:nvGrpSpPr>
            <p:grpSpPr>
              <a:xfrm>
                <a:off x="9481457" y="2304506"/>
                <a:ext cx="596381" cy="72934"/>
                <a:chOff x="9481457" y="2304506"/>
                <a:chExt cx="596381" cy="72934"/>
              </a:xfrm>
              <a:grpFill/>
            </p:grpSpPr>
            <p:sp>
              <p:nvSpPr>
                <p:cNvPr id="53" name="Rectangle 52">
                  <a:extLst>
                    <a:ext uri="{FF2B5EF4-FFF2-40B4-BE49-F238E27FC236}">
                      <a16:creationId xmlns:a16="http://schemas.microsoft.com/office/drawing/2014/main" id="{9EBA9B94-77F4-410E-B689-82A44C4116C7}"/>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a:extLst>
                    <a:ext uri="{FF2B5EF4-FFF2-40B4-BE49-F238E27FC236}">
                      <a16:creationId xmlns:a16="http://schemas.microsoft.com/office/drawing/2014/main" id="{2FAC33EE-CF3A-4EBC-934C-79B23C387375}"/>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a:extLst>
                    <a:ext uri="{FF2B5EF4-FFF2-40B4-BE49-F238E27FC236}">
                      <a16:creationId xmlns:a16="http://schemas.microsoft.com/office/drawing/2014/main" id="{5202F96F-6613-4831-88DD-78E655C2CF1A}"/>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a:extLst>
                    <a:ext uri="{FF2B5EF4-FFF2-40B4-BE49-F238E27FC236}">
                      <a16:creationId xmlns:a16="http://schemas.microsoft.com/office/drawing/2014/main" id="{C00FE41C-E7C7-4399-83A5-233A5F63CD5E}"/>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3" name="Group 42">
                <a:extLst>
                  <a:ext uri="{FF2B5EF4-FFF2-40B4-BE49-F238E27FC236}">
                    <a16:creationId xmlns:a16="http://schemas.microsoft.com/office/drawing/2014/main" id="{117F80C5-16C0-41FC-BDAD-DDC5413EB7EC}"/>
                  </a:ext>
                </a:extLst>
              </p:cNvPr>
              <p:cNvGrpSpPr/>
              <p:nvPr/>
            </p:nvGrpSpPr>
            <p:grpSpPr>
              <a:xfrm>
                <a:off x="9481457" y="2465615"/>
                <a:ext cx="596381" cy="72934"/>
                <a:chOff x="9481457" y="2304506"/>
                <a:chExt cx="596381" cy="72934"/>
              </a:xfrm>
              <a:grpFill/>
            </p:grpSpPr>
            <p:sp>
              <p:nvSpPr>
                <p:cNvPr id="49" name="Rectangle 48">
                  <a:extLst>
                    <a:ext uri="{FF2B5EF4-FFF2-40B4-BE49-F238E27FC236}">
                      <a16:creationId xmlns:a16="http://schemas.microsoft.com/office/drawing/2014/main" id="{050A3D1B-6B67-4A52-AC59-2A6A8E8F0531}"/>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a:extLst>
                    <a:ext uri="{FF2B5EF4-FFF2-40B4-BE49-F238E27FC236}">
                      <a16:creationId xmlns:a16="http://schemas.microsoft.com/office/drawing/2014/main" id="{69D8F8DE-D58C-4BA2-AC73-E533B8FF662D}"/>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a:extLst>
                    <a:ext uri="{FF2B5EF4-FFF2-40B4-BE49-F238E27FC236}">
                      <a16:creationId xmlns:a16="http://schemas.microsoft.com/office/drawing/2014/main" id="{870F6907-5019-4CE9-8DB7-10D6ED5E45FE}"/>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a:extLst>
                    <a:ext uri="{FF2B5EF4-FFF2-40B4-BE49-F238E27FC236}">
                      <a16:creationId xmlns:a16="http://schemas.microsoft.com/office/drawing/2014/main" id="{D87EB716-EFBE-4EE9-AD5E-CE4A4D816795}"/>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4" name="Group 43">
                <a:extLst>
                  <a:ext uri="{FF2B5EF4-FFF2-40B4-BE49-F238E27FC236}">
                    <a16:creationId xmlns:a16="http://schemas.microsoft.com/office/drawing/2014/main" id="{27B98AAF-5324-4EDF-A45A-D17D15AA11C1}"/>
                  </a:ext>
                </a:extLst>
              </p:cNvPr>
              <p:cNvGrpSpPr/>
              <p:nvPr/>
            </p:nvGrpSpPr>
            <p:grpSpPr>
              <a:xfrm>
                <a:off x="9481457" y="2626724"/>
                <a:ext cx="596381" cy="72934"/>
                <a:chOff x="9481457" y="2304506"/>
                <a:chExt cx="596381" cy="72934"/>
              </a:xfrm>
              <a:grpFill/>
            </p:grpSpPr>
            <p:sp>
              <p:nvSpPr>
                <p:cNvPr id="45" name="Rectangle 44">
                  <a:extLst>
                    <a:ext uri="{FF2B5EF4-FFF2-40B4-BE49-F238E27FC236}">
                      <a16:creationId xmlns:a16="http://schemas.microsoft.com/office/drawing/2014/main" id="{31A6557E-FD99-45CF-823A-E8613EBF06CB}"/>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a:extLst>
                    <a:ext uri="{FF2B5EF4-FFF2-40B4-BE49-F238E27FC236}">
                      <a16:creationId xmlns:a16="http://schemas.microsoft.com/office/drawing/2014/main" id="{4FD55F93-BC99-4EC5-9E0D-FEE203C1744B}"/>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a:extLst>
                    <a:ext uri="{FF2B5EF4-FFF2-40B4-BE49-F238E27FC236}">
                      <a16:creationId xmlns:a16="http://schemas.microsoft.com/office/drawing/2014/main" id="{B0A992EB-B815-4A8D-BFC5-E2A9427441A5}"/>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a:extLst>
                    <a:ext uri="{FF2B5EF4-FFF2-40B4-BE49-F238E27FC236}">
                      <a16:creationId xmlns:a16="http://schemas.microsoft.com/office/drawing/2014/main" id="{730D0837-A9BB-4BAC-BB18-4AF7F8CD3506}"/>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37" name="Group 36">
              <a:extLst>
                <a:ext uri="{FF2B5EF4-FFF2-40B4-BE49-F238E27FC236}">
                  <a16:creationId xmlns:a16="http://schemas.microsoft.com/office/drawing/2014/main" id="{CF03A35A-063C-4F94-AF49-ABF29FDD4751}"/>
                </a:ext>
              </a:extLst>
            </p:cNvPr>
            <p:cNvGrpSpPr/>
            <p:nvPr/>
          </p:nvGrpSpPr>
          <p:grpSpPr>
            <a:xfrm>
              <a:off x="10788752" y="1346566"/>
              <a:ext cx="596381" cy="72934"/>
              <a:chOff x="9481457" y="2304506"/>
              <a:chExt cx="596381" cy="72934"/>
            </a:xfrm>
            <a:grpFill/>
          </p:grpSpPr>
          <p:sp>
            <p:nvSpPr>
              <p:cNvPr id="38" name="Rectangle 37">
                <a:extLst>
                  <a:ext uri="{FF2B5EF4-FFF2-40B4-BE49-F238E27FC236}">
                    <a16:creationId xmlns:a16="http://schemas.microsoft.com/office/drawing/2014/main" id="{B43FD322-0CC0-4CCC-A4E1-09F66180FFCD}"/>
                  </a:ext>
                </a:extLst>
              </p:cNvPr>
              <p:cNvSpPr/>
              <p:nvPr/>
            </p:nvSpPr>
            <p:spPr>
              <a:xfrm>
                <a:off x="9481457"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FA58EAA8-9F16-471B-8879-65FC50DD137E}"/>
                  </a:ext>
                </a:extLst>
              </p:cNvPr>
              <p:cNvSpPr/>
              <p:nvPr/>
            </p:nvSpPr>
            <p:spPr>
              <a:xfrm>
                <a:off x="9657651"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080D3BF6-D98C-45D4-AEA2-F4197A46B011}"/>
                  </a:ext>
                </a:extLst>
              </p:cNvPr>
              <p:cNvSpPr/>
              <p:nvPr/>
            </p:nvSpPr>
            <p:spPr>
              <a:xfrm>
                <a:off x="9833845"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a:extLst>
                  <a:ext uri="{FF2B5EF4-FFF2-40B4-BE49-F238E27FC236}">
                    <a16:creationId xmlns:a16="http://schemas.microsoft.com/office/drawing/2014/main" id="{C9ED2E53-E546-46A0-B57D-11502C988BD2}"/>
                  </a:ext>
                </a:extLst>
              </p:cNvPr>
              <p:cNvSpPr/>
              <p:nvPr/>
            </p:nvSpPr>
            <p:spPr>
              <a:xfrm>
                <a:off x="10005838" y="2304506"/>
                <a:ext cx="72000" cy="729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Tree>
    <p:extLst>
      <p:ext uri="{BB962C8B-B14F-4D97-AF65-F5344CB8AC3E}">
        <p14:creationId xmlns:p14="http://schemas.microsoft.com/office/powerpoint/2010/main" val="23111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500"/>
                            </p:stCondLst>
                            <p:childTnLst>
                              <p:par>
                                <p:cTn id="13" presetID="42" presetClass="entr" presetSubtype="0" fill="hold" nodeType="afterEffect">
                                  <p:stCondLst>
                                    <p:cond delay="100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anim calcmode="lin" valueType="num">
                                      <p:cBhvr>
                                        <p:cTn id="16" dur="1000" fill="hold"/>
                                        <p:tgtEl>
                                          <p:spTgt spid="91"/>
                                        </p:tgtEl>
                                        <p:attrNameLst>
                                          <p:attrName>ppt_x</p:attrName>
                                        </p:attrNameLst>
                                      </p:cBhvr>
                                      <p:tavLst>
                                        <p:tav tm="0">
                                          <p:val>
                                            <p:strVal val="#ppt_x"/>
                                          </p:val>
                                        </p:tav>
                                        <p:tav tm="100000">
                                          <p:val>
                                            <p:strVal val="#ppt_x"/>
                                          </p:val>
                                        </p:tav>
                                      </p:tavLst>
                                    </p:anim>
                                    <p:anim calcmode="lin" valueType="num">
                                      <p:cBhvr>
                                        <p:cTn id="17" dur="1000" fill="hold"/>
                                        <p:tgtEl>
                                          <p:spTgt spid="91"/>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2" presetClass="entr" presetSubtype="0" fill="hold" nodeType="afterEffect">
                                  <p:stCondLst>
                                    <p:cond delay="50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anim calcmode="lin" valueType="num">
                                      <p:cBhvr>
                                        <p:cTn id="22" dur="1000" fill="hold"/>
                                        <p:tgtEl>
                                          <p:spTgt spid="95"/>
                                        </p:tgtEl>
                                        <p:attrNameLst>
                                          <p:attrName>ppt_x</p:attrName>
                                        </p:attrNameLst>
                                      </p:cBhvr>
                                      <p:tavLst>
                                        <p:tav tm="0">
                                          <p:val>
                                            <p:strVal val="#ppt_x"/>
                                          </p:val>
                                        </p:tav>
                                        <p:tav tm="100000">
                                          <p:val>
                                            <p:strVal val="#ppt_x"/>
                                          </p:val>
                                        </p:tav>
                                      </p:tavLst>
                                    </p:anim>
                                    <p:anim calcmode="lin" valueType="num">
                                      <p:cBhvr>
                                        <p:cTn id="23" dur="1000" fill="hold"/>
                                        <p:tgtEl>
                                          <p:spTgt spid="95"/>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42" presetClass="entr" presetSubtype="0" fill="hold" grpId="0" nodeType="afterEffect">
                                  <p:stCondLst>
                                    <p:cond delay="50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389" y="1134000"/>
            <a:ext cx="3184020" cy="4788000"/>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Pieta</a:t>
            </a:r>
          </a:p>
        </p:txBody>
      </p:sp>
      <p:sp>
        <p:nvSpPr>
          <p:cNvPr id="38" name="TextBox 37"/>
          <p:cNvSpPr txBox="1"/>
          <p:nvPr/>
        </p:nvSpPr>
        <p:spPr>
          <a:xfrm>
            <a:off x="626547" y="1819469"/>
            <a:ext cx="5457012" cy="5078313"/>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15 centres and 4 outreaches </a:t>
            </a:r>
            <a:r>
              <a:rPr lang="en-GB" sz="2400" dirty="0" smtClean="0">
                <a:latin typeface="Century Gothic" panose="020B0502020202020204" pitchFamily="34" charset="0"/>
              </a:rPr>
              <a:t>nationwide.</a:t>
            </a: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Free one-to-one Intervention and </a:t>
            </a:r>
            <a:r>
              <a:rPr lang="en-GB" sz="2400" dirty="0" smtClean="0">
                <a:latin typeface="Century Gothic" panose="020B0502020202020204" pitchFamily="34" charset="0"/>
              </a:rPr>
              <a:t>Bereavement </a:t>
            </a:r>
            <a:r>
              <a:rPr lang="en-GB" sz="2400" dirty="0" smtClean="0">
                <a:latin typeface="Century Gothic" panose="020B0502020202020204" pitchFamily="34" charset="0"/>
              </a:rPr>
              <a:t>counselling.</a:t>
            </a: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smtClean="0">
                <a:latin typeface="Century Gothic" panose="020B0502020202020204" pitchFamily="34" charset="0"/>
              </a:rPr>
              <a:t>Suicide Bereavement Liaison Service.</a:t>
            </a: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24/7 Helpline </a:t>
            </a:r>
            <a:r>
              <a:rPr lang="en-GB" sz="2400" dirty="0" smtClean="0">
                <a:latin typeface="Century Gothic" panose="020B0502020202020204" pitchFamily="34" charset="0"/>
              </a:rPr>
              <a:t>Service.</a:t>
            </a: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Resilience </a:t>
            </a:r>
            <a:r>
              <a:rPr lang="en-GB" sz="2400" dirty="0" smtClean="0">
                <a:latin typeface="Century Gothic" panose="020B0502020202020204" pitchFamily="34" charset="0"/>
              </a:rPr>
              <a:t>Academy.</a:t>
            </a: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endParaRPr lang="en-GB" sz="2400" dirty="0">
              <a:latin typeface="Century Gothic" panose="020B0502020202020204" pitchFamily="34" charset="0"/>
            </a:endParaRPr>
          </a:p>
        </p:txBody>
      </p:sp>
      <p:sp>
        <p:nvSpPr>
          <p:cNvPr id="39" name="Slide Number Placeholder 72">
            <a:extLst>
              <a:ext uri="{FF2B5EF4-FFF2-40B4-BE49-F238E27FC236}">
                <a16:creationId xmlns:a16="http://schemas.microsoft.com/office/drawing/2014/main" id="{5E873F08-2FD0-43A0-A14A-A961783048A2}"/>
              </a:ext>
            </a:extLst>
          </p:cNvPr>
          <p:cNvSpPr>
            <a:spLocks noGrp="1"/>
          </p:cNvSpPr>
          <p:nvPr>
            <p:ph type="sldNum" sz="quarter" idx="12"/>
          </p:nvPr>
        </p:nvSpPr>
        <p:spPr>
          <a:xfrm>
            <a:off x="11580153" y="6221783"/>
            <a:ext cx="287694" cy="365125"/>
          </a:xfrm>
        </p:spPr>
        <p:txBody>
          <a:bodyPr/>
          <a:lstStyle/>
          <a:p>
            <a:fld id="{8228CFF6-6222-47F6-83D4-9FD4DD87CA78}" type="slidenum">
              <a:rPr lang="en-IE" sz="1300" smtClean="0">
                <a:solidFill>
                  <a:srgbClr val="EF5323"/>
                </a:solidFill>
                <a:latin typeface="Century Gothic" panose="020B0502020202020204" pitchFamily="34" charset="0"/>
              </a:rPr>
              <a:t>5</a:t>
            </a:fld>
            <a:endParaRPr lang="en-IE" sz="1300" dirty="0">
              <a:solidFill>
                <a:srgbClr val="EF5323"/>
              </a:solidFill>
              <a:latin typeface="Century Gothic" panose="020B0502020202020204" pitchFamily="34" charset="0"/>
            </a:endParaRPr>
          </a:p>
        </p:txBody>
      </p:sp>
    </p:spTree>
    <p:extLst>
      <p:ext uri="{BB962C8B-B14F-4D97-AF65-F5344CB8AC3E}">
        <p14:creationId xmlns:p14="http://schemas.microsoft.com/office/powerpoint/2010/main" val="427911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8">
                                            <p:txEl>
                                              <p:pRg st="1" end="1"/>
                                            </p:txEl>
                                          </p:spTgt>
                                        </p:tgtEl>
                                        <p:attrNameLst>
                                          <p:attrName>style.visibility</p:attrName>
                                        </p:attrNameLst>
                                      </p:cBhvr>
                                      <p:to>
                                        <p:strVal val="visible"/>
                                      </p:to>
                                    </p:set>
                                    <p:animEffect transition="in" filter="fade">
                                      <p:cBhvr>
                                        <p:cTn id="11" dur="500"/>
                                        <p:tgtEl>
                                          <p:spTgt spid="38">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38">
                                            <p:txEl>
                                              <p:pRg st="2" end="2"/>
                                            </p:txEl>
                                          </p:spTgt>
                                        </p:tgtEl>
                                        <p:attrNameLst>
                                          <p:attrName>style.visibility</p:attrName>
                                        </p:attrNameLst>
                                      </p:cBhvr>
                                      <p:to>
                                        <p:strVal val="visible"/>
                                      </p:to>
                                    </p:set>
                                    <p:animEffect transition="in" filter="fade">
                                      <p:cBhvr>
                                        <p:cTn id="15" dur="500"/>
                                        <p:tgtEl>
                                          <p:spTgt spid="38">
                                            <p:txEl>
                                              <p:pRg st="2" end="2"/>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38">
                                            <p:txEl>
                                              <p:pRg st="3" end="3"/>
                                            </p:txEl>
                                          </p:spTgt>
                                        </p:tgtEl>
                                        <p:attrNameLst>
                                          <p:attrName>style.visibility</p:attrName>
                                        </p:attrNameLst>
                                      </p:cBhvr>
                                      <p:to>
                                        <p:strVal val="visible"/>
                                      </p:to>
                                    </p:set>
                                    <p:animEffect transition="in" filter="fade">
                                      <p:cBhvr>
                                        <p:cTn id="18" dur="500"/>
                                        <p:tgtEl>
                                          <p:spTgt spid="38">
                                            <p:txEl>
                                              <p:pRg st="3" end="3"/>
                                            </p:txEl>
                                          </p:spTgt>
                                        </p:tgtEl>
                                      </p:cBhvr>
                                    </p:animEffect>
                                  </p:childTnLst>
                                </p:cTn>
                              </p:par>
                              <p:par>
                                <p:cTn id="19" presetID="10" presetClass="entr" presetSubtype="0" fill="hold" nodeType="withEffect">
                                  <p:stCondLst>
                                    <p:cond delay="2000"/>
                                  </p:stCondLst>
                                  <p:childTnLst>
                                    <p:set>
                                      <p:cBhvr>
                                        <p:cTn id="20" dur="1" fill="hold">
                                          <p:stCondLst>
                                            <p:cond delay="0"/>
                                          </p:stCondLst>
                                        </p:cTn>
                                        <p:tgtEl>
                                          <p:spTgt spid="38">
                                            <p:txEl>
                                              <p:pRg st="4" end="4"/>
                                            </p:txEl>
                                          </p:spTgt>
                                        </p:tgtEl>
                                        <p:attrNameLst>
                                          <p:attrName>style.visibility</p:attrName>
                                        </p:attrNameLst>
                                      </p:cBhvr>
                                      <p:to>
                                        <p:strVal val="visible"/>
                                      </p:to>
                                    </p:set>
                                    <p:animEffect transition="in" filter="fade">
                                      <p:cBhvr>
                                        <p:cTn id="21"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5" name="Rectangle 4"/>
          <p:cNvSpPr/>
          <p:nvPr/>
        </p:nvSpPr>
        <p:spPr>
          <a:xfrm>
            <a:off x="11246764" y="5912764"/>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Slide Number Placeholder 3"/>
          <p:cNvSpPr>
            <a:spLocks noGrp="1"/>
          </p:cNvSpPr>
          <p:nvPr>
            <p:ph type="sldNum" sz="quarter" idx="12"/>
          </p:nvPr>
        </p:nvSpPr>
        <p:spPr>
          <a:xfrm>
            <a:off x="11586719" y="6207437"/>
            <a:ext cx="274561" cy="365125"/>
          </a:xfrm>
        </p:spPr>
        <p:txBody>
          <a:bodyPr/>
          <a:lstStyle/>
          <a:p>
            <a:fld id="{8228CFF6-6222-47F6-83D4-9FD4DD87CA78}" type="slidenum">
              <a:rPr lang="en-IE" sz="1300" smtClean="0">
                <a:solidFill>
                  <a:srgbClr val="EF5323"/>
                </a:solidFill>
                <a:latin typeface="Century Gothic" panose="020B0502020202020204" pitchFamily="34" charset="0"/>
              </a:rPr>
              <a:t>6</a:t>
            </a:fld>
            <a:endParaRPr lang="en-IE" sz="1300" dirty="0">
              <a:solidFill>
                <a:srgbClr val="EF5323"/>
              </a:solidFill>
              <a:latin typeface="Century Gothic" panose="020B0502020202020204" pitchFamily="34" charset="0"/>
            </a:endParaRPr>
          </a:p>
        </p:txBody>
      </p:sp>
      <p:sp>
        <p:nvSpPr>
          <p:cNvPr id="6" name="Rectangle 5"/>
          <p:cNvSpPr/>
          <p:nvPr/>
        </p:nvSpPr>
        <p:spPr>
          <a:xfrm>
            <a:off x="0" y="0"/>
            <a:ext cx="942392"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3F9DB1CA-9BDE-44BD-BD70-6727436EBA05}"/>
              </a:ext>
            </a:extLst>
          </p:cNvPr>
          <p:cNvGrpSpPr/>
          <p:nvPr/>
        </p:nvGrpSpPr>
        <p:grpSpPr>
          <a:xfrm>
            <a:off x="11750764" y="799696"/>
            <a:ext cx="432000" cy="900000"/>
            <a:chOff x="-3" y="3162683"/>
            <a:chExt cx="609604" cy="750407"/>
          </a:xfrm>
          <a:solidFill>
            <a:srgbClr val="EF5323"/>
          </a:solidFill>
        </p:grpSpPr>
        <p:sp>
          <p:nvSpPr>
            <p:cNvPr id="9" name="Rectangle 8">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F9DB1CA-9BDE-44BD-BD70-6727436EBA05}"/>
              </a:ext>
            </a:extLst>
          </p:cNvPr>
          <p:cNvGrpSpPr/>
          <p:nvPr/>
        </p:nvGrpSpPr>
        <p:grpSpPr>
          <a:xfrm>
            <a:off x="0" y="799696"/>
            <a:ext cx="216000" cy="900000"/>
            <a:chOff x="-3" y="3162683"/>
            <a:chExt cx="609604" cy="750407"/>
          </a:xfrm>
          <a:solidFill>
            <a:schemeClr val="bg1"/>
          </a:solidFill>
        </p:grpSpPr>
        <p:sp>
          <p:nvSpPr>
            <p:cNvPr id="13" name="Rectangle 1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5" name="Group 44">
            <a:extLst>
              <a:ext uri="{FF2B5EF4-FFF2-40B4-BE49-F238E27FC236}">
                <a16:creationId xmlns:a16="http://schemas.microsoft.com/office/drawing/2014/main" id="{3D94F5DA-4DA3-4F8E-8E49-5422C550DF49}"/>
              </a:ext>
            </a:extLst>
          </p:cNvPr>
          <p:cNvGrpSpPr/>
          <p:nvPr/>
        </p:nvGrpSpPr>
        <p:grpSpPr>
          <a:xfrm>
            <a:off x="471196" y="781695"/>
            <a:ext cx="349445" cy="936000"/>
            <a:chOff x="471197" y="5871250"/>
            <a:chExt cx="349445" cy="936000"/>
          </a:xfrm>
        </p:grpSpPr>
        <p:grpSp>
          <p:nvGrpSpPr>
            <p:cNvPr id="18" name="Group 17">
              <a:extLst>
                <a:ext uri="{FF2B5EF4-FFF2-40B4-BE49-F238E27FC236}">
                  <a16:creationId xmlns:a16="http://schemas.microsoft.com/office/drawing/2014/main" id="{2766C02A-177A-49A2-A49F-CE7D089EC6FB}"/>
                </a:ext>
              </a:extLst>
            </p:cNvPr>
            <p:cNvGrpSpPr/>
            <p:nvPr/>
          </p:nvGrpSpPr>
          <p:grpSpPr>
            <a:xfrm rot="16200000">
              <a:off x="64559" y="6277888"/>
              <a:ext cx="936000" cy="122723"/>
              <a:chOff x="9481457" y="2304506"/>
              <a:chExt cx="596381" cy="72934"/>
            </a:xfrm>
            <a:solidFill>
              <a:srgbClr val="5D4777"/>
            </a:solidFill>
          </p:grpSpPr>
          <p:sp>
            <p:nvSpPr>
              <p:cNvPr id="19" name="Rectangle 18">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0" name="Group 39">
              <a:extLst>
                <a:ext uri="{FF2B5EF4-FFF2-40B4-BE49-F238E27FC236}">
                  <a16:creationId xmlns:a16="http://schemas.microsoft.com/office/drawing/2014/main" id="{C5562209-9D0C-460A-AE0A-7ED8AE3865DB}"/>
                </a:ext>
              </a:extLst>
            </p:cNvPr>
            <p:cNvGrpSpPr/>
            <p:nvPr/>
          </p:nvGrpSpPr>
          <p:grpSpPr>
            <a:xfrm rot="16200000">
              <a:off x="291281" y="6277888"/>
              <a:ext cx="936000" cy="122723"/>
              <a:chOff x="9481457" y="2304506"/>
              <a:chExt cx="596381" cy="72934"/>
            </a:xfrm>
            <a:solidFill>
              <a:srgbClr val="5D4777"/>
            </a:solidFill>
          </p:grpSpPr>
          <p:sp>
            <p:nvSpPr>
              <p:cNvPr id="41" name="Rectangle 40">
                <a:extLst>
                  <a:ext uri="{FF2B5EF4-FFF2-40B4-BE49-F238E27FC236}">
                    <a16:creationId xmlns:a16="http://schemas.microsoft.com/office/drawing/2014/main" id="{2E178EBF-F097-4998-A345-4C7FF2321461}"/>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id="{F958F689-B640-43E8-904C-F6E78D6862A5}"/>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C59711D2-9F03-4798-8720-9BDCF6D4119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056ED763-C6A1-40FB-B96B-8864D24DC503}"/>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51" name="Group 50">
            <a:extLst>
              <a:ext uri="{FF2B5EF4-FFF2-40B4-BE49-F238E27FC236}">
                <a16:creationId xmlns:a16="http://schemas.microsoft.com/office/drawing/2014/main" id="{F03B8E40-9983-4634-8350-D1C93DBD129F}"/>
              </a:ext>
            </a:extLst>
          </p:cNvPr>
          <p:cNvGrpSpPr/>
          <p:nvPr/>
        </p:nvGrpSpPr>
        <p:grpSpPr>
          <a:xfrm>
            <a:off x="1899753" y="174881"/>
            <a:ext cx="4119418" cy="2087955"/>
            <a:chOff x="1899753" y="174881"/>
            <a:chExt cx="4119418" cy="2087955"/>
          </a:xfrm>
        </p:grpSpPr>
        <p:sp>
          <p:nvSpPr>
            <p:cNvPr id="2" name="Rectangle 1">
              <a:extLst>
                <a:ext uri="{FF2B5EF4-FFF2-40B4-BE49-F238E27FC236}">
                  <a16:creationId xmlns:a16="http://schemas.microsoft.com/office/drawing/2014/main" id="{4ED12F65-B4AA-451E-B8C8-9329C29845C6}"/>
                </a:ext>
              </a:extLst>
            </p:cNvPr>
            <p:cNvSpPr/>
            <p:nvPr/>
          </p:nvSpPr>
          <p:spPr>
            <a:xfrm>
              <a:off x="1899753" y="174881"/>
              <a:ext cx="3031599" cy="1540037"/>
            </a:xfrm>
            <a:prstGeom prst="rect">
              <a:avLst/>
            </a:prstGeom>
          </p:spPr>
          <p:txBody>
            <a:bodyPr wrap="none">
              <a:spAutoFit/>
            </a:bodyPr>
            <a:lstStyle/>
            <a:p>
              <a:pPr>
                <a:lnSpc>
                  <a:spcPct val="150000"/>
                </a:lnSpc>
              </a:pPr>
              <a:r>
                <a:rPr lang="en-IE" sz="7200" b="1" dirty="0">
                  <a:solidFill>
                    <a:schemeClr val="bg1"/>
                  </a:solidFill>
                  <a:latin typeface="Century Gothic" panose="020B0502020202020204" pitchFamily="34" charset="0"/>
                </a:rPr>
                <a:t>59,529</a:t>
              </a:r>
            </a:p>
          </p:txBody>
        </p:sp>
        <p:sp>
          <p:nvSpPr>
            <p:cNvPr id="3" name="TextBox 2">
              <a:extLst>
                <a:ext uri="{FF2B5EF4-FFF2-40B4-BE49-F238E27FC236}">
                  <a16:creationId xmlns:a16="http://schemas.microsoft.com/office/drawing/2014/main" id="{3A97FAFC-74BC-412F-8122-8483EDA2886C}"/>
                </a:ext>
              </a:extLst>
            </p:cNvPr>
            <p:cNvSpPr txBox="1"/>
            <p:nvPr/>
          </p:nvSpPr>
          <p:spPr>
            <a:xfrm>
              <a:off x="1899753" y="1801171"/>
              <a:ext cx="4119418" cy="461665"/>
            </a:xfrm>
            <a:prstGeom prst="rect">
              <a:avLst/>
            </a:prstGeom>
            <a:noFill/>
          </p:spPr>
          <p:txBody>
            <a:bodyPr wrap="square" rtlCol="0">
              <a:spAutoFit/>
            </a:bodyPr>
            <a:lstStyle/>
            <a:p>
              <a:r>
                <a:rPr lang="en-IE" sz="2400" dirty="0">
                  <a:solidFill>
                    <a:srgbClr val="EF5323"/>
                  </a:solidFill>
                  <a:latin typeface="Century Gothic" panose="020B0502020202020204" pitchFamily="34" charset="0"/>
                </a:rPr>
                <a:t>Service users since 2006</a:t>
              </a:r>
            </a:p>
          </p:txBody>
        </p:sp>
      </p:grpSp>
      <p:grpSp>
        <p:nvGrpSpPr>
          <p:cNvPr id="52" name="Group 51">
            <a:extLst>
              <a:ext uri="{FF2B5EF4-FFF2-40B4-BE49-F238E27FC236}">
                <a16:creationId xmlns:a16="http://schemas.microsoft.com/office/drawing/2014/main" id="{4B9A1926-C99E-42B2-833C-62649CD6E744}"/>
              </a:ext>
            </a:extLst>
          </p:cNvPr>
          <p:cNvGrpSpPr/>
          <p:nvPr/>
        </p:nvGrpSpPr>
        <p:grpSpPr>
          <a:xfrm>
            <a:off x="1899753" y="2262836"/>
            <a:ext cx="4556465" cy="2082802"/>
            <a:chOff x="1899753" y="2262836"/>
            <a:chExt cx="4556465" cy="2082802"/>
          </a:xfrm>
        </p:grpSpPr>
        <p:sp>
          <p:nvSpPr>
            <p:cNvPr id="46" name="Rectangle 45">
              <a:extLst>
                <a:ext uri="{FF2B5EF4-FFF2-40B4-BE49-F238E27FC236}">
                  <a16:creationId xmlns:a16="http://schemas.microsoft.com/office/drawing/2014/main" id="{8E290BDA-276E-4323-87F0-62B52E0F5F8E}"/>
                </a:ext>
              </a:extLst>
            </p:cNvPr>
            <p:cNvSpPr/>
            <p:nvPr/>
          </p:nvSpPr>
          <p:spPr>
            <a:xfrm>
              <a:off x="2417522" y="2262836"/>
              <a:ext cx="2513830" cy="1540037"/>
            </a:xfrm>
            <a:prstGeom prst="rect">
              <a:avLst/>
            </a:prstGeom>
          </p:spPr>
          <p:txBody>
            <a:bodyPr wrap="none">
              <a:spAutoFit/>
            </a:bodyPr>
            <a:lstStyle/>
            <a:p>
              <a:pPr>
                <a:lnSpc>
                  <a:spcPct val="150000"/>
                </a:lnSpc>
              </a:pPr>
              <a:r>
                <a:rPr lang="en-IE" sz="7200" b="1" dirty="0">
                  <a:solidFill>
                    <a:schemeClr val="bg1"/>
                  </a:solidFill>
                  <a:latin typeface="Century Gothic" panose="020B0502020202020204" pitchFamily="34" charset="0"/>
                </a:rPr>
                <a:t>8,048</a:t>
              </a:r>
            </a:p>
          </p:txBody>
        </p:sp>
        <p:sp>
          <p:nvSpPr>
            <p:cNvPr id="47" name="TextBox 46">
              <a:extLst>
                <a:ext uri="{FF2B5EF4-FFF2-40B4-BE49-F238E27FC236}">
                  <a16:creationId xmlns:a16="http://schemas.microsoft.com/office/drawing/2014/main" id="{3F871A1D-4FE7-4975-99B8-F7342AF05431}"/>
                </a:ext>
              </a:extLst>
            </p:cNvPr>
            <p:cNvSpPr txBox="1"/>
            <p:nvPr/>
          </p:nvSpPr>
          <p:spPr>
            <a:xfrm>
              <a:off x="1899753" y="3883973"/>
              <a:ext cx="4556465" cy="461665"/>
            </a:xfrm>
            <a:prstGeom prst="rect">
              <a:avLst/>
            </a:prstGeom>
            <a:noFill/>
          </p:spPr>
          <p:txBody>
            <a:bodyPr wrap="square" rtlCol="0">
              <a:spAutoFit/>
            </a:bodyPr>
            <a:lstStyle/>
            <a:p>
              <a:r>
                <a:rPr lang="en-IE" sz="2400" dirty="0">
                  <a:solidFill>
                    <a:srgbClr val="EF5323"/>
                  </a:solidFill>
                  <a:latin typeface="Century Gothic" panose="020B0502020202020204" pitchFamily="34" charset="0"/>
                </a:rPr>
                <a:t>Clients seen in centres in 2019</a:t>
              </a:r>
            </a:p>
          </p:txBody>
        </p:sp>
      </p:grpSp>
      <p:grpSp>
        <p:nvGrpSpPr>
          <p:cNvPr id="53" name="Group 52">
            <a:extLst>
              <a:ext uri="{FF2B5EF4-FFF2-40B4-BE49-F238E27FC236}">
                <a16:creationId xmlns:a16="http://schemas.microsoft.com/office/drawing/2014/main" id="{023BAE6D-E5A7-4DA8-834A-BE8D97B84D03}"/>
              </a:ext>
            </a:extLst>
          </p:cNvPr>
          <p:cNvGrpSpPr/>
          <p:nvPr/>
        </p:nvGrpSpPr>
        <p:grpSpPr>
          <a:xfrm>
            <a:off x="1899752" y="4345638"/>
            <a:ext cx="8361848" cy="2082802"/>
            <a:chOff x="1899752" y="4345638"/>
            <a:chExt cx="8361848" cy="2082802"/>
          </a:xfrm>
        </p:grpSpPr>
        <p:sp>
          <p:nvSpPr>
            <p:cNvPr id="49" name="Rectangle 48">
              <a:extLst>
                <a:ext uri="{FF2B5EF4-FFF2-40B4-BE49-F238E27FC236}">
                  <a16:creationId xmlns:a16="http://schemas.microsoft.com/office/drawing/2014/main" id="{2D2096C4-80D4-423F-9F62-45FBB8225E23}"/>
                </a:ext>
              </a:extLst>
            </p:cNvPr>
            <p:cNvSpPr/>
            <p:nvPr/>
          </p:nvSpPr>
          <p:spPr>
            <a:xfrm>
              <a:off x="2917659" y="4345638"/>
              <a:ext cx="2013693" cy="1540037"/>
            </a:xfrm>
            <a:prstGeom prst="rect">
              <a:avLst/>
            </a:prstGeom>
          </p:spPr>
          <p:txBody>
            <a:bodyPr wrap="none">
              <a:spAutoFit/>
            </a:bodyPr>
            <a:lstStyle/>
            <a:p>
              <a:pPr>
                <a:lnSpc>
                  <a:spcPct val="150000"/>
                </a:lnSpc>
              </a:pPr>
              <a:r>
                <a:rPr lang="en-IE" sz="7200" b="1" dirty="0">
                  <a:solidFill>
                    <a:schemeClr val="bg1"/>
                  </a:solidFill>
                  <a:latin typeface="Century Gothic" panose="020B0502020202020204" pitchFamily="34" charset="0"/>
                </a:rPr>
                <a:t>36%</a:t>
              </a:r>
            </a:p>
          </p:txBody>
        </p:sp>
        <p:sp>
          <p:nvSpPr>
            <p:cNvPr id="50" name="TextBox 49">
              <a:extLst>
                <a:ext uri="{FF2B5EF4-FFF2-40B4-BE49-F238E27FC236}">
                  <a16:creationId xmlns:a16="http://schemas.microsoft.com/office/drawing/2014/main" id="{9027DA79-8C30-49F7-87D8-62120F6BBE5B}"/>
                </a:ext>
              </a:extLst>
            </p:cNvPr>
            <p:cNvSpPr txBox="1"/>
            <p:nvPr/>
          </p:nvSpPr>
          <p:spPr>
            <a:xfrm>
              <a:off x="1899752" y="5966775"/>
              <a:ext cx="8361848" cy="461665"/>
            </a:xfrm>
            <a:prstGeom prst="rect">
              <a:avLst/>
            </a:prstGeom>
            <a:noFill/>
          </p:spPr>
          <p:txBody>
            <a:bodyPr wrap="square" rtlCol="0">
              <a:spAutoFit/>
            </a:bodyPr>
            <a:lstStyle/>
            <a:p>
              <a:r>
                <a:rPr lang="en-IE" sz="2400" dirty="0">
                  <a:solidFill>
                    <a:srgbClr val="EF5323"/>
                  </a:solidFill>
                  <a:latin typeface="Century Gothic" panose="020B0502020202020204" pitchFamily="34" charset="0"/>
                </a:rPr>
                <a:t>Of all presenting conditions in 2019 related to self-harm</a:t>
              </a:r>
            </a:p>
          </p:txBody>
        </p:sp>
      </p:grpSp>
    </p:spTree>
    <p:extLst>
      <p:ext uri="{BB962C8B-B14F-4D97-AF65-F5344CB8AC3E}">
        <p14:creationId xmlns:p14="http://schemas.microsoft.com/office/powerpoint/2010/main" val="17137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childTnLst>
                          </p:cTn>
                        </p:par>
                        <p:par>
                          <p:cTn id="8" fill="hold">
                            <p:stCondLst>
                              <p:cond delay="2000"/>
                            </p:stCondLst>
                            <p:childTnLst>
                              <p:par>
                                <p:cTn id="9" presetID="21" presetClass="entr" presetSubtype="1" fill="hold" nodeType="afterEffect">
                                  <p:stCondLst>
                                    <p:cond delay="1000"/>
                                  </p:stCondLst>
                                  <p:childTnLst>
                                    <p:set>
                                      <p:cBhvr>
                                        <p:cTn id="10" dur="1" fill="hold">
                                          <p:stCondLst>
                                            <p:cond delay="0"/>
                                          </p:stCondLst>
                                        </p:cTn>
                                        <p:tgtEl>
                                          <p:spTgt spid="52"/>
                                        </p:tgtEl>
                                        <p:attrNameLst>
                                          <p:attrName>style.visibility</p:attrName>
                                        </p:attrNameLst>
                                      </p:cBhvr>
                                      <p:to>
                                        <p:strVal val="visible"/>
                                      </p:to>
                                    </p:set>
                                    <p:animEffect transition="in" filter="wheel(1)">
                                      <p:cBhvr>
                                        <p:cTn id="11" dur="2000"/>
                                        <p:tgtEl>
                                          <p:spTgt spid="52"/>
                                        </p:tgtEl>
                                      </p:cBhvr>
                                    </p:animEffect>
                                  </p:childTnLst>
                                </p:cTn>
                              </p:par>
                            </p:childTnLst>
                          </p:cTn>
                        </p:par>
                        <p:par>
                          <p:cTn id="12" fill="hold">
                            <p:stCondLst>
                              <p:cond delay="5000"/>
                            </p:stCondLst>
                            <p:childTnLst>
                              <p:par>
                                <p:cTn id="13" presetID="21" presetClass="entr" presetSubtype="1" fill="hold" nodeType="afterEffect">
                                  <p:stCondLst>
                                    <p:cond delay="50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532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Rectangle 145"/>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Slide Number Placeholder 72"/>
          <p:cNvSpPr>
            <a:spLocks noGrp="1"/>
          </p:cNvSpPr>
          <p:nvPr>
            <p:ph type="sldNum" sz="quarter" idx="12"/>
          </p:nvPr>
        </p:nvSpPr>
        <p:spPr>
          <a:xfrm>
            <a:off x="11580152" y="6221783"/>
            <a:ext cx="373549" cy="365125"/>
          </a:xfrm>
        </p:spPr>
        <p:txBody>
          <a:bodyPr/>
          <a:lstStyle/>
          <a:p>
            <a:fld id="{8228CFF6-6222-47F6-83D4-9FD4DD87CA78}" type="slidenum">
              <a:rPr lang="en-IE" sz="1300" smtClean="0">
                <a:solidFill>
                  <a:srgbClr val="EF5323"/>
                </a:solidFill>
                <a:latin typeface="Century Gothic" panose="020B0502020202020204" pitchFamily="34" charset="0"/>
              </a:rPr>
              <a:t>7</a:t>
            </a:fld>
            <a:endParaRPr lang="en-IE" sz="1300" dirty="0">
              <a:solidFill>
                <a:srgbClr val="EF5323"/>
              </a:solidFill>
              <a:latin typeface="Century Gothic" panose="020B0502020202020204" pitchFamily="34" charset="0"/>
            </a:endParaRPr>
          </a:p>
        </p:txBody>
      </p:sp>
      <p:grpSp>
        <p:nvGrpSpPr>
          <p:cNvPr id="171" name="Group 170">
            <a:extLst>
              <a:ext uri="{FF2B5EF4-FFF2-40B4-BE49-F238E27FC236}">
                <a16:creationId xmlns:a16="http://schemas.microsoft.com/office/drawing/2014/main" id="{FD350901-0220-4F85-8377-97C6FC321D2F}"/>
              </a:ext>
            </a:extLst>
          </p:cNvPr>
          <p:cNvGrpSpPr/>
          <p:nvPr/>
        </p:nvGrpSpPr>
        <p:grpSpPr>
          <a:xfrm>
            <a:off x="6988801" y="5922000"/>
            <a:ext cx="936000" cy="936000"/>
            <a:chOff x="10788752" y="863239"/>
            <a:chExt cx="596381" cy="556261"/>
          </a:xfrm>
          <a:solidFill>
            <a:srgbClr val="5D4777"/>
          </a:solidFill>
        </p:grpSpPr>
        <p:grpSp>
          <p:nvGrpSpPr>
            <p:cNvPr id="172" name="Group 171">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217" name="Group 21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28" name="Rectangle 22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Rectangle 22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Rectangle 22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Rectangle 23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8" name="Group 21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224" name="Rectangle 22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Rectangle 22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Rectangle 22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Rectangle 22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220" name="Rectangle 21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Rectangle 22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Rectangle 22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Rectangle 22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73" name="Group 17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74" name="Rectangle 17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Rectangle 20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Rectangle 21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Rectangle 21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32" name="Group 231">
            <a:extLst>
              <a:ext uri="{FF2B5EF4-FFF2-40B4-BE49-F238E27FC236}">
                <a16:creationId xmlns:a16="http://schemas.microsoft.com/office/drawing/2014/main" id="{3F9DB1CA-9BDE-44BD-BD70-6727436EBA05}"/>
              </a:ext>
            </a:extLst>
          </p:cNvPr>
          <p:cNvGrpSpPr/>
          <p:nvPr/>
        </p:nvGrpSpPr>
        <p:grpSpPr>
          <a:xfrm rot="5400000">
            <a:off x="10572000" y="-252353"/>
            <a:ext cx="432000" cy="936000"/>
            <a:chOff x="-3" y="3162683"/>
            <a:chExt cx="609604" cy="750407"/>
          </a:xfrm>
          <a:solidFill>
            <a:schemeClr val="bg1"/>
          </a:solidFill>
        </p:grpSpPr>
        <p:sp>
          <p:nvSpPr>
            <p:cNvPr id="233" name="Rectangle 232">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Rectangle 233">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Rectangle 234">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6" name="Group 235">
            <a:extLst>
              <a:ext uri="{FF2B5EF4-FFF2-40B4-BE49-F238E27FC236}">
                <a16:creationId xmlns:a16="http://schemas.microsoft.com/office/drawing/2014/main" id="{3F9DB1CA-9BDE-44BD-BD70-6727436EBA05}"/>
              </a:ext>
            </a:extLst>
          </p:cNvPr>
          <p:cNvGrpSpPr/>
          <p:nvPr/>
        </p:nvGrpSpPr>
        <p:grpSpPr>
          <a:xfrm>
            <a:off x="0" y="531843"/>
            <a:ext cx="216000" cy="900000"/>
            <a:chOff x="-3" y="3162683"/>
            <a:chExt cx="609604" cy="750407"/>
          </a:xfrm>
          <a:solidFill>
            <a:srgbClr val="EF5323"/>
          </a:solidFill>
        </p:grpSpPr>
        <p:sp>
          <p:nvSpPr>
            <p:cNvPr id="237" name="Rectangle 23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Rectangle 23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Rectangle 23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40" name="Picture 239"/>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988800" y="725069"/>
            <a:ext cx="4267199" cy="5196931"/>
          </a:xfrm>
          <a:prstGeom prst="rect">
            <a:avLst/>
          </a:prstGeom>
        </p:spPr>
      </p:pic>
      <p:sp>
        <p:nvSpPr>
          <p:cNvPr id="241" name="Rectangle 240"/>
          <p:cNvSpPr/>
          <p:nvPr/>
        </p:nvSpPr>
        <p:spPr>
          <a:xfrm>
            <a:off x="410549" y="531843"/>
            <a:ext cx="5812970" cy="900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626548" y="676161"/>
            <a:ext cx="3647386" cy="492443"/>
          </a:xfrm>
          <a:prstGeom prst="rect">
            <a:avLst/>
          </a:prstGeom>
          <a:noFill/>
        </p:spPr>
        <p:txBody>
          <a:bodyPr wrap="square" rtlCol="0">
            <a:spAutoFit/>
          </a:bodyPr>
          <a:lstStyle/>
          <a:p>
            <a:r>
              <a:rPr lang="en-IE" sz="2600" dirty="0">
                <a:solidFill>
                  <a:schemeClr val="bg1"/>
                </a:solidFill>
                <a:latin typeface="Century Gothic" panose="020B0502020202020204" pitchFamily="34" charset="0"/>
              </a:rPr>
              <a:t>Bright Eyes</a:t>
            </a:r>
          </a:p>
        </p:txBody>
      </p:sp>
      <p:sp>
        <p:nvSpPr>
          <p:cNvPr id="5" name="TextBox 4"/>
          <p:cNvSpPr txBox="1"/>
          <p:nvPr/>
        </p:nvSpPr>
        <p:spPr>
          <a:xfrm>
            <a:off x="626548" y="2159762"/>
            <a:ext cx="5457012" cy="3970318"/>
          </a:xfrm>
          <a:prstGeom prst="rect">
            <a:avLst/>
          </a:prstGeom>
          <a:noFill/>
        </p:spPr>
        <p:txBody>
          <a:bodyPr wrap="square" rtlCol="0">
            <a:spAutoFit/>
          </a:bodyPr>
          <a:lstStyle/>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Artist: Rebecca, aged 16.</a:t>
            </a:r>
          </a:p>
          <a:p>
            <a:pPr>
              <a:lnSpc>
                <a:spcPct val="150000"/>
              </a:lnSpc>
              <a:buClr>
                <a:srgbClr val="EF5323"/>
              </a:buClr>
            </a:pP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Starting treatment – felt as though she lived in darkness.</a:t>
            </a:r>
          </a:p>
          <a:p>
            <a:pPr marL="342900" indent="-342900">
              <a:lnSpc>
                <a:spcPct val="150000"/>
              </a:lnSpc>
              <a:buClr>
                <a:srgbClr val="EF5323"/>
              </a:buClr>
              <a:buFont typeface="Arial" panose="020B0604020202020204" pitchFamily="34" charset="0"/>
              <a:buChar char="•"/>
            </a:pPr>
            <a:endParaRPr lang="en-GB" sz="2400" dirty="0">
              <a:latin typeface="Century Gothic" panose="020B0502020202020204" pitchFamily="34" charset="0"/>
            </a:endParaRPr>
          </a:p>
          <a:p>
            <a:pPr marL="342900" indent="-342900">
              <a:lnSpc>
                <a:spcPct val="150000"/>
              </a:lnSpc>
              <a:buClr>
                <a:srgbClr val="EF5323"/>
              </a:buClr>
              <a:buFont typeface="Arial" panose="020B0604020202020204" pitchFamily="34" charset="0"/>
              <a:buChar char="•"/>
            </a:pPr>
            <a:r>
              <a:rPr lang="en-GB" sz="2400" dirty="0">
                <a:latin typeface="Century Gothic" panose="020B0502020202020204" pitchFamily="34" charset="0"/>
              </a:rPr>
              <a:t>After treatment – felt more hopeful and life seemed brighter.</a:t>
            </a:r>
          </a:p>
        </p:txBody>
      </p:sp>
    </p:spTree>
    <p:extLst>
      <p:ext uri="{BB962C8B-B14F-4D97-AF65-F5344CB8AC3E}">
        <p14:creationId xmlns:p14="http://schemas.microsoft.com/office/powerpoint/2010/main" val="24681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circle(in)">
                                      <p:cBhvr>
                                        <p:cTn id="7" dur="2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2000"/>
                            </p:stCondLst>
                            <p:childTnLst>
                              <p:par>
                                <p:cTn id="18" presetID="10" presetClass="entr" presetSubtype="0" fill="hold" nodeType="afterEffect">
                                  <p:stCondLst>
                                    <p:cond delay="50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47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9C05D-6A00-4D8C-B97F-BF94A3001972}"/>
              </a:ext>
            </a:extLst>
          </p:cNvPr>
          <p:cNvSpPr/>
          <p:nvPr/>
        </p:nvSpPr>
        <p:spPr>
          <a:xfrm>
            <a:off x="1" y="0"/>
            <a:ext cx="792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2F5D9E0-1357-483E-814C-9814F7380460}"/>
              </a:ext>
            </a:extLst>
          </p:cNvPr>
          <p:cNvSpPr/>
          <p:nvPr/>
        </p:nvSpPr>
        <p:spPr>
          <a:xfrm>
            <a:off x="0" y="2304506"/>
            <a:ext cx="9370423" cy="2248988"/>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8" name="Group 167">
            <a:extLst>
              <a:ext uri="{FF2B5EF4-FFF2-40B4-BE49-F238E27FC236}">
                <a16:creationId xmlns:a16="http://schemas.microsoft.com/office/drawing/2014/main" id="{630599B5-4927-470C-BA12-8140D41A6D64}"/>
              </a:ext>
            </a:extLst>
          </p:cNvPr>
          <p:cNvGrpSpPr/>
          <p:nvPr/>
        </p:nvGrpSpPr>
        <p:grpSpPr>
          <a:xfrm>
            <a:off x="9495530" y="2339342"/>
            <a:ext cx="596381" cy="2176055"/>
            <a:chOff x="9495530" y="2339342"/>
            <a:chExt cx="596381" cy="2176055"/>
          </a:xfrm>
          <a:solidFill>
            <a:srgbClr val="EF5323"/>
          </a:solidFill>
        </p:grpSpPr>
        <p:grpSp>
          <p:nvGrpSpPr>
            <p:cNvPr id="81" name="Group 80">
              <a:extLst>
                <a:ext uri="{FF2B5EF4-FFF2-40B4-BE49-F238E27FC236}">
                  <a16:creationId xmlns:a16="http://schemas.microsoft.com/office/drawing/2014/main" id="{EE2B047F-E3FC-457D-8D78-1C6C118A651B}"/>
                </a:ext>
              </a:extLst>
            </p:cNvPr>
            <p:cNvGrpSpPr/>
            <p:nvPr/>
          </p:nvGrpSpPr>
          <p:grpSpPr>
            <a:xfrm>
              <a:off x="9495530" y="2339342"/>
              <a:ext cx="596381" cy="395152"/>
              <a:chOff x="9481457" y="2304506"/>
              <a:chExt cx="596381" cy="395152"/>
            </a:xfrm>
            <a:grpFill/>
          </p:grpSpPr>
          <p:grpSp>
            <p:nvGrpSpPr>
              <p:cNvPr id="70" name="Group 69">
                <a:extLst>
                  <a:ext uri="{FF2B5EF4-FFF2-40B4-BE49-F238E27FC236}">
                    <a16:creationId xmlns:a16="http://schemas.microsoft.com/office/drawing/2014/main" id="{9B735F23-E9FE-400A-9D2C-3EB91474BA09}"/>
                  </a:ext>
                </a:extLst>
              </p:cNvPr>
              <p:cNvGrpSpPr/>
              <p:nvPr/>
            </p:nvGrpSpPr>
            <p:grpSpPr>
              <a:xfrm>
                <a:off x="9481457" y="2304506"/>
                <a:ext cx="596381" cy="72934"/>
                <a:chOff x="9481457" y="2304506"/>
                <a:chExt cx="596381" cy="72934"/>
              </a:xfrm>
              <a:grpFill/>
            </p:grpSpPr>
            <p:sp>
              <p:nvSpPr>
                <p:cNvPr id="7" name="Rectangle 6">
                  <a:extLst>
                    <a:ext uri="{FF2B5EF4-FFF2-40B4-BE49-F238E27FC236}">
                      <a16:creationId xmlns:a16="http://schemas.microsoft.com/office/drawing/2014/main" id="{F0A9CC81-6F7B-4DB8-851D-BD3EED080F4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0FB4A490-F8C5-48F0-A2ED-C752B818E468}"/>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62D49E8A-91F5-4BEE-8416-EC74E26C82B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29773B8-D848-4FEF-831F-7781A91C3907}"/>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1" name="Group 70">
                <a:extLst>
                  <a:ext uri="{FF2B5EF4-FFF2-40B4-BE49-F238E27FC236}">
                    <a16:creationId xmlns:a16="http://schemas.microsoft.com/office/drawing/2014/main" id="{0DE41A7C-E48D-49F1-B665-13B70E78F654}"/>
                  </a:ext>
                </a:extLst>
              </p:cNvPr>
              <p:cNvGrpSpPr/>
              <p:nvPr/>
            </p:nvGrpSpPr>
            <p:grpSpPr>
              <a:xfrm>
                <a:off x="9481457" y="2465615"/>
                <a:ext cx="596381" cy="72934"/>
                <a:chOff x="9481457" y="2304506"/>
                <a:chExt cx="596381" cy="72934"/>
              </a:xfrm>
              <a:grpFill/>
            </p:grpSpPr>
            <p:sp>
              <p:nvSpPr>
                <p:cNvPr id="72" name="Rectangle 71">
                  <a:extLst>
                    <a:ext uri="{FF2B5EF4-FFF2-40B4-BE49-F238E27FC236}">
                      <a16:creationId xmlns:a16="http://schemas.microsoft.com/office/drawing/2014/main" id="{174EE25D-89BE-43B4-887F-BA6633F7CFB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87DB5465-0FFB-40F0-8E2D-DB6DA137C3A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210B905B-BFC3-40EE-BC26-311C809FB57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8809DF8E-12EE-4077-B53F-BFA147CD1764}"/>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6" name="Group 75">
                <a:extLst>
                  <a:ext uri="{FF2B5EF4-FFF2-40B4-BE49-F238E27FC236}">
                    <a16:creationId xmlns:a16="http://schemas.microsoft.com/office/drawing/2014/main" id="{A2BA8E31-F6FE-455F-8C39-2BD6370DC344}"/>
                  </a:ext>
                </a:extLst>
              </p:cNvPr>
              <p:cNvGrpSpPr/>
              <p:nvPr/>
            </p:nvGrpSpPr>
            <p:grpSpPr>
              <a:xfrm>
                <a:off x="9481457" y="2626724"/>
                <a:ext cx="596381" cy="72934"/>
                <a:chOff x="9481457" y="2304506"/>
                <a:chExt cx="596381" cy="72934"/>
              </a:xfrm>
              <a:grpFill/>
            </p:grpSpPr>
            <p:sp>
              <p:nvSpPr>
                <p:cNvPr id="77" name="Rectangle 76">
                  <a:extLst>
                    <a:ext uri="{FF2B5EF4-FFF2-40B4-BE49-F238E27FC236}">
                      <a16:creationId xmlns:a16="http://schemas.microsoft.com/office/drawing/2014/main" id="{A3E2E040-C80E-4912-BBE3-78031B34D98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64447DD5-A0C3-4878-B41D-8596F848312F}"/>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CDBE8678-1CC9-4CEA-9F88-24B2FB948ED0}"/>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0985A5D9-041C-4F5E-AF3E-AACE15DB23A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82" name="Group 81">
              <a:extLst>
                <a:ext uri="{FF2B5EF4-FFF2-40B4-BE49-F238E27FC236}">
                  <a16:creationId xmlns:a16="http://schemas.microsoft.com/office/drawing/2014/main" id="{2AF7F952-C6D1-4F9E-9ED8-DE508D40AA12}"/>
                </a:ext>
              </a:extLst>
            </p:cNvPr>
            <p:cNvGrpSpPr/>
            <p:nvPr/>
          </p:nvGrpSpPr>
          <p:grpSpPr>
            <a:xfrm>
              <a:off x="9495530" y="2824410"/>
              <a:ext cx="596381" cy="395152"/>
              <a:chOff x="9481457" y="2304506"/>
              <a:chExt cx="596381" cy="395152"/>
            </a:xfrm>
            <a:grpFill/>
          </p:grpSpPr>
          <p:grpSp>
            <p:nvGrpSpPr>
              <p:cNvPr id="83" name="Group 82">
                <a:extLst>
                  <a:ext uri="{FF2B5EF4-FFF2-40B4-BE49-F238E27FC236}">
                    <a16:creationId xmlns:a16="http://schemas.microsoft.com/office/drawing/2014/main" id="{8B342F75-554C-431D-BD8B-5F1E6C61CFF8}"/>
                  </a:ext>
                </a:extLst>
              </p:cNvPr>
              <p:cNvGrpSpPr/>
              <p:nvPr/>
            </p:nvGrpSpPr>
            <p:grpSpPr>
              <a:xfrm>
                <a:off x="9481457" y="2304506"/>
                <a:ext cx="596381" cy="72934"/>
                <a:chOff x="9481457" y="2304506"/>
                <a:chExt cx="596381" cy="72934"/>
              </a:xfrm>
              <a:grpFill/>
            </p:grpSpPr>
            <p:sp>
              <p:nvSpPr>
                <p:cNvPr id="94" name="Rectangle 93">
                  <a:extLst>
                    <a:ext uri="{FF2B5EF4-FFF2-40B4-BE49-F238E27FC236}">
                      <a16:creationId xmlns:a16="http://schemas.microsoft.com/office/drawing/2014/main" id="{617BA4C7-DE81-4D27-A3CE-F64661F9AD83}"/>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a:extLst>
                    <a:ext uri="{FF2B5EF4-FFF2-40B4-BE49-F238E27FC236}">
                      <a16:creationId xmlns:a16="http://schemas.microsoft.com/office/drawing/2014/main" id="{C843CE71-8DC9-49CD-BAF1-127ADE8B1A7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a:extLst>
                    <a:ext uri="{FF2B5EF4-FFF2-40B4-BE49-F238E27FC236}">
                      <a16:creationId xmlns:a16="http://schemas.microsoft.com/office/drawing/2014/main" id="{1499D2BB-4B8F-4337-B629-93782B1A6319}"/>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a:extLst>
                    <a:ext uri="{FF2B5EF4-FFF2-40B4-BE49-F238E27FC236}">
                      <a16:creationId xmlns:a16="http://schemas.microsoft.com/office/drawing/2014/main" id="{4C2285D6-3943-4F91-AEB8-2945824F1D5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4" name="Group 83">
                <a:extLst>
                  <a:ext uri="{FF2B5EF4-FFF2-40B4-BE49-F238E27FC236}">
                    <a16:creationId xmlns:a16="http://schemas.microsoft.com/office/drawing/2014/main" id="{E58A2398-3ED0-4BC9-BAF1-9A83C81F1B4F}"/>
                  </a:ext>
                </a:extLst>
              </p:cNvPr>
              <p:cNvGrpSpPr/>
              <p:nvPr/>
            </p:nvGrpSpPr>
            <p:grpSpPr>
              <a:xfrm>
                <a:off x="9481457" y="2465615"/>
                <a:ext cx="596381" cy="72934"/>
                <a:chOff x="9481457" y="2304506"/>
                <a:chExt cx="596381" cy="72934"/>
              </a:xfrm>
              <a:grpFill/>
            </p:grpSpPr>
            <p:sp>
              <p:nvSpPr>
                <p:cNvPr id="90" name="Rectangle 89">
                  <a:extLst>
                    <a:ext uri="{FF2B5EF4-FFF2-40B4-BE49-F238E27FC236}">
                      <a16:creationId xmlns:a16="http://schemas.microsoft.com/office/drawing/2014/main" id="{D99F1CCD-798E-4FEC-875A-84B95619E35E}"/>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FE6EA15A-D862-4496-9A11-EC05BC1554F3}"/>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a:extLst>
                    <a:ext uri="{FF2B5EF4-FFF2-40B4-BE49-F238E27FC236}">
                      <a16:creationId xmlns:a16="http://schemas.microsoft.com/office/drawing/2014/main" id="{EDCD713C-5AA8-41DA-9550-9B0DB00BA7C4}"/>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a:extLst>
                    <a:ext uri="{FF2B5EF4-FFF2-40B4-BE49-F238E27FC236}">
                      <a16:creationId xmlns:a16="http://schemas.microsoft.com/office/drawing/2014/main" id="{5578ECB8-192D-4E98-ADC9-FFB54BC97D7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5" name="Group 84">
                <a:extLst>
                  <a:ext uri="{FF2B5EF4-FFF2-40B4-BE49-F238E27FC236}">
                    <a16:creationId xmlns:a16="http://schemas.microsoft.com/office/drawing/2014/main" id="{2CE97266-E17B-44D8-8A46-55C1E31304FA}"/>
                  </a:ext>
                </a:extLst>
              </p:cNvPr>
              <p:cNvGrpSpPr/>
              <p:nvPr/>
            </p:nvGrpSpPr>
            <p:grpSpPr>
              <a:xfrm>
                <a:off x="9481457" y="2626724"/>
                <a:ext cx="596381" cy="72934"/>
                <a:chOff x="9481457" y="2304506"/>
                <a:chExt cx="596381" cy="72934"/>
              </a:xfrm>
              <a:grpFill/>
            </p:grpSpPr>
            <p:sp>
              <p:nvSpPr>
                <p:cNvPr id="86" name="Rectangle 85">
                  <a:extLst>
                    <a:ext uri="{FF2B5EF4-FFF2-40B4-BE49-F238E27FC236}">
                      <a16:creationId xmlns:a16="http://schemas.microsoft.com/office/drawing/2014/main" id="{D2EC514E-B271-4B62-9065-2A408DE57B8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F5061880-E99E-4D81-9619-E2490937D5B7}"/>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79523240-C00E-47DD-9CB6-3125C1EDF687}"/>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A283B995-ECA2-4FA4-A2FF-9FB10F76007A}"/>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98" name="Group 97">
              <a:extLst>
                <a:ext uri="{FF2B5EF4-FFF2-40B4-BE49-F238E27FC236}">
                  <a16:creationId xmlns:a16="http://schemas.microsoft.com/office/drawing/2014/main" id="{D7A174C4-7360-4B8F-BFA1-11208F86CDEE}"/>
                </a:ext>
              </a:extLst>
            </p:cNvPr>
            <p:cNvGrpSpPr/>
            <p:nvPr/>
          </p:nvGrpSpPr>
          <p:grpSpPr>
            <a:xfrm>
              <a:off x="9495530" y="3309478"/>
              <a:ext cx="596381" cy="395152"/>
              <a:chOff x="9481457" y="2304506"/>
              <a:chExt cx="596381" cy="395152"/>
            </a:xfrm>
            <a:grpFill/>
          </p:grpSpPr>
          <p:grpSp>
            <p:nvGrpSpPr>
              <p:cNvPr id="99" name="Group 98">
                <a:extLst>
                  <a:ext uri="{FF2B5EF4-FFF2-40B4-BE49-F238E27FC236}">
                    <a16:creationId xmlns:a16="http://schemas.microsoft.com/office/drawing/2014/main" id="{4788B3D1-371D-4D9C-B7D3-0C31488C82DF}"/>
                  </a:ext>
                </a:extLst>
              </p:cNvPr>
              <p:cNvGrpSpPr/>
              <p:nvPr/>
            </p:nvGrpSpPr>
            <p:grpSpPr>
              <a:xfrm>
                <a:off x="9481457" y="2304506"/>
                <a:ext cx="596381" cy="72934"/>
                <a:chOff x="9481457" y="2304506"/>
                <a:chExt cx="596381" cy="72934"/>
              </a:xfrm>
              <a:grpFill/>
            </p:grpSpPr>
            <p:sp>
              <p:nvSpPr>
                <p:cNvPr id="110" name="Rectangle 109">
                  <a:extLst>
                    <a:ext uri="{FF2B5EF4-FFF2-40B4-BE49-F238E27FC236}">
                      <a16:creationId xmlns:a16="http://schemas.microsoft.com/office/drawing/2014/main" id="{E3CCFD21-FDD5-487C-A6EA-0BCC8ED5696A}"/>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Rectangle 110">
                  <a:extLst>
                    <a:ext uri="{FF2B5EF4-FFF2-40B4-BE49-F238E27FC236}">
                      <a16:creationId xmlns:a16="http://schemas.microsoft.com/office/drawing/2014/main" id="{24D961F2-AF6A-43DF-8AB3-2DF24BCA024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Rectangle 111">
                  <a:extLst>
                    <a:ext uri="{FF2B5EF4-FFF2-40B4-BE49-F238E27FC236}">
                      <a16:creationId xmlns:a16="http://schemas.microsoft.com/office/drawing/2014/main" id="{54CE5EDF-B213-4935-BFF6-6A433BFAF69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a:extLst>
                    <a:ext uri="{FF2B5EF4-FFF2-40B4-BE49-F238E27FC236}">
                      <a16:creationId xmlns:a16="http://schemas.microsoft.com/office/drawing/2014/main" id="{D212BF75-E862-4AB3-9114-27D1C4FE6F53}"/>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0AE09496-A31C-4ADB-9188-90E72AAE1BE0}"/>
                  </a:ext>
                </a:extLst>
              </p:cNvPr>
              <p:cNvGrpSpPr/>
              <p:nvPr/>
            </p:nvGrpSpPr>
            <p:grpSpPr>
              <a:xfrm>
                <a:off x="9481457" y="2465615"/>
                <a:ext cx="596381" cy="72934"/>
                <a:chOff x="9481457" y="2304506"/>
                <a:chExt cx="596381" cy="72934"/>
              </a:xfrm>
              <a:grpFill/>
            </p:grpSpPr>
            <p:sp>
              <p:nvSpPr>
                <p:cNvPr id="106" name="Rectangle 105">
                  <a:extLst>
                    <a:ext uri="{FF2B5EF4-FFF2-40B4-BE49-F238E27FC236}">
                      <a16:creationId xmlns:a16="http://schemas.microsoft.com/office/drawing/2014/main" id="{8B70F59C-C019-4B3F-B609-CA0E4885B292}"/>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0F884D72-D813-4122-8371-856C0D574EAA}"/>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Rectangle 107">
                  <a:extLst>
                    <a:ext uri="{FF2B5EF4-FFF2-40B4-BE49-F238E27FC236}">
                      <a16:creationId xmlns:a16="http://schemas.microsoft.com/office/drawing/2014/main" id="{0BB8ABF1-1E49-4B3B-A759-E4A06A6FC665}"/>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Rectangle 108">
                  <a:extLst>
                    <a:ext uri="{FF2B5EF4-FFF2-40B4-BE49-F238E27FC236}">
                      <a16:creationId xmlns:a16="http://schemas.microsoft.com/office/drawing/2014/main" id="{603CF685-EF24-474B-B3A6-64787D063CEC}"/>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1" name="Group 100">
                <a:extLst>
                  <a:ext uri="{FF2B5EF4-FFF2-40B4-BE49-F238E27FC236}">
                    <a16:creationId xmlns:a16="http://schemas.microsoft.com/office/drawing/2014/main" id="{F309F6F1-740F-452B-BA8E-3D6CEC91D127}"/>
                  </a:ext>
                </a:extLst>
              </p:cNvPr>
              <p:cNvGrpSpPr/>
              <p:nvPr/>
            </p:nvGrpSpPr>
            <p:grpSpPr>
              <a:xfrm>
                <a:off x="9481457" y="2626724"/>
                <a:ext cx="596381" cy="72934"/>
                <a:chOff x="9481457" y="2304506"/>
                <a:chExt cx="596381" cy="72934"/>
              </a:xfrm>
              <a:grpFill/>
            </p:grpSpPr>
            <p:sp>
              <p:nvSpPr>
                <p:cNvPr id="102" name="Rectangle 101">
                  <a:extLst>
                    <a:ext uri="{FF2B5EF4-FFF2-40B4-BE49-F238E27FC236}">
                      <a16:creationId xmlns:a16="http://schemas.microsoft.com/office/drawing/2014/main" id="{D87ED4D6-E5E8-4C53-990A-4F200D979338}"/>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Rectangle 102">
                  <a:extLst>
                    <a:ext uri="{FF2B5EF4-FFF2-40B4-BE49-F238E27FC236}">
                      <a16:creationId xmlns:a16="http://schemas.microsoft.com/office/drawing/2014/main" id="{12132754-A1E6-4A44-A760-6F6CFD6FE5B2}"/>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Rectangle 103">
                  <a:extLst>
                    <a:ext uri="{FF2B5EF4-FFF2-40B4-BE49-F238E27FC236}">
                      <a16:creationId xmlns:a16="http://schemas.microsoft.com/office/drawing/2014/main" id="{58CF1547-6851-41BF-9CB2-1A06A08A045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Rectangle 104">
                  <a:extLst>
                    <a:ext uri="{FF2B5EF4-FFF2-40B4-BE49-F238E27FC236}">
                      <a16:creationId xmlns:a16="http://schemas.microsoft.com/office/drawing/2014/main" id="{F73EFF40-E204-4DD7-9E49-4039E92C4A06}"/>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14" name="Group 113">
              <a:extLst>
                <a:ext uri="{FF2B5EF4-FFF2-40B4-BE49-F238E27FC236}">
                  <a16:creationId xmlns:a16="http://schemas.microsoft.com/office/drawing/2014/main" id="{69B1E751-8A82-4B22-B7A4-6D0BAE1212AC}"/>
                </a:ext>
              </a:extLst>
            </p:cNvPr>
            <p:cNvGrpSpPr/>
            <p:nvPr/>
          </p:nvGrpSpPr>
          <p:grpSpPr>
            <a:xfrm>
              <a:off x="9495530" y="3794546"/>
              <a:ext cx="596381" cy="395152"/>
              <a:chOff x="9481457" y="2304506"/>
              <a:chExt cx="596381" cy="395152"/>
            </a:xfrm>
            <a:grpFill/>
          </p:grpSpPr>
          <p:grpSp>
            <p:nvGrpSpPr>
              <p:cNvPr id="115" name="Group 114">
                <a:extLst>
                  <a:ext uri="{FF2B5EF4-FFF2-40B4-BE49-F238E27FC236}">
                    <a16:creationId xmlns:a16="http://schemas.microsoft.com/office/drawing/2014/main" id="{67A2D406-A933-48DD-94D8-56E89474B504}"/>
                  </a:ext>
                </a:extLst>
              </p:cNvPr>
              <p:cNvGrpSpPr/>
              <p:nvPr/>
            </p:nvGrpSpPr>
            <p:grpSpPr>
              <a:xfrm>
                <a:off x="9481457" y="2304506"/>
                <a:ext cx="596381" cy="72934"/>
                <a:chOff x="9481457" y="2304506"/>
                <a:chExt cx="596381" cy="72934"/>
              </a:xfrm>
              <a:grpFill/>
            </p:grpSpPr>
            <p:sp>
              <p:nvSpPr>
                <p:cNvPr id="126" name="Rectangle 125">
                  <a:extLst>
                    <a:ext uri="{FF2B5EF4-FFF2-40B4-BE49-F238E27FC236}">
                      <a16:creationId xmlns:a16="http://schemas.microsoft.com/office/drawing/2014/main" id="{B9AF909B-B860-455E-8599-9052F082B96F}"/>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Rectangle 126">
                  <a:extLst>
                    <a:ext uri="{FF2B5EF4-FFF2-40B4-BE49-F238E27FC236}">
                      <a16:creationId xmlns:a16="http://schemas.microsoft.com/office/drawing/2014/main" id="{86A568FE-18C9-4E52-93D5-C3B717A0425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Rectangle 127">
                  <a:extLst>
                    <a:ext uri="{FF2B5EF4-FFF2-40B4-BE49-F238E27FC236}">
                      <a16:creationId xmlns:a16="http://schemas.microsoft.com/office/drawing/2014/main" id="{B7FBD161-9496-4C1C-B7E4-DE04FC26D141}"/>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Rectangle 128">
                  <a:extLst>
                    <a:ext uri="{FF2B5EF4-FFF2-40B4-BE49-F238E27FC236}">
                      <a16:creationId xmlns:a16="http://schemas.microsoft.com/office/drawing/2014/main" id="{12B92565-09DE-4B81-B73F-1556AECA572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6" name="Group 115">
                <a:extLst>
                  <a:ext uri="{FF2B5EF4-FFF2-40B4-BE49-F238E27FC236}">
                    <a16:creationId xmlns:a16="http://schemas.microsoft.com/office/drawing/2014/main" id="{65667A0E-7529-4DD6-8252-696C88F0D8CE}"/>
                  </a:ext>
                </a:extLst>
              </p:cNvPr>
              <p:cNvGrpSpPr/>
              <p:nvPr/>
            </p:nvGrpSpPr>
            <p:grpSpPr>
              <a:xfrm>
                <a:off x="9481457" y="2465615"/>
                <a:ext cx="596381" cy="72934"/>
                <a:chOff x="9481457" y="2304506"/>
                <a:chExt cx="596381" cy="72934"/>
              </a:xfrm>
              <a:grpFill/>
            </p:grpSpPr>
            <p:sp>
              <p:nvSpPr>
                <p:cNvPr id="122" name="Rectangle 121">
                  <a:extLst>
                    <a:ext uri="{FF2B5EF4-FFF2-40B4-BE49-F238E27FC236}">
                      <a16:creationId xmlns:a16="http://schemas.microsoft.com/office/drawing/2014/main" id="{A7CFA848-6B89-4ADF-9DF5-9D0C7CC3BE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a:extLst>
                    <a:ext uri="{FF2B5EF4-FFF2-40B4-BE49-F238E27FC236}">
                      <a16:creationId xmlns:a16="http://schemas.microsoft.com/office/drawing/2014/main" id="{A8D844AD-0D2B-4269-A2F1-188326C7C78D}"/>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Rectangle 123">
                  <a:extLst>
                    <a:ext uri="{FF2B5EF4-FFF2-40B4-BE49-F238E27FC236}">
                      <a16:creationId xmlns:a16="http://schemas.microsoft.com/office/drawing/2014/main" id="{D72D7D33-C02A-4F3E-9968-49F2CF961802}"/>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Rectangle 124">
                  <a:extLst>
                    <a:ext uri="{FF2B5EF4-FFF2-40B4-BE49-F238E27FC236}">
                      <a16:creationId xmlns:a16="http://schemas.microsoft.com/office/drawing/2014/main" id="{D209089D-EB81-4EA4-8E2E-95FA96C244FB}"/>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7" name="Group 116">
                <a:extLst>
                  <a:ext uri="{FF2B5EF4-FFF2-40B4-BE49-F238E27FC236}">
                    <a16:creationId xmlns:a16="http://schemas.microsoft.com/office/drawing/2014/main" id="{4E00A4D5-B332-45A9-9C74-22612C5209AE}"/>
                  </a:ext>
                </a:extLst>
              </p:cNvPr>
              <p:cNvGrpSpPr/>
              <p:nvPr/>
            </p:nvGrpSpPr>
            <p:grpSpPr>
              <a:xfrm>
                <a:off x="9481457" y="2626724"/>
                <a:ext cx="596381" cy="72934"/>
                <a:chOff x="9481457" y="2304506"/>
                <a:chExt cx="596381" cy="72934"/>
              </a:xfrm>
              <a:grpFill/>
            </p:grpSpPr>
            <p:sp>
              <p:nvSpPr>
                <p:cNvPr id="118" name="Rectangle 117">
                  <a:extLst>
                    <a:ext uri="{FF2B5EF4-FFF2-40B4-BE49-F238E27FC236}">
                      <a16:creationId xmlns:a16="http://schemas.microsoft.com/office/drawing/2014/main" id="{5B9D81CA-E8EA-44AF-8333-5A1EF9551D21}"/>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Rectangle 118">
                  <a:extLst>
                    <a:ext uri="{FF2B5EF4-FFF2-40B4-BE49-F238E27FC236}">
                      <a16:creationId xmlns:a16="http://schemas.microsoft.com/office/drawing/2014/main" id="{BFB589D8-A9A7-4727-A7D0-5C496C9E7D70}"/>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Rectangle 119">
                  <a:extLst>
                    <a:ext uri="{FF2B5EF4-FFF2-40B4-BE49-F238E27FC236}">
                      <a16:creationId xmlns:a16="http://schemas.microsoft.com/office/drawing/2014/main" id="{17B80AFF-13DE-4E18-87CD-994885572AB8}"/>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Rectangle 120">
                  <a:extLst>
                    <a:ext uri="{FF2B5EF4-FFF2-40B4-BE49-F238E27FC236}">
                      <a16:creationId xmlns:a16="http://schemas.microsoft.com/office/drawing/2014/main" id="{916FA7AD-2D09-403A-9C57-826C956078B0}"/>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31" name="Group 130">
              <a:extLst>
                <a:ext uri="{FF2B5EF4-FFF2-40B4-BE49-F238E27FC236}">
                  <a16:creationId xmlns:a16="http://schemas.microsoft.com/office/drawing/2014/main" id="{2B227B8F-E620-424B-AA90-EC54256C59EA}"/>
                </a:ext>
              </a:extLst>
            </p:cNvPr>
            <p:cNvGrpSpPr/>
            <p:nvPr/>
          </p:nvGrpSpPr>
          <p:grpSpPr>
            <a:xfrm>
              <a:off x="9495530" y="4279614"/>
              <a:ext cx="596381" cy="72934"/>
              <a:chOff x="9481457" y="2304506"/>
              <a:chExt cx="596381" cy="72934"/>
            </a:xfrm>
            <a:grpFill/>
          </p:grpSpPr>
          <p:sp>
            <p:nvSpPr>
              <p:cNvPr id="142" name="Rectangle 141">
                <a:extLst>
                  <a:ext uri="{FF2B5EF4-FFF2-40B4-BE49-F238E27FC236}">
                    <a16:creationId xmlns:a16="http://schemas.microsoft.com/office/drawing/2014/main" id="{E1335ABD-87F7-4EE7-BC83-44B7B0AE795C}"/>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Rectangle 142">
                <a:extLst>
                  <a:ext uri="{FF2B5EF4-FFF2-40B4-BE49-F238E27FC236}">
                    <a16:creationId xmlns:a16="http://schemas.microsoft.com/office/drawing/2014/main" id="{F4BFF8D6-AD25-460A-BF7B-50B4F44F406E}"/>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Rectangle 143">
                <a:extLst>
                  <a:ext uri="{FF2B5EF4-FFF2-40B4-BE49-F238E27FC236}">
                    <a16:creationId xmlns:a16="http://schemas.microsoft.com/office/drawing/2014/main" id="{158C51CC-C59C-4FDC-A0BD-C1DC9F3C03FF}"/>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Rectangle 144">
                <a:extLst>
                  <a:ext uri="{FF2B5EF4-FFF2-40B4-BE49-F238E27FC236}">
                    <a16:creationId xmlns:a16="http://schemas.microsoft.com/office/drawing/2014/main" id="{48F73137-1E6D-4EAF-98D9-A2F56D245791}"/>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2" name="Group 131">
              <a:extLst>
                <a:ext uri="{FF2B5EF4-FFF2-40B4-BE49-F238E27FC236}">
                  <a16:creationId xmlns:a16="http://schemas.microsoft.com/office/drawing/2014/main" id="{0BC830A5-07E9-4769-BBA2-0C69BADB6830}"/>
                </a:ext>
              </a:extLst>
            </p:cNvPr>
            <p:cNvGrpSpPr/>
            <p:nvPr/>
          </p:nvGrpSpPr>
          <p:grpSpPr>
            <a:xfrm>
              <a:off x="9495530" y="4442463"/>
              <a:ext cx="596381" cy="72934"/>
              <a:chOff x="9481457" y="2304506"/>
              <a:chExt cx="596381" cy="72934"/>
            </a:xfrm>
            <a:grpFill/>
          </p:grpSpPr>
          <p:sp>
            <p:nvSpPr>
              <p:cNvPr id="138" name="Rectangle 137">
                <a:extLst>
                  <a:ext uri="{FF2B5EF4-FFF2-40B4-BE49-F238E27FC236}">
                    <a16:creationId xmlns:a16="http://schemas.microsoft.com/office/drawing/2014/main" id="{3C1F6495-7799-4275-ADDA-6347120A05C6}"/>
                  </a:ext>
                </a:extLst>
              </p:cNvPr>
              <p:cNvSpPr/>
              <p:nvPr/>
            </p:nvSpPr>
            <p:spPr>
              <a:xfrm>
                <a:off x="9481457"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Rectangle 138">
                <a:extLst>
                  <a:ext uri="{FF2B5EF4-FFF2-40B4-BE49-F238E27FC236}">
                    <a16:creationId xmlns:a16="http://schemas.microsoft.com/office/drawing/2014/main" id="{1027FF4C-1D39-4DB7-AF4F-0B3F0D94FA39}"/>
                  </a:ext>
                </a:extLst>
              </p:cNvPr>
              <p:cNvSpPr/>
              <p:nvPr/>
            </p:nvSpPr>
            <p:spPr>
              <a:xfrm>
                <a:off x="9657651"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a:extLst>
                  <a:ext uri="{FF2B5EF4-FFF2-40B4-BE49-F238E27FC236}">
                    <a16:creationId xmlns:a16="http://schemas.microsoft.com/office/drawing/2014/main" id="{3CA8CEA5-6BB1-4BC0-8A96-8C2C74265AAA}"/>
                  </a:ext>
                </a:extLst>
              </p:cNvPr>
              <p:cNvSpPr/>
              <p:nvPr/>
            </p:nvSpPr>
            <p:spPr>
              <a:xfrm>
                <a:off x="9833845"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Rectangle 140">
                <a:extLst>
                  <a:ext uri="{FF2B5EF4-FFF2-40B4-BE49-F238E27FC236}">
                    <a16:creationId xmlns:a16="http://schemas.microsoft.com/office/drawing/2014/main" id="{9B50B0BC-4986-470B-B9D0-C5D136F7736E}"/>
                  </a:ext>
                </a:extLst>
              </p:cNvPr>
              <p:cNvSpPr/>
              <p:nvPr/>
            </p:nvSpPr>
            <p:spPr>
              <a:xfrm>
                <a:off x="10005838" y="2304506"/>
                <a:ext cx="72000" cy="72934"/>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9" name="Group 168">
            <a:extLst>
              <a:ext uri="{FF2B5EF4-FFF2-40B4-BE49-F238E27FC236}">
                <a16:creationId xmlns:a16="http://schemas.microsoft.com/office/drawing/2014/main" id="{FD350901-0220-4F85-8377-97C6FC321D2F}"/>
              </a:ext>
            </a:extLst>
          </p:cNvPr>
          <p:cNvGrpSpPr/>
          <p:nvPr/>
        </p:nvGrpSpPr>
        <p:grpSpPr>
          <a:xfrm>
            <a:off x="11507996" y="6174000"/>
            <a:ext cx="684000" cy="684000"/>
            <a:chOff x="10788752" y="863239"/>
            <a:chExt cx="596381" cy="556261"/>
          </a:xfrm>
          <a:solidFill>
            <a:srgbClr val="D3CD91"/>
          </a:solidFill>
        </p:grpSpPr>
        <p:grpSp>
          <p:nvGrpSpPr>
            <p:cNvPr id="147" name="Group 146">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48" name="Group 147">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159" name="Rectangle 158">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Rectangle 159">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Rectangle 160">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Rectangle 161">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55" name="Rectangle 154">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Rectangle 155">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Rectangle 156">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Rectangle 157">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0" name="Group 149">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1" name="Rectangle 150">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Rectangle 151">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Rectangle 152">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Rectangle 153">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163" name="Group 162">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164" name="Rectangle 163">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Rectangle 164">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Rectangle 165">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Rectangle 166">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202" name="Group 201">
            <a:extLst>
              <a:ext uri="{FF2B5EF4-FFF2-40B4-BE49-F238E27FC236}">
                <a16:creationId xmlns:a16="http://schemas.microsoft.com/office/drawing/2014/main" id="{4A74EC36-8A7C-4A52-BDC3-A0E2C2B8DC9E}"/>
              </a:ext>
            </a:extLst>
          </p:cNvPr>
          <p:cNvGrpSpPr/>
          <p:nvPr/>
        </p:nvGrpSpPr>
        <p:grpSpPr>
          <a:xfrm>
            <a:off x="-1" y="2759147"/>
            <a:ext cx="609604" cy="1339705"/>
            <a:chOff x="-3" y="2573385"/>
            <a:chExt cx="609604" cy="1339705"/>
          </a:xfrm>
          <a:solidFill>
            <a:srgbClr val="5D4777"/>
          </a:solidFill>
        </p:grpSpPr>
        <p:sp>
          <p:nvSpPr>
            <p:cNvPr id="197" name="Rectangle 196">
              <a:extLst>
                <a:ext uri="{FF2B5EF4-FFF2-40B4-BE49-F238E27FC236}">
                  <a16:creationId xmlns:a16="http://schemas.microsoft.com/office/drawing/2014/main" id="{9EEF958D-7E79-409C-B665-0D9A1DBE6076}"/>
                </a:ext>
              </a:extLst>
            </p:cNvPr>
            <p:cNvSpPr/>
            <p:nvPr/>
          </p:nvSpPr>
          <p:spPr>
            <a:xfrm>
              <a:off x="-1" y="2573385"/>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8" name="Rectangle 197">
              <a:extLst>
                <a:ext uri="{FF2B5EF4-FFF2-40B4-BE49-F238E27FC236}">
                  <a16:creationId xmlns:a16="http://schemas.microsoft.com/office/drawing/2014/main" id="{78341459-66F9-4144-9E03-074899F03942}"/>
                </a:ext>
              </a:extLst>
            </p:cNvPr>
            <p:cNvSpPr/>
            <p:nvPr/>
          </p:nvSpPr>
          <p:spPr>
            <a:xfrm>
              <a:off x="-2" y="2868034"/>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Rectangle 198">
              <a:extLst>
                <a:ext uri="{FF2B5EF4-FFF2-40B4-BE49-F238E27FC236}">
                  <a16:creationId xmlns:a16="http://schemas.microsoft.com/office/drawing/2014/main" id="{EE23398E-C03F-4063-A25F-8E79C60D8BFE}"/>
                </a:ext>
              </a:extLst>
            </p:cNvPr>
            <p:cNvSpPr/>
            <p:nvPr/>
          </p:nvSpPr>
          <p:spPr>
            <a:xfrm>
              <a:off x="-3" y="3162683"/>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Rectangle 199">
              <a:extLst>
                <a:ext uri="{FF2B5EF4-FFF2-40B4-BE49-F238E27FC236}">
                  <a16:creationId xmlns:a16="http://schemas.microsoft.com/office/drawing/2014/main" id="{F5ED4FD2-DCC1-4C51-8BED-244E0C874816}"/>
                </a:ext>
              </a:extLst>
            </p:cNvPr>
            <p:cNvSpPr/>
            <p:nvPr/>
          </p:nvSpPr>
          <p:spPr>
            <a:xfrm>
              <a:off x="0" y="3457332"/>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a:extLst>
                <a:ext uri="{FF2B5EF4-FFF2-40B4-BE49-F238E27FC236}">
                  <a16:creationId xmlns:a16="http://schemas.microsoft.com/office/drawing/2014/main" id="{81DB544E-93A2-479C-8669-82D720DC06EE}"/>
                </a:ext>
              </a:extLst>
            </p:cNvPr>
            <p:cNvSpPr/>
            <p:nvPr/>
          </p:nvSpPr>
          <p:spPr>
            <a:xfrm>
              <a:off x="0" y="3751981"/>
              <a:ext cx="609601" cy="161109"/>
            </a:xfrm>
            <a:prstGeom prst="rect">
              <a:avLst/>
            </a:prstGeom>
            <a:grp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3" name="Group 202">
            <a:extLst>
              <a:ext uri="{FF2B5EF4-FFF2-40B4-BE49-F238E27FC236}">
                <a16:creationId xmlns:a16="http://schemas.microsoft.com/office/drawing/2014/main" id="{426A0C86-EA6D-47CD-98B1-7EA53E9618CA}"/>
              </a:ext>
            </a:extLst>
          </p:cNvPr>
          <p:cNvGrpSpPr/>
          <p:nvPr/>
        </p:nvGrpSpPr>
        <p:grpSpPr>
          <a:xfrm>
            <a:off x="7934132" y="5815678"/>
            <a:ext cx="609604" cy="1045056"/>
            <a:chOff x="-3" y="2868034"/>
            <a:chExt cx="609604" cy="1045056"/>
          </a:xfrm>
          <a:solidFill>
            <a:srgbClr val="EF5323"/>
          </a:solidFill>
        </p:grpSpPr>
        <p:sp>
          <p:nvSpPr>
            <p:cNvPr id="205" name="Rectangle 204">
              <a:extLst>
                <a:ext uri="{FF2B5EF4-FFF2-40B4-BE49-F238E27FC236}">
                  <a16:creationId xmlns:a16="http://schemas.microsoft.com/office/drawing/2014/main" id="{9F622D6E-66CD-43CB-922B-143D4C5072C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0BF32A41-296A-434B-9788-0EC5DBC177D2}"/>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Rectangle 206">
              <a:extLst>
                <a:ext uri="{FF2B5EF4-FFF2-40B4-BE49-F238E27FC236}">
                  <a16:creationId xmlns:a16="http://schemas.microsoft.com/office/drawing/2014/main" id="{4C88B15B-4585-4BDF-BEF5-0486EB770EEA}"/>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69E63840-47CB-486B-8F14-B179D44C7E76}"/>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9" name="Group 208">
            <a:extLst>
              <a:ext uri="{FF2B5EF4-FFF2-40B4-BE49-F238E27FC236}">
                <a16:creationId xmlns:a16="http://schemas.microsoft.com/office/drawing/2014/main" id="{3F9DB1CA-9BDE-44BD-BD70-6727436EBA05}"/>
              </a:ext>
            </a:extLst>
          </p:cNvPr>
          <p:cNvGrpSpPr/>
          <p:nvPr/>
        </p:nvGrpSpPr>
        <p:grpSpPr>
          <a:xfrm>
            <a:off x="11582395" y="556261"/>
            <a:ext cx="609604" cy="1045056"/>
            <a:chOff x="-3" y="2868034"/>
            <a:chExt cx="609604" cy="1045056"/>
          </a:xfrm>
          <a:solidFill>
            <a:schemeClr val="bg1"/>
          </a:solidFill>
        </p:grpSpPr>
        <p:sp>
          <p:nvSpPr>
            <p:cNvPr id="210" name="Rectangle 209">
              <a:extLst>
                <a:ext uri="{FF2B5EF4-FFF2-40B4-BE49-F238E27FC236}">
                  <a16:creationId xmlns:a16="http://schemas.microsoft.com/office/drawing/2014/main" id="{5846FA04-E51E-4B27-88AA-F6E30B9298A1}"/>
                </a:ext>
              </a:extLst>
            </p:cNvPr>
            <p:cNvSpPr/>
            <p:nvPr/>
          </p:nvSpPr>
          <p:spPr>
            <a:xfrm>
              <a:off x="-2" y="2868034"/>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Rectangle 21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Rectangle 21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Rectangle 21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4" name="TextBox 213">
            <a:extLst>
              <a:ext uri="{FF2B5EF4-FFF2-40B4-BE49-F238E27FC236}">
                <a16:creationId xmlns:a16="http://schemas.microsoft.com/office/drawing/2014/main" id="{AF871BCF-C4D1-4A17-840E-4400739544F4}"/>
              </a:ext>
            </a:extLst>
          </p:cNvPr>
          <p:cNvSpPr txBox="1"/>
          <p:nvPr/>
        </p:nvSpPr>
        <p:spPr>
          <a:xfrm>
            <a:off x="1311653" y="3105833"/>
            <a:ext cx="4734584" cy="646331"/>
          </a:xfrm>
          <a:prstGeom prst="rect">
            <a:avLst/>
          </a:prstGeom>
          <a:noFill/>
        </p:spPr>
        <p:txBody>
          <a:bodyPr wrap="square" rtlCol="0">
            <a:spAutoFit/>
          </a:bodyPr>
          <a:lstStyle/>
          <a:p>
            <a:r>
              <a:rPr lang="en-GB" sz="3600" dirty="0">
                <a:solidFill>
                  <a:schemeClr val="bg1"/>
                </a:solidFill>
                <a:latin typeface="Century Gothic" panose="020B0502020202020204" pitchFamily="34" charset="0"/>
              </a:rPr>
              <a:t>What is self-harm?</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0706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11256000" y="5922000"/>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0" y="0"/>
            <a:ext cx="10310327" cy="6858000"/>
          </a:xfrm>
          <a:prstGeom prst="rect">
            <a:avLst/>
          </a:prstGeom>
          <a:solidFill>
            <a:srgbClr val="EF5323"/>
          </a:solid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8" name="Group 27">
            <a:extLst>
              <a:ext uri="{FF2B5EF4-FFF2-40B4-BE49-F238E27FC236}">
                <a16:creationId xmlns:a16="http://schemas.microsoft.com/office/drawing/2014/main" id="{FD350901-0220-4F85-8377-97C6FC321D2F}"/>
              </a:ext>
            </a:extLst>
          </p:cNvPr>
          <p:cNvGrpSpPr/>
          <p:nvPr/>
        </p:nvGrpSpPr>
        <p:grpSpPr>
          <a:xfrm>
            <a:off x="1253410" y="5922000"/>
            <a:ext cx="936000" cy="936000"/>
            <a:chOff x="10788752" y="863239"/>
            <a:chExt cx="596381" cy="556261"/>
          </a:xfrm>
          <a:solidFill>
            <a:schemeClr val="bg1"/>
          </a:solidFill>
        </p:grpSpPr>
        <p:grpSp>
          <p:nvGrpSpPr>
            <p:cNvPr id="29" name="Group 28">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35" name="Group 34">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46" name="Rectangle 45">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6" name="Group 35">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42" name="Rectangle 41">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7" name="Group 36">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38" name="Rectangle 37">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30" name="Group 29">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31" name="Rectangle 30">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2" name="Group 71"/>
          <p:cNvGrpSpPr/>
          <p:nvPr/>
        </p:nvGrpSpPr>
        <p:grpSpPr>
          <a:xfrm>
            <a:off x="9842327" y="2961000"/>
            <a:ext cx="936000" cy="1989181"/>
            <a:chOff x="9842327" y="2961000"/>
            <a:chExt cx="936000" cy="1989181"/>
          </a:xfrm>
        </p:grpSpPr>
        <p:grpSp>
          <p:nvGrpSpPr>
            <p:cNvPr id="5" name="Group 4">
              <a:extLst>
                <a:ext uri="{FF2B5EF4-FFF2-40B4-BE49-F238E27FC236}">
                  <a16:creationId xmlns:a16="http://schemas.microsoft.com/office/drawing/2014/main" id="{FD350901-0220-4F85-8377-97C6FC321D2F}"/>
                </a:ext>
              </a:extLst>
            </p:cNvPr>
            <p:cNvGrpSpPr/>
            <p:nvPr/>
          </p:nvGrpSpPr>
          <p:grpSpPr>
            <a:xfrm>
              <a:off x="9842327" y="2961000"/>
              <a:ext cx="936000" cy="936000"/>
              <a:chOff x="10788752" y="863239"/>
              <a:chExt cx="596381" cy="556261"/>
            </a:xfrm>
            <a:solidFill>
              <a:srgbClr val="5D4777"/>
            </a:solidFill>
          </p:grpSpPr>
          <p:grpSp>
            <p:nvGrpSpPr>
              <p:cNvPr id="6" name="Group 5">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12" name="Group 11">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23" name="Rectangle 22">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 name="Group 12">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19" name="Rectangle 18">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3">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15" name="Rectangle 14">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 name="Group 6">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8" name="Rectangle 7">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50" name="Group 49">
              <a:extLst>
                <a:ext uri="{FF2B5EF4-FFF2-40B4-BE49-F238E27FC236}">
                  <a16:creationId xmlns:a16="http://schemas.microsoft.com/office/drawing/2014/main" id="{FD350901-0220-4F85-8377-97C6FC321D2F}"/>
                </a:ext>
              </a:extLst>
            </p:cNvPr>
            <p:cNvGrpSpPr/>
            <p:nvPr/>
          </p:nvGrpSpPr>
          <p:grpSpPr>
            <a:xfrm>
              <a:off x="9842327" y="4014181"/>
              <a:ext cx="936000" cy="936000"/>
              <a:chOff x="10788752" y="863239"/>
              <a:chExt cx="596381" cy="556261"/>
            </a:xfrm>
            <a:solidFill>
              <a:srgbClr val="5D4777"/>
            </a:solidFill>
          </p:grpSpPr>
          <p:grpSp>
            <p:nvGrpSpPr>
              <p:cNvPr id="51" name="Group 50">
                <a:extLst>
                  <a:ext uri="{FF2B5EF4-FFF2-40B4-BE49-F238E27FC236}">
                    <a16:creationId xmlns:a16="http://schemas.microsoft.com/office/drawing/2014/main" id="{20222C23-AB3A-4BEF-8FC1-557AC8F8C490}"/>
                  </a:ext>
                </a:extLst>
              </p:cNvPr>
              <p:cNvGrpSpPr/>
              <p:nvPr/>
            </p:nvGrpSpPr>
            <p:grpSpPr>
              <a:xfrm>
                <a:off x="10788752" y="863239"/>
                <a:ext cx="596381" cy="395152"/>
                <a:chOff x="9481457" y="2304506"/>
                <a:chExt cx="596381" cy="395152"/>
              </a:xfrm>
              <a:grpFill/>
            </p:grpSpPr>
            <p:grpSp>
              <p:nvGrpSpPr>
                <p:cNvPr id="57" name="Group 56">
                  <a:extLst>
                    <a:ext uri="{FF2B5EF4-FFF2-40B4-BE49-F238E27FC236}">
                      <a16:creationId xmlns:a16="http://schemas.microsoft.com/office/drawing/2014/main" id="{62AF51F8-4A71-41EA-8988-94C9CD354F3D}"/>
                    </a:ext>
                  </a:extLst>
                </p:cNvPr>
                <p:cNvGrpSpPr/>
                <p:nvPr/>
              </p:nvGrpSpPr>
              <p:grpSpPr>
                <a:xfrm>
                  <a:off x="9481457" y="2304506"/>
                  <a:ext cx="596381" cy="72934"/>
                  <a:chOff x="9481457" y="2304506"/>
                  <a:chExt cx="596381" cy="72934"/>
                </a:xfrm>
                <a:grpFill/>
              </p:grpSpPr>
              <p:sp>
                <p:nvSpPr>
                  <p:cNvPr id="68" name="Rectangle 67">
                    <a:extLst>
                      <a:ext uri="{FF2B5EF4-FFF2-40B4-BE49-F238E27FC236}">
                        <a16:creationId xmlns:a16="http://schemas.microsoft.com/office/drawing/2014/main" id="{EA9A3C5D-06BE-4E81-9DF8-21D549C09BC3}"/>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a:extLst>
                      <a:ext uri="{FF2B5EF4-FFF2-40B4-BE49-F238E27FC236}">
                        <a16:creationId xmlns:a16="http://schemas.microsoft.com/office/drawing/2014/main" id="{B9178466-A46D-4E43-99A6-BC5E2F9B8AEB}"/>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a:extLst>
                      <a:ext uri="{FF2B5EF4-FFF2-40B4-BE49-F238E27FC236}">
                        <a16:creationId xmlns:a16="http://schemas.microsoft.com/office/drawing/2014/main" id="{E309F370-0183-4BF2-9491-D0EEE1C5FAF1}"/>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2CBE8F41-6A3D-4039-A992-E24D0E568BB7}"/>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8" name="Group 57">
                  <a:extLst>
                    <a:ext uri="{FF2B5EF4-FFF2-40B4-BE49-F238E27FC236}">
                      <a16:creationId xmlns:a16="http://schemas.microsoft.com/office/drawing/2014/main" id="{552A78CE-5937-4F64-861B-D8B5A9025ACE}"/>
                    </a:ext>
                  </a:extLst>
                </p:cNvPr>
                <p:cNvGrpSpPr/>
                <p:nvPr/>
              </p:nvGrpSpPr>
              <p:grpSpPr>
                <a:xfrm>
                  <a:off x="9481457" y="2465615"/>
                  <a:ext cx="596381" cy="72934"/>
                  <a:chOff x="9481457" y="2304506"/>
                  <a:chExt cx="596381" cy="72934"/>
                </a:xfrm>
                <a:grpFill/>
              </p:grpSpPr>
              <p:sp>
                <p:nvSpPr>
                  <p:cNvPr id="64" name="Rectangle 63">
                    <a:extLst>
                      <a:ext uri="{FF2B5EF4-FFF2-40B4-BE49-F238E27FC236}">
                        <a16:creationId xmlns:a16="http://schemas.microsoft.com/office/drawing/2014/main" id="{96BA99CF-26DA-4DA4-829B-AF1C384DD67B}"/>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a:extLst>
                      <a:ext uri="{FF2B5EF4-FFF2-40B4-BE49-F238E27FC236}">
                        <a16:creationId xmlns:a16="http://schemas.microsoft.com/office/drawing/2014/main" id="{B9D312C9-AF1C-4181-B49D-1AA7B6B8E82F}"/>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a:extLst>
                      <a:ext uri="{FF2B5EF4-FFF2-40B4-BE49-F238E27FC236}">
                        <a16:creationId xmlns:a16="http://schemas.microsoft.com/office/drawing/2014/main" id="{BA610CE6-257A-4D78-98F4-6EC650C4BE8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a:extLst>
                      <a:ext uri="{FF2B5EF4-FFF2-40B4-BE49-F238E27FC236}">
                        <a16:creationId xmlns:a16="http://schemas.microsoft.com/office/drawing/2014/main" id="{9F59C493-1256-4D99-A4C8-EFC5450CA9CD}"/>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9" name="Group 58">
                  <a:extLst>
                    <a:ext uri="{FF2B5EF4-FFF2-40B4-BE49-F238E27FC236}">
                      <a16:creationId xmlns:a16="http://schemas.microsoft.com/office/drawing/2014/main" id="{04284809-1AA6-457B-8696-333C8D8C820E}"/>
                    </a:ext>
                  </a:extLst>
                </p:cNvPr>
                <p:cNvGrpSpPr/>
                <p:nvPr/>
              </p:nvGrpSpPr>
              <p:grpSpPr>
                <a:xfrm>
                  <a:off x="9481457" y="2626724"/>
                  <a:ext cx="596381" cy="72934"/>
                  <a:chOff x="9481457" y="2304506"/>
                  <a:chExt cx="596381" cy="72934"/>
                </a:xfrm>
                <a:grpFill/>
              </p:grpSpPr>
              <p:sp>
                <p:nvSpPr>
                  <p:cNvPr id="60" name="Rectangle 59">
                    <a:extLst>
                      <a:ext uri="{FF2B5EF4-FFF2-40B4-BE49-F238E27FC236}">
                        <a16:creationId xmlns:a16="http://schemas.microsoft.com/office/drawing/2014/main" id="{02615246-4DF7-4E15-8389-39AB20A5E3C7}"/>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a:extLst>
                      <a:ext uri="{FF2B5EF4-FFF2-40B4-BE49-F238E27FC236}">
                        <a16:creationId xmlns:a16="http://schemas.microsoft.com/office/drawing/2014/main" id="{89494471-4BEF-4F65-9429-8644F867EEAE}"/>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a:extLst>
                      <a:ext uri="{FF2B5EF4-FFF2-40B4-BE49-F238E27FC236}">
                        <a16:creationId xmlns:a16="http://schemas.microsoft.com/office/drawing/2014/main" id="{F1C0164D-062A-47B3-8BD1-8C637990F9B8}"/>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a:extLst>
                      <a:ext uri="{FF2B5EF4-FFF2-40B4-BE49-F238E27FC236}">
                        <a16:creationId xmlns:a16="http://schemas.microsoft.com/office/drawing/2014/main" id="{1A4DCE21-CBA5-4D0A-83A6-C4E446682758}"/>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52" name="Group 51">
                <a:extLst>
                  <a:ext uri="{FF2B5EF4-FFF2-40B4-BE49-F238E27FC236}">
                    <a16:creationId xmlns:a16="http://schemas.microsoft.com/office/drawing/2014/main" id="{2766C02A-177A-49A2-A49F-CE7D089EC6FB}"/>
                  </a:ext>
                </a:extLst>
              </p:cNvPr>
              <p:cNvGrpSpPr/>
              <p:nvPr/>
            </p:nvGrpSpPr>
            <p:grpSpPr>
              <a:xfrm>
                <a:off x="10788752" y="1346566"/>
                <a:ext cx="596381" cy="72934"/>
                <a:chOff x="9481457" y="2304506"/>
                <a:chExt cx="596381" cy="72934"/>
              </a:xfrm>
              <a:grpFill/>
            </p:grpSpPr>
            <p:sp>
              <p:nvSpPr>
                <p:cNvPr id="53" name="Rectangle 52">
                  <a:extLst>
                    <a:ext uri="{FF2B5EF4-FFF2-40B4-BE49-F238E27FC236}">
                      <a16:creationId xmlns:a16="http://schemas.microsoft.com/office/drawing/2014/main" id="{5F25D0A6-EE71-4F13-98AE-E1845B744349}"/>
                    </a:ext>
                  </a:extLst>
                </p:cNvPr>
                <p:cNvSpPr/>
                <p:nvPr/>
              </p:nvSpPr>
              <p:spPr>
                <a:xfrm>
                  <a:off x="9481457"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a:extLst>
                    <a:ext uri="{FF2B5EF4-FFF2-40B4-BE49-F238E27FC236}">
                      <a16:creationId xmlns:a16="http://schemas.microsoft.com/office/drawing/2014/main" id="{F28D98FA-31EC-4830-99D0-ABE4F65E1DC1}"/>
                    </a:ext>
                  </a:extLst>
                </p:cNvPr>
                <p:cNvSpPr/>
                <p:nvPr/>
              </p:nvSpPr>
              <p:spPr>
                <a:xfrm>
                  <a:off x="9657651"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a:extLst>
                    <a:ext uri="{FF2B5EF4-FFF2-40B4-BE49-F238E27FC236}">
                      <a16:creationId xmlns:a16="http://schemas.microsoft.com/office/drawing/2014/main" id="{59C298F4-1BDB-4F03-B700-D95036805455}"/>
                    </a:ext>
                  </a:extLst>
                </p:cNvPr>
                <p:cNvSpPr/>
                <p:nvPr/>
              </p:nvSpPr>
              <p:spPr>
                <a:xfrm>
                  <a:off x="9833845"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a:extLst>
                    <a:ext uri="{FF2B5EF4-FFF2-40B4-BE49-F238E27FC236}">
                      <a16:creationId xmlns:a16="http://schemas.microsoft.com/office/drawing/2014/main" id="{14F032E3-09AB-4E63-B42E-DBDFF72D901E}"/>
                    </a:ext>
                  </a:extLst>
                </p:cNvPr>
                <p:cNvSpPr/>
                <p:nvPr/>
              </p:nvSpPr>
              <p:spPr>
                <a:xfrm>
                  <a:off x="10005838" y="2304506"/>
                  <a:ext cx="72000" cy="7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sp>
        <p:nvSpPr>
          <p:cNvPr id="73" name="Slide Number Placeholder 72"/>
          <p:cNvSpPr>
            <a:spLocks noGrp="1"/>
          </p:cNvSpPr>
          <p:nvPr>
            <p:ph type="sldNum" sz="quarter" idx="12"/>
          </p:nvPr>
        </p:nvSpPr>
        <p:spPr>
          <a:xfrm>
            <a:off x="11580153" y="6221783"/>
            <a:ext cx="287694" cy="365125"/>
          </a:xfrm>
        </p:spPr>
        <p:txBody>
          <a:bodyPr/>
          <a:lstStyle/>
          <a:p>
            <a:fld id="{8228CFF6-6222-47F6-83D4-9FD4DD87CA78}" type="slidenum">
              <a:rPr lang="en-IE" sz="1300" smtClean="0">
                <a:solidFill>
                  <a:srgbClr val="EF5323"/>
                </a:solidFill>
                <a:latin typeface="Century Gothic" panose="020B0502020202020204" pitchFamily="34" charset="0"/>
              </a:rPr>
              <a:t>9</a:t>
            </a:fld>
            <a:endParaRPr lang="en-IE" sz="1300" dirty="0">
              <a:solidFill>
                <a:srgbClr val="EF5323"/>
              </a:solidFill>
              <a:latin typeface="Century Gothic" panose="020B0502020202020204" pitchFamily="34" charset="0"/>
            </a:endParaRPr>
          </a:p>
        </p:txBody>
      </p:sp>
      <p:grpSp>
        <p:nvGrpSpPr>
          <p:cNvPr id="75" name="Group 74">
            <a:extLst>
              <a:ext uri="{FF2B5EF4-FFF2-40B4-BE49-F238E27FC236}">
                <a16:creationId xmlns:a16="http://schemas.microsoft.com/office/drawing/2014/main" id="{3F9DB1CA-9BDE-44BD-BD70-6727436EBA05}"/>
              </a:ext>
            </a:extLst>
          </p:cNvPr>
          <p:cNvGrpSpPr/>
          <p:nvPr/>
        </p:nvGrpSpPr>
        <p:grpSpPr>
          <a:xfrm>
            <a:off x="11750351" y="850909"/>
            <a:ext cx="432000" cy="936000"/>
            <a:chOff x="-3" y="3162683"/>
            <a:chExt cx="609604" cy="750407"/>
          </a:xfrm>
          <a:solidFill>
            <a:srgbClr val="EF5323"/>
          </a:solidFill>
        </p:grpSpPr>
        <p:sp>
          <p:nvSpPr>
            <p:cNvPr id="77" name="Rectangle 76">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solidFill>
                <a:srgbClr val="EF5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0" name="Group 79">
            <a:extLst>
              <a:ext uri="{FF2B5EF4-FFF2-40B4-BE49-F238E27FC236}">
                <a16:creationId xmlns:a16="http://schemas.microsoft.com/office/drawing/2014/main" id="{3F9DB1CA-9BDE-44BD-BD70-6727436EBA05}"/>
              </a:ext>
            </a:extLst>
          </p:cNvPr>
          <p:cNvGrpSpPr/>
          <p:nvPr/>
        </p:nvGrpSpPr>
        <p:grpSpPr>
          <a:xfrm>
            <a:off x="-2247" y="850908"/>
            <a:ext cx="609604" cy="936000"/>
            <a:chOff x="-3" y="3162683"/>
            <a:chExt cx="609604" cy="750407"/>
          </a:xfrm>
          <a:solidFill>
            <a:schemeClr val="bg1"/>
          </a:solidFill>
        </p:grpSpPr>
        <p:sp>
          <p:nvSpPr>
            <p:cNvPr id="81" name="Rectangle 80">
              <a:extLst>
                <a:ext uri="{FF2B5EF4-FFF2-40B4-BE49-F238E27FC236}">
                  <a16:creationId xmlns:a16="http://schemas.microsoft.com/office/drawing/2014/main" id="{28A3430C-9B44-4C52-9A45-DD412008F548}"/>
                </a:ext>
              </a:extLst>
            </p:cNvPr>
            <p:cNvSpPr/>
            <p:nvPr/>
          </p:nvSpPr>
          <p:spPr>
            <a:xfrm>
              <a:off x="-3" y="3162683"/>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a:extLst>
                <a:ext uri="{FF2B5EF4-FFF2-40B4-BE49-F238E27FC236}">
                  <a16:creationId xmlns:a16="http://schemas.microsoft.com/office/drawing/2014/main" id="{7993EEC6-A4BA-4649-8837-D24858E7A9D9}"/>
                </a:ext>
              </a:extLst>
            </p:cNvPr>
            <p:cNvSpPr/>
            <p:nvPr/>
          </p:nvSpPr>
          <p:spPr>
            <a:xfrm>
              <a:off x="0" y="3457332"/>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Rectangle 82">
              <a:extLst>
                <a:ext uri="{FF2B5EF4-FFF2-40B4-BE49-F238E27FC236}">
                  <a16:creationId xmlns:a16="http://schemas.microsoft.com/office/drawing/2014/main" id="{E1188014-4926-4F04-95C9-FFDF0C424B1C}"/>
                </a:ext>
              </a:extLst>
            </p:cNvPr>
            <p:cNvSpPr/>
            <p:nvPr/>
          </p:nvSpPr>
          <p:spPr>
            <a:xfrm>
              <a:off x="0" y="3751981"/>
              <a:ext cx="609601" cy="161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4" name="Rectangle 83"/>
          <p:cNvSpPr/>
          <p:nvPr/>
        </p:nvSpPr>
        <p:spPr>
          <a:xfrm>
            <a:off x="1451473" y="850908"/>
            <a:ext cx="936000" cy="936000"/>
          </a:xfrm>
          <a:prstGeom prst="rect">
            <a:avLst/>
          </a:prstGeom>
          <a:solidFill>
            <a:srgbClr val="5D4777"/>
          </a:solidFill>
          <a:ln>
            <a:solidFill>
              <a:srgbClr val="5D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TextBox 84"/>
          <p:cNvSpPr txBox="1"/>
          <p:nvPr/>
        </p:nvSpPr>
        <p:spPr>
          <a:xfrm>
            <a:off x="1610115" y="862678"/>
            <a:ext cx="629103" cy="1446550"/>
          </a:xfrm>
          <a:prstGeom prst="rect">
            <a:avLst/>
          </a:prstGeom>
          <a:noFill/>
        </p:spPr>
        <p:txBody>
          <a:bodyPr wrap="square" rtlCol="0">
            <a:spAutoFit/>
          </a:bodyPr>
          <a:lstStyle/>
          <a:p>
            <a:pPr algn="ctr"/>
            <a:r>
              <a:rPr lang="en-IE" sz="8800" dirty="0">
                <a:solidFill>
                  <a:schemeClr val="bg1"/>
                </a:solidFill>
                <a:latin typeface="Century Gothic" panose="020B0502020202020204" pitchFamily="34" charset="0"/>
              </a:rPr>
              <a:t>“</a:t>
            </a:r>
          </a:p>
        </p:txBody>
      </p:sp>
      <p:sp>
        <p:nvSpPr>
          <p:cNvPr id="86" name="TextBox 85"/>
          <p:cNvSpPr txBox="1"/>
          <p:nvPr/>
        </p:nvSpPr>
        <p:spPr>
          <a:xfrm>
            <a:off x="2544408" y="983314"/>
            <a:ext cx="6973766" cy="5632311"/>
          </a:xfrm>
          <a:prstGeom prst="rect">
            <a:avLst/>
          </a:prstGeom>
          <a:noFill/>
        </p:spPr>
        <p:txBody>
          <a:bodyPr wrap="square" rtlCol="0">
            <a:spAutoFit/>
          </a:bodyPr>
          <a:lstStyle/>
          <a:p>
            <a:pPr>
              <a:lnSpc>
                <a:spcPct val="150000"/>
              </a:lnSpc>
            </a:pPr>
            <a:r>
              <a:rPr lang="en-GB" sz="2400" dirty="0">
                <a:latin typeface="Century Gothic" panose="020B0502020202020204" pitchFamily="34" charset="0"/>
              </a:rPr>
              <a:t>‘</a:t>
            </a:r>
            <a:r>
              <a:rPr lang="en-GB" sz="2400" i="1" dirty="0">
                <a:latin typeface="Century Gothic" panose="020B0502020202020204" pitchFamily="34" charset="0"/>
              </a:rPr>
              <a:t>an act with non-fatal outcome in which</a:t>
            </a:r>
          </a:p>
          <a:p>
            <a:pPr>
              <a:lnSpc>
                <a:spcPct val="150000"/>
              </a:lnSpc>
            </a:pPr>
            <a:r>
              <a:rPr lang="en-GB" sz="2400" i="1" dirty="0">
                <a:latin typeface="Century Gothic" panose="020B0502020202020204" pitchFamily="34" charset="0"/>
              </a:rPr>
              <a:t>an individual deliberately initiates a non-habitual behaviour, that without intervention from others will cause self-harm, or deliberately ingests a substance in excess of the prescribed or generally recognised therapeutic dosage, and which</a:t>
            </a:r>
          </a:p>
          <a:p>
            <a:pPr>
              <a:lnSpc>
                <a:spcPct val="150000"/>
              </a:lnSpc>
            </a:pPr>
            <a:r>
              <a:rPr lang="en-GB" sz="2400" i="1" dirty="0">
                <a:latin typeface="Century Gothic" panose="020B0502020202020204" pitchFamily="34" charset="0"/>
              </a:rPr>
              <a:t>is aimed at realising changes that the person desires via the actual or expected physical consequences</a:t>
            </a:r>
            <a:r>
              <a:rPr lang="en-GB" sz="2400" dirty="0">
                <a:latin typeface="Century Gothic" panose="020B0502020202020204" pitchFamily="34" charset="0"/>
              </a:rPr>
              <a:t>’ (</a:t>
            </a:r>
            <a:r>
              <a:rPr lang="en-GB" sz="2400" dirty="0" err="1">
                <a:latin typeface="Century Gothic" panose="020B0502020202020204" pitchFamily="34" charset="0"/>
              </a:rPr>
              <a:t>Schmidtke</a:t>
            </a:r>
            <a:r>
              <a:rPr lang="en-GB" sz="2400" dirty="0">
                <a:latin typeface="Century Gothic" panose="020B0502020202020204" pitchFamily="34" charset="0"/>
              </a:rPr>
              <a:t> et al, 2006)</a:t>
            </a:r>
          </a:p>
        </p:txBody>
      </p:sp>
    </p:spTree>
    <p:extLst>
      <p:ext uri="{BB962C8B-B14F-4D97-AF65-F5344CB8AC3E}">
        <p14:creationId xmlns:p14="http://schemas.microsoft.com/office/powerpoint/2010/main" val="20262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circle(in)">
                                      <p:cBhvr>
                                        <p:cTn id="7"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1831</Words>
  <Application>Microsoft Office PowerPoint</Application>
  <PresentationFormat>Widescreen</PresentationFormat>
  <Paragraphs>300</Paragraphs>
  <Slides>42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Graham</dc:creator>
  <cp:lastModifiedBy>Leigh Kenny</cp:lastModifiedBy>
  <cp:revision>115</cp:revision>
  <dcterms:created xsi:type="dcterms:W3CDTF">2020-02-25T09:27:46Z</dcterms:created>
  <dcterms:modified xsi:type="dcterms:W3CDTF">2020-02-27T12:05:46Z</dcterms:modified>
</cp:coreProperties>
</file>