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48"/>
  </p:notesMasterIdLst>
  <p:handoutMasterIdLst>
    <p:handoutMasterId r:id="rId49"/>
  </p:handoutMasterIdLst>
  <p:sldIdLst>
    <p:sldId id="256" r:id="rId3"/>
    <p:sldId id="350" r:id="rId4"/>
    <p:sldId id="257" r:id="rId5"/>
    <p:sldId id="343" r:id="rId6"/>
    <p:sldId id="352" r:id="rId7"/>
    <p:sldId id="357" r:id="rId8"/>
    <p:sldId id="360" r:id="rId9"/>
    <p:sldId id="324" r:id="rId10"/>
    <p:sldId id="353" r:id="rId11"/>
    <p:sldId id="351" r:id="rId12"/>
    <p:sldId id="312" r:id="rId13"/>
    <p:sldId id="322" r:id="rId14"/>
    <p:sldId id="344" r:id="rId15"/>
    <p:sldId id="325" r:id="rId16"/>
    <p:sldId id="354" r:id="rId17"/>
    <p:sldId id="268" r:id="rId18"/>
    <p:sldId id="293" r:id="rId19"/>
    <p:sldId id="313" r:id="rId20"/>
    <p:sldId id="342" r:id="rId21"/>
    <p:sldId id="294" r:id="rId22"/>
    <p:sldId id="355" r:id="rId23"/>
    <p:sldId id="347" r:id="rId24"/>
    <p:sldId id="314" r:id="rId25"/>
    <p:sldId id="316" r:id="rId26"/>
    <p:sldId id="317" r:id="rId27"/>
    <p:sldId id="295" r:id="rId28"/>
    <p:sldId id="348" r:id="rId29"/>
    <p:sldId id="318" r:id="rId30"/>
    <p:sldId id="326" r:id="rId31"/>
    <p:sldId id="333" r:id="rId32"/>
    <p:sldId id="346" r:id="rId33"/>
    <p:sldId id="296" r:id="rId34"/>
    <p:sldId id="327" r:id="rId35"/>
    <p:sldId id="259" r:id="rId36"/>
    <p:sldId id="356" r:id="rId37"/>
    <p:sldId id="328" r:id="rId38"/>
    <p:sldId id="336" r:id="rId39"/>
    <p:sldId id="340" r:id="rId40"/>
    <p:sldId id="303" r:id="rId41"/>
    <p:sldId id="307" r:id="rId42"/>
    <p:sldId id="358" r:id="rId43"/>
    <p:sldId id="286" r:id="rId44"/>
    <p:sldId id="345" r:id="rId45"/>
    <p:sldId id="349" r:id="rId46"/>
    <p:sldId id="359" r:id="rId4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7" autoAdjust="0"/>
  </p:normalViewPr>
  <p:slideViewPr>
    <p:cSldViewPr>
      <p:cViewPr varScale="1">
        <p:scale>
          <a:sx n="114" d="100"/>
          <a:sy n="114" d="100"/>
        </p:scale>
        <p:origin x="13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865DEC-7AAD-425F-A791-D07CA21CCFF1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CB609F3-8F2E-4B29-A126-B722E012D1BF}">
      <dgm:prSet/>
      <dgm:spPr/>
      <dgm:t>
        <a:bodyPr/>
        <a:lstStyle/>
        <a:p>
          <a:r>
            <a:rPr lang="en-IE" dirty="0"/>
            <a:t>Deliberate self-harm refers to an intentional act of causing physical injury to oneself without wanting to die. Deliberate self-harm behaviours most commonly include cutting, scratching or intentional drug overdose</a:t>
          </a:r>
        </a:p>
      </dgm:t>
    </dgm:pt>
    <dgm:pt modelId="{02D5F49F-CECC-4B9C-A9FE-73516ACB28DB}" type="parTrans" cxnId="{60F02E64-F63A-46FB-B022-D308BA0EC91B}">
      <dgm:prSet/>
      <dgm:spPr/>
      <dgm:t>
        <a:bodyPr/>
        <a:lstStyle/>
        <a:p>
          <a:endParaRPr lang="en-IE"/>
        </a:p>
      </dgm:t>
    </dgm:pt>
    <dgm:pt modelId="{FED96CFA-D77C-44CB-BF64-E2200436536C}" type="sibTrans" cxnId="{60F02E64-F63A-46FB-B022-D308BA0EC91B}">
      <dgm:prSet/>
      <dgm:spPr/>
      <dgm:t>
        <a:bodyPr/>
        <a:lstStyle/>
        <a:p>
          <a:endParaRPr lang="en-IE"/>
        </a:p>
      </dgm:t>
    </dgm:pt>
    <dgm:pt modelId="{B4F36E3B-483C-4FD5-8DC8-18D7F533F606}">
      <dgm:prSet/>
      <dgm:spPr/>
      <dgm:t>
        <a:bodyPr/>
        <a:lstStyle/>
        <a:p>
          <a:r>
            <a:rPr lang="en-IE" dirty="0"/>
            <a:t>These acts are often gratifying and cause minor to moderate harm. Some individuals self-harm on a regular basis, while others do it only a few times. Although deliberate self-harm is done without lethal intent, it can lead to fatality</a:t>
          </a:r>
        </a:p>
      </dgm:t>
    </dgm:pt>
    <dgm:pt modelId="{461CBEA5-2AE6-42CB-ADD8-50F29DFC5856}" type="parTrans" cxnId="{F7E1AE83-5767-40E4-BEFE-FBDD370CF523}">
      <dgm:prSet/>
      <dgm:spPr/>
      <dgm:t>
        <a:bodyPr/>
        <a:lstStyle/>
        <a:p>
          <a:endParaRPr lang="en-IE"/>
        </a:p>
      </dgm:t>
    </dgm:pt>
    <dgm:pt modelId="{314BB8D4-A15A-45A4-9971-4988CA855AF0}" type="sibTrans" cxnId="{F7E1AE83-5767-40E4-BEFE-FBDD370CF523}">
      <dgm:prSet/>
      <dgm:spPr/>
      <dgm:t>
        <a:bodyPr/>
        <a:lstStyle/>
        <a:p>
          <a:endParaRPr lang="en-IE"/>
        </a:p>
      </dgm:t>
    </dgm:pt>
    <dgm:pt modelId="{96812F0C-2699-43F2-B6D7-2F45305E3BB6}" type="pres">
      <dgm:prSet presAssocID="{56865DEC-7AAD-425F-A791-D07CA21CCFF1}" presName="diagram" presStyleCnt="0">
        <dgm:presLayoutVars>
          <dgm:dir/>
          <dgm:resizeHandles val="exact"/>
        </dgm:presLayoutVars>
      </dgm:prSet>
      <dgm:spPr/>
    </dgm:pt>
    <dgm:pt modelId="{047A565A-C517-4104-9FA5-45B5CF64C377}" type="pres">
      <dgm:prSet presAssocID="{FCB609F3-8F2E-4B29-A126-B722E012D1BF}" presName="node" presStyleLbl="node1" presStyleIdx="0" presStyleCnt="2">
        <dgm:presLayoutVars>
          <dgm:bulletEnabled val="1"/>
        </dgm:presLayoutVars>
      </dgm:prSet>
      <dgm:spPr/>
    </dgm:pt>
    <dgm:pt modelId="{27DFA59C-76D7-4899-B612-15855C9181D4}" type="pres">
      <dgm:prSet presAssocID="{FED96CFA-D77C-44CB-BF64-E2200436536C}" presName="sibTrans" presStyleCnt="0"/>
      <dgm:spPr/>
    </dgm:pt>
    <dgm:pt modelId="{EA1573C3-9D47-47E4-B945-E505CE56381C}" type="pres">
      <dgm:prSet presAssocID="{B4F36E3B-483C-4FD5-8DC8-18D7F533F606}" presName="node" presStyleLbl="node1" presStyleIdx="1" presStyleCnt="2">
        <dgm:presLayoutVars>
          <dgm:bulletEnabled val="1"/>
        </dgm:presLayoutVars>
      </dgm:prSet>
      <dgm:spPr/>
    </dgm:pt>
  </dgm:ptLst>
  <dgm:cxnLst>
    <dgm:cxn modelId="{60F02E64-F63A-46FB-B022-D308BA0EC91B}" srcId="{56865DEC-7AAD-425F-A791-D07CA21CCFF1}" destId="{FCB609F3-8F2E-4B29-A126-B722E012D1BF}" srcOrd="0" destOrd="0" parTransId="{02D5F49F-CECC-4B9C-A9FE-73516ACB28DB}" sibTransId="{FED96CFA-D77C-44CB-BF64-E2200436536C}"/>
    <dgm:cxn modelId="{317FEB67-6321-415B-AC09-0A2A1876C6FD}" type="presOf" srcId="{B4F36E3B-483C-4FD5-8DC8-18D7F533F606}" destId="{EA1573C3-9D47-47E4-B945-E505CE56381C}" srcOrd="0" destOrd="0" presId="urn:microsoft.com/office/officeart/2005/8/layout/default"/>
    <dgm:cxn modelId="{66B81275-1C3E-4893-A2EF-DB3DC261360A}" type="presOf" srcId="{56865DEC-7AAD-425F-A791-D07CA21CCFF1}" destId="{96812F0C-2699-43F2-B6D7-2F45305E3BB6}" srcOrd="0" destOrd="0" presId="urn:microsoft.com/office/officeart/2005/8/layout/default"/>
    <dgm:cxn modelId="{F7E1AE83-5767-40E4-BEFE-FBDD370CF523}" srcId="{56865DEC-7AAD-425F-A791-D07CA21CCFF1}" destId="{B4F36E3B-483C-4FD5-8DC8-18D7F533F606}" srcOrd="1" destOrd="0" parTransId="{461CBEA5-2AE6-42CB-ADD8-50F29DFC5856}" sibTransId="{314BB8D4-A15A-45A4-9971-4988CA855AF0}"/>
    <dgm:cxn modelId="{4CEED1BF-5081-4EA1-AB94-C290C5AE3D2E}" type="presOf" srcId="{FCB609F3-8F2E-4B29-A126-B722E012D1BF}" destId="{047A565A-C517-4104-9FA5-45B5CF64C377}" srcOrd="0" destOrd="0" presId="urn:microsoft.com/office/officeart/2005/8/layout/default"/>
    <dgm:cxn modelId="{AED777DF-5F66-4710-BE0F-261496300FDE}" type="presParOf" srcId="{96812F0C-2699-43F2-B6D7-2F45305E3BB6}" destId="{047A565A-C517-4104-9FA5-45B5CF64C377}" srcOrd="0" destOrd="0" presId="urn:microsoft.com/office/officeart/2005/8/layout/default"/>
    <dgm:cxn modelId="{C00E3676-F5A5-4ED5-B0E1-C5F9BCF6BEFF}" type="presParOf" srcId="{96812F0C-2699-43F2-B6D7-2F45305E3BB6}" destId="{27DFA59C-76D7-4899-B612-15855C9181D4}" srcOrd="1" destOrd="0" presId="urn:microsoft.com/office/officeart/2005/8/layout/default"/>
    <dgm:cxn modelId="{F31D3618-8CE5-486E-B890-AFCE6BB9814C}" type="presParOf" srcId="{96812F0C-2699-43F2-B6D7-2F45305E3BB6}" destId="{EA1573C3-9D47-47E4-B945-E505CE56381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859804-29BA-45B1-B608-C51D49263FB8}" type="doc">
      <dgm:prSet loTypeId="urn:microsoft.com/office/officeart/2005/8/layout/target1" loCatId="relationship" qsTypeId="urn:microsoft.com/office/officeart/2005/8/quickstyle/simple1" qsCatId="simple" csTypeId="urn:microsoft.com/office/officeart/2005/8/colors/colorful5" csCatId="colorful" phldr="1"/>
      <dgm:spPr/>
    </dgm:pt>
    <dgm:pt modelId="{CC2E0359-7504-4324-AF78-F91983BB0365}">
      <dgm:prSet phldrT="[Text]"/>
      <dgm:spPr/>
      <dgm:t>
        <a:bodyPr/>
        <a:lstStyle/>
        <a:p>
          <a:r>
            <a:rPr lang="en-IE"/>
            <a:t>Ucs</a:t>
          </a:r>
        </a:p>
      </dgm:t>
    </dgm:pt>
    <dgm:pt modelId="{A3911C84-19F2-438E-AA01-C4B959152E43}" type="parTrans" cxnId="{B1FBB8C3-A6C3-4677-A471-4C77A959F04D}">
      <dgm:prSet/>
      <dgm:spPr/>
      <dgm:t>
        <a:bodyPr/>
        <a:lstStyle/>
        <a:p>
          <a:endParaRPr lang="en-IE"/>
        </a:p>
      </dgm:t>
    </dgm:pt>
    <dgm:pt modelId="{CD3DD437-C4FC-4103-BADC-11694DE30570}" type="sibTrans" cxnId="{B1FBB8C3-A6C3-4677-A471-4C77A959F04D}">
      <dgm:prSet/>
      <dgm:spPr/>
      <dgm:t>
        <a:bodyPr/>
        <a:lstStyle/>
        <a:p>
          <a:endParaRPr lang="en-IE"/>
        </a:p>
      </dgm:t>
    </dgm:pt>
    <dgm:pt modelId="{CBA9D2DE-BCB0-42EB-B49B-9436F45AE40C}">
      <dgm:prSet phldrT="[Text]"/>
      <dgm:spPr/>
      <dgm:t>
        <a:bodyPr/>
        <a:lstStyle/>
        <a:p>
          <a:r>
            <a:rPr lang="en-IE"/>
            <a:t>Emotion</a:t>
          </a:r>
        </a:p>
      </dgm:t>
    </dgm:pt>
    <dgm:pt modelId="{864CDEAD-9922-42C2-8366-B0DEB527E11C}" type="parTrans" cxnId="{3A3FA386-3262-4518-9610-F74BF8B2F508}">
      <dgm:prSet/>
      <dgm:spPr/>
      <dgm:t>
        <a:bodyPr/>
        <a:lstStyle/>
        <a:p>
          <a:endParaRPr lang="en-IE"/>
        </a:p>
      </dgm:t>
    </dgm:pt>
    <dgm:pt modelId="{D5641ABC-2D13-4864-85A4-E060AA98C80A}" type="sibTrans" cxnId="{3A3FA386-3262-4518-9610-F74BF8B2F508}">
      <dgm:prSet/>
      <dgm:spPr/>
      <dgm:t>
        <a:bodyPr/>
        <a:lstStyle/>
        <a:p>
          <a:endParaRPr lang="en-IE"/>
        </a:p>
      </dgm:t>
    </dgm:pt>
    <dgm:pt modelId="{2A9F5634-7C78-4812-9BD4-8E7A899F18E4}">
      <dgm:prSet phldrT="[Text]"/>
      <dgm:spPr/>
      <dgm:t>
        <a:bodyPr/>
        <a:lstStyle/>
        <a:p>
          <a:r>
            <a:rPr lang="en-IE"/>
            <a:t>Cognition</a:t>
          </a:r>
        </a:p>
      </dgm:t>
    </dgm:pt>
    <dgm:pt modelId="{641ADC0B-2379-4DC3-81CA-40AD875BA554}" type="parTrans" cxnId="{D7E33FCC-F405-49E8-BF30-C5D7FCB0C60D}">
      <dgm:prSet/>
      <dgm:spPr/>
      <dgm:t>
        <a:bodyPr/>
        <a:lstStyle/>
        <a:p>
          <a:endParaRPr lang="en-IE"/>
        </a:p>
      </dgm:t>
    </dgm:pt>
    <dgm:pt modelId="{5D90B9C5-79BA-4B3F-B979-0AEB9A736A78}" type="sibTrans" cxnId="{D7E33FCC-F405-49E8-BF30-C5D7FCB0C60D}">
      <dgm:prSet/>
      <dgm:spPr/>
      <dgm:t>
        <a:bodyPr/>
        <a:lstStyle/>
        <a:p>
          <a:endParaRPr lang="en-IE"/>
        </a:p>
      </dgm:t>
    </dgm:pt>
    <dgm:pt modelId="{8E386E3F-C27C-4C36-AC36-19C57FD485A6}">
      <dgm:prSet/>
      <dgm:spPr/>
      <dgm:t>
        <a:bodyPr/>
        <a:lstStyle/>
        <a:p>
          <a:r>
            <a:rPr lang="en-IE"/>
            <a:t>Behaviour</a:t>
          </a:r>
        </a:p>
      </dgm:t>
    </dgm:pt>
    <dgm:pt modelId="{98231342-DF95-4F2B-9217-391399D0E4B3}" type="parTrans" cxnId="{D33BFEF5-EBA7-429C-B765-A2F2C5B8E109}">
      <dgm:prSet/>
      <dgm:spPr/>
      <dgm:t>
        <a:bodyPr/>
        <a:lstStyle/>
        <a:p>
          <a:endParaRPr lang="en-IE"/>
        </a:p>
      </dgm:t>
    </dgm:pt>
    <dgm:pt modelId="{E1A08F9F-7E69-4BB1-81E3-7697B8AD2CCA}" type="sibTrans" cxnId="{D33BFEF5-EBA7-429C-B765-A2F2C5B8E109}">
      <dgm:prSet/>
      <dgm:spPr/>
      <dgm:t>
        <a:bodyPr/>
        <a:lstStyle/>
        <a:p>
          <a:endParaRPr lang="en-IE"/>
        </a:p>
      </dgm:t>
    </dgm:pt>
    <dgm:pt modelId="{9DD56348-B830-45BA-88EF-55F168D36BD8}" type="pres">
      <dgm:prSet presAssocID="{20859804-29BA-45B1-B608-C51D49263FB8}" presName="composite" presStyleCnt="0">
        <dgm:presLayoutVars>
          <dgm:chMax val="5"/>
          <dgm:dir/>
          <dgm:resizeHandles val="exact"/>
        </dgm:presLayoutVars>
      </dgm:prSet>
      <dgm:spPr/>
    </dgm:pt>
    <dgm:pt modelId="{97754465-48EC-43CD-BB49-D52471B323D7}" type="pres">
      <dgm:prSet presAssocID="{CC2E0359-7504-4324-AF78-F91983BB0365}" presName="circle1" presStyleLbl="lnNode1" presStyleIdx="0" presStyleCnt="4"/>
      <dgm:spPr/>
    </dgm:pt>
    <dgm:pt modelId="{8C7371A9-FB44-4B63-9A7D-CCA5FAE3B0CA}" type="pres">
      <dgm:prSet presAssocID="{CC2E0359-7504-4324-AF78-F91983BB0365}" presName="text1" presStyleLbl="revTx" presStyleIdx="0" presStyleCnt="4">
        <dgm:presLayoutVars>
          <dgm:bulletEnabled val="1"/>
        </dgm:presLayoutVars>
      </dgm:prSet>
      <dgm:spPr/>
    </dgm:pt>
    <dgm:pt modelId="{2DA2B141-8A1C-4416-930E-B5BAD44B2DFD}" type="pres">
      <dgm:prSet presAssocID="{CC2E0359-7504-4324-AF78-F91983BB0365}" presName="line1" presStyleLbl="callout" presStyleIdx="0" presStyleCnt="8"/>
      <dgm:spPr/>
    </dgm:pt>
    <dgm:pt modelId="{8EAE2A7E-024F-4D19-9692-57261C294868}" type="pres">
      <dgm:prSet presAssocID="{CC2E0359-7504-4324-AF78-F91983BB0365}" presName="d1" presStyleLbl="callout" presStyleIdx="1" presStyleCnt="8"/>
      <dgm:spPr/>
    </dgm:pt>
    <dgm:pt modelId="{5DB457DB-9BF6-412F-BBAF-E532A7E2EC0F}" type="pres">
      <dgm:prSet presAssocID="{CBA9D2DE-BCB0-42EB-B49B-9436F45AE40C}" presName="circle2" presStyleLbl="lnNode1" presStyleIdx="1" presStyleCnt="4" custScaleX="124686" custScaleY="108147"/>
      <dgm:spPr/>
    </dgm:pt>
    <dgm:pt modelId="{3999CD61-AD23-40DF-8B5C-BF595A732C50}" type="pres">
      <dgm:prSet presAssocID="{CBA9D2DE-BCB0-42EB-B49B-9436F45AE40C}" presName="text2" presStyleLbl="revTx" presStyleIdx="1" presStyleCnt="4">
        <dgm:presLayoutVars>
          <dgm:bulletEnabled val="1"/>
        </dgm:presLayoutVars>
      </dgm:prSet>
      <dgm:spPr/>
    </dgm:pt>
    <dgm:pt modelId="{D26AA07A-921C-4C74-ADEB-F0781C3806FB}" type="pres">
      <dgm:prSet presAssocID="{CBA9D2DE-BCB0-42EB-B49B-9436F45AE40C}" presName="line2" presStyleLbl="callout" presStyleIdx="2" presStyleCnt="8"/>
      <dgm:spPr/>
    </dgm:pt>
    <dgm:pt modelId="{F1A592E6-659A-4283-BCE4-A3F994B93EE5}" type="pres">
      <dgm:prSet presAssocID="{CBA9D2DE-BCB0-42EB-B49B-9436F45AE40C}" presName="d2" presStyleLbl="callout" presStyleIdx="3" presStyleCnt="8"/>
      <dgm:spPr/>
    </dgm:pt>
    <dgm:pt modelId="{5A588D4B-3137-4CAF-8921-B9B33B791A0A}" type="pres">
      <dgm:prSet presAssocID="{2A9F5634-7C78-4812-9BD4-8E7A899F18E4}" presName="circle3" presStyleLbl="lnNode1" presStyleIdx="2" presStyleCnt="4"/>
      <dgm:spPr/>
    </dgm:pt>
    <dgm:pt modelId="{4D0E4ADB-70D4-45EE-84C7-3D9CF44ED738}" type="pres">
      <dgm:prSet presAssocID="{2A9F5634-7C78-4812-9BD4-8E7A899F18E4}" presName="text3" presStyleLbl="revTx" presStyleIdx="2" presStyleCnt="4">
        <dgm:presLayoutVars>
          <dgm:bulletEnabled val="1"/>
        </dgm:presLayoutVars>
      </dgm:prSet>
      <dgm:spPr/>
    </dgm:pt>
    <dgm:pt modelId="{96CB4E83-6BDF-49E3-9DCF-1DE6D8AF2771}" type="pres">
      <dgm:prSet presAssocID="{2A9F5634-7C78-4812-9BD4-8E7A899F18E4}" presName="line3" presStyleLbl="callout" presStyleIdx="4" presStyleCnt="8"/>
      <dgm:spPr/>
    </dgm:pt>
    <dgm:pt modelId="{8B983A34-F282-4613-A03A-3C9EF567F9C2}" type="pres">
      <dgm:prSet presAssocID="{2A9F5634-7C78-4812-9BD4-8E7A899F18E4}" presName="d3" presStyleLbl="callout" presStyleIdx="5" presStyleCnt="8"/>
      <dgm:spPr/>
    </dgm:pt>
    <dgm:pt modelId="{8448535F-39AD-4373-B8FC-ED6D13319067}" type="pres">
      <dgm:prSet presAssocID="{8E386E3F-C27C-4C36-AC36-19C57FD485A6}" presName="circle4" presStyleLbl="lnNode1" presStyleIdx="3" presStyleCnt="4" custScaleX="128448" custScaleY="121361"/>
      <dgm:spPr/>
    </dgm:pt>
    <dgm:pt modelId="{434363E1-15D6-4252-ABC2-2CF00C476D3E}" type="pres">
      <dgm:prSet presAssocID="{8E386E3F-C27C-4C36-AC36-19C57FD485A6}" presName="text4" presStyleLbl="revTx" presStyleIdx="3" presStyleCnt="4">
        <dgm:presLayoutVars>
          <dgm:bulletEnabled val="1"/>
        </dgm:presLayoutVars>
      </dgm:prSet>
      <dgm:spPr/>
    </dgm:pt>
    <dgm:pt modelId="{36DEABAD-CB7B-4DD0-9F64-03EDB2CB8A2C}" type="pres">
      <dgm:prSet presAssocID="{8E386E3F-C27C-4C36-AC36-19C57FD485A6}" presName="line4" presStyleLbl="callout" presStyleIdx="6" presStyleCnt="8"/>
      <dgm:spPr/>
    </dgm:pt>
    <dgm:pt modelId="{94E893E8-134E-418B-A3F0-C8A890CA2A10}" type="pres">
      <dgm:prSet presAssocID="{8E386E3F-C27C-4C36-AC36-19C57FD485A6}" presName="d4" presStyleLbl="callout" presStyleIdx="7" presStyleCnt="8"/>
      <dgm:spPr/>
    </dgm:pt>
  </dgm:ptLst>
  <dgm:cxnLst>
    <dgm:cxn modelId="{DB3C6740-312E-46EA-91F5-CB5A9E4D6D7D}" type="presOf" srcId="{2A9F5634-7C78-4812-9BD4-8E7A899F18E4}" destId="{4D0E4ADB-70D4-45EE-84C7-3D9CF44ED738}" srcOrd="0" destOrd="0" presId="urn:microsoft.com/office/officeart/2005/8/layout/target1"/>
    <dgm:cxn modelId="{56E0984C-A193-4754-8391-EAE2DF4BD28D}" type="presOf" srcId="{CC2E0359-7504-4324-AF78-F91983BB0365}" destId="{8C7371A9-FB44-4B63-9A7D-CCA5FAE3B0CA}" srcOrd="0" destOrd="0" presId="urn:microsoft.com/office/officeart/2005/8/layout/target1"/>
    <dgm:cxn modelId="{2F3F356E-9918-4ED0-8798-E3487C825ED3}" type="presOf" srcId="{20859804-29BA-45B1-B608-C51D49263FB8}" destId="{9DD56348-B830-45BA-88EF-55F168D36BD8}" srcOrd="0" destOrd="0" presId="urn:microsoft.com/office/officeart/2005/8/layout/target1"/>
    <dgm:cxn modelId="{F278F55A-3697-4170-9681-A44963E7FE75}" type="presOf" srcId="{8E386E3F-C27C-4C36-AC36-19C57FD485A6}" destId="{434363E1-15D6-4252-ABC2-2CF00C476D3E}" srcOrd="0" destOrd="0" presId="urn:microsoft.com/office/officeart/2005/8/layout/target1"/>
    <dgm:cxn modelId="{BCE84F85-0D86-4D9A-A67F-1544E7D210E0}" type="presOf" srcId="{CBA9D2DE-BCB0-42EB-B49B-9436F45AE40C}" destId="{3999CD61-AD23-40DF-8B5C-BF595A732C50}" srcOrd="0" destOrd="0" presId="urn:microsoft.com/office/officeart/2005/8/layout/target1"/>
    <dgm:cxn modelId="{3A3FA386-3262-4518-9610-F74BF8B2F508}" srcId="{20859804-29BA-45B1-B608-C51D49263FB8}" destId="{CBA9D2DE-BCB0-42EB-B49B-9436F45AE40C}" srcOrd="1" destOrd="0" parTransId="{864CDEAD-9922-42C2-8366-B0DEB527E11C}" sibTransId="{D5641ABC-2D13-4864-85A4-E060AA98C80A}"/>
    <dgm:cxn modelId="{B1FBB8C3-A6C3-4677-A471-4C77A959F04D}" srcId="{20859804-29BA-45B1-B608-C51D49263FB8}" destId="{CC2E0359-7504-4324-AF78-F91983BB0365}" srcOrd="0" destOrd="0" parTransId="{A3911C84-19F2-438E-AA01-C4B959152E43}" sibTransId="{CD3DD437-C4FC-4103-BADC-11694DE30570}"/>
    <dgm:cxn modelId="{D7E33FCC-F405-49E8-BF30-C5D7FCB0C60D}" srcId="{20859804-29BA-45B1-B608-C51D49263FB8}" destId="{2A9F5634-7C78-4812-9BD4-8E7A899F18E4}" srcOrd="2" destOrd="0" parTransId="{641ADC0B-2379-4DC3-81CA-40AD875BA554}" sibTransId="{5D90B9C5-79BA-4B3F-B979-0AEB9A736A78}"/>
    <dgm:cxn modelId="{D33BFEF5-EBA7-429C-B765-A2F2C5B8E109}" srcId="{20859804-29BA-45B1-B608-C51D49263FB8}" destId="{8E386E3F-C27C-4C36-AC36-19C57FD485A6}" srcOrd="3" destOrd="0" parTransId="{98231342-DF95-4F2B-9217-391399D0E4B3}" sibTransId="{E1A08F9F-7E69-4BB1-81E3-7697B8AD2CCA}"/>
    <dgm:cxn modelId="{E2F0BFB0-B811-4C2B-924F-A927D5F6946D}" type="presParOf" srcId="{9DD56348-B830-45BA-88EF-55F168D36BD8}" destId="{97754465-48EC-43CD-BB49-D52471B323D7}" srcOrd="0" destOrd="0" presId="urn:microsoft.com/office/officeart/2005/8/layout/target1"/>
    <dgm:cxn modelId="{E09145BC-7EF1-4E04-B0AD-E045EB4E4118}" type="presParOf" srcId="{9DD56348-B830-45BA-88EF-55F168D36BD8}" destId="{8C7371A9-FB44-4B63-9A7D-CCA5FAE3B0CA}" srcOrd="1" destOrd="0" presId="urn:microsoft.com/office/officeart/2005/8/layout/target1"/>
    <dgm:cxn modelId="{CB548108-5F1A-4A0A-A80C-E05B0D30893F}" type="presParOf" srcId="{9DD56348-B830-45BA-88EF-55F168D36BD8}" destId="{2DA2B141-8A1C-4416-930E-B5BAD44B2DFD}" srcOrd="2" destOrd="0" presId="urn:microsoft.com/office/officeart/2005/8/layout/target1"/>
    <dgm:cxn modelId="{C84BCC05-A09B-42B3-8E44-74CFD1A173BD}" type="presParOf" srcId="{9DD56348-B830-45BA-88EF-55F168D36BD8}" destId="{8EAE2A7E-024F-4D19-9692-57261C294868}" srcOrd="3" destOrd="0" presId="urn:microsoft.com/office/officeart/2005/8/layout/target1"/>
    <dgm:cxn modelId="{4633E992-7710-4AC0-9C21-4E26D165BC8E}" type="presParOf" srcId="{9DD56348-B830-45BA-88EF-55F168D36BD8}" destId="{5DB457DB-9BF6-412F-BBAF-E532A7E2EC0F}" srcOrd="4" destOrd="0" presId="urn:microsoft.com/office/officeart/2005/8/layout/target1"/>
    <dgm:cxn modelId="{BD69D8D9-B5A5-4BEC-A147-B90CDB6AB86C}" type="presParOf" srcId="{9DD56348-B830-45BA-88EF-55F168D36BD8}" destId="{3999CD61-AD23-40DF-8B5C-BF595A732C50}" srcOrd="5" destOrd="0" presId="urn:microsoft.com/office/officeart/2005/8/layout/target1"/>
    <dgm:cxn modelId="{05EA00F9-8D87-4BD2-962D-F3EA02711759}" type="presParOf" srcId="{9DD56348-B830-45BA-88EF-55F168D36BD8}" destId="{D26AA07A-921C-4C74-ADEB-F0781C3806FB}" srcOrd="6" destOrd="0" presId="urn:microsoft.com/office/officeart/2005/8/layout/target1"/>
    <dgm:cxn modelId="{FA4043E7-384C-4316-9C36-BEA5EB2B8549}" type="presParOf" srcId="{9DD56348-B830-45BA-88EF-55F168D36BD8}" destId="{F1A592E6-659A-4283-BCE4-A3F994B93EE5}" srcOrd="7" destOrd="0" presId="urn:microsoft.com/office/officeart/2005/8/layout/target1"/>
    <dgm:cxn modelId="{BAD73F5B-DFD6-4613-AC10-8DE6810B3E57}" type="presParOf" srcId="{9DD56348-B830-45BA-88EF-55F168D36BD8}" destId="{5A588D4B-3137-4CAF-8921-B9B33B791A0A}" srcOrd="8" destOrd="0" presId="urn:microsoft.com/office/officeart/2005/8/layout/target1"/>
    <dgm:cxn modelId="{E53221E3-5DAF-469A-91B9-D3942933D6EC}" type="presParOf" srcId="{9DD56348-B830-45BA-88EF-55F168D36BD8}" destId="{4D0E4ADB-70D4-45EE-84C7-3D9CF44ED738}" srcOrd="9" destOrd="0" presId="urn:microsoft.com/office/officeart/2005/8/layout/target1"/>
    <dgm:cxn modelId="{98E254A8-16D1-4979-AF4F-611A2F066FC7}" type="presParOf" srcId="{9DD56348-B830-45BA-88EF-55F168D36BD8}" destId="{96CB4E83-6BDF-49E3-9DCF-1DE6D8AF2771}" srcOrd="10" destOrd="0" presId="urn:microsoft.com/office/officeart/2005/8/layout/target1"/>
    <dgm:cxn modelId="{0CF36D20-26A3-4BBC-9A31-F31F7060B33F}" type="presParOf" srcId="{9DD56348-B830-45BA-88EF-55F168D36BD8}" destId="{8B983A34-F282-4613-A03A-3C9EF567F9C2}" srcOrd="11" destOrd="0" presId="urn:microsoft.com/office/officeart/2005/8/layout/target1"/>
    <dgm:cxn modelId="{3303A2C0-7D4F-4B9A-BD81-DA51757B88BD}" type="presParOf" srcId="{9DD56348-B830-45BA-88EF-55F168D36BD8}" destId="{8448535F-39AD-4373-B8FC-ED6D13319067}" srcOrd="12" destOrd="0" presId="urn:microsoft.com/office/officeart/2005/8/layout/target1"/>
    <dgm:cxn modelId="{21E039E9-1547-42FD-AB92-C4F99F445CE5}" type="presParOf" srcId="{9DD56348-B830-45BA-88EF-55F168D36BD8}" destId="{434363E1-15D6-4252-ABC2-2CF00C476D3E}" srcOrd="13" destOrd="0" presId="urn:microsoft.com/office/officeart/2005/8/layout/target1"/>
    <dgm:cxn modelId="{9CB0933A-95FC-4C30-844A-1FA90B791E04}" type="presParOf" srcId="{9DD56348-B830-45BA-88EF-55F168D36BD8}" destId="{36DEABAD-CB7B-4DD0-9F64-03EDB2CB8A2C}" srcOrd="14" destOrd="0" presId="urn:microsoft.com/office/officeart/2005/8/layout/target1"/>
    <dgm:cxn modelId="{408E830B-5089-4325-980C-0F14D7E80745}" type="presParOf" srcId="{9DD56348-B830-45BA-88EF-55F168D36BD8}" destId="{94E893E8-134E-418B-A3F0-C8A890CA2A10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2CF6A3-B071-4877-8B40-C3639C33DCC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FE63483-A292-4FEA-ADEB-697C5E5ED545}">
      <dgm:prSet/>
      <dgm:spPr/>
      <dgm:t>
        <a:bodyPr/>
        <a:lstStyle/>
        <a:p>
          <a:r>
            <a:rPr lang="en-IE"/>
            <a:t>Create a supportive environment</a:t>
          </a:r>
          <a:endParaRPr lang="en-US"/>
        </a:p>
      </dgm:t>
    </dgm:pt>
    <dgm:pt modelId="{478B07B0-5DF0-4A1A-A1D7-D98C508A49FF}" type="parTrans" cxnId="{BC96E2C5-EFA5-427A-B41F-5CB6F3F92288}">
      <dgm:prSet/>
      <dgm:spPr/>
      <dgm:t>
        <a:bodyPr/>
        <a:lstStyle/>
        <a:p>
          <a:endParaRPr lang="en-US"/>
        </a:p>
      </dgm:t>
    </dgm:pt>
    <dgm:pt modelId="{FF783A52-FFEE-44D1-8580-51BD41836FEB}" type="sibTrans" cxnId="{BC96E2C5-EFA5-427A-B41F-5CB6F3F92288}">
      <dgm:prSet/>
      <dgm:spPr/>
      <dgm:t>
        <a:bodyPr/>
        <a:lstStyle/>
        <a:p>
          <a:endParaRPr lang="en-US"/>
        </a:p>
      </dgm:t>
    </dgm:pt>
    <dgm:pt modelId="{A25BF84D-120F-4F7A-BC68-07A30BA8720D}">
      <dgm:prSet/>
      <dgm:spPr/>
      <dgm:t>
        <a:bodyPr/>
        <a:lstStyle/>
        <a:p>
          <a:r>
            <a:rPr lang="en-IE"/>
            <a:t>Creative open relationships</a:t>
          </a:r>
          <a:endParaRPr lang="en-US"/>
        </a:p>
      </dgm:t>
    </dgm:pt>
    <dgm:pt modelId="{B32D3F98-92F1-4D17-A431-B6D21C927D22}" type="parTrans" cxnId="{10941AF2-E49E-4CA6-8F7F-244018CDC9B0}">
      <dgm:prSet/>
      <dgm:spPr/>
      <dgm:t>
        <a:bodyPr/>
        <a:lstStyle/>
        <a:p>
          <a:endParaRPr lang="en-US"/>
        </a:p>
      </dgm:t>
    </dgm:pt>
    <dgm:pt modelId="{252D319E-4D82-459D-87FC-AD34B2FB86C9}" type="sibTrans" cxnId="{10941AF2-E49E-4CA6-8F7F-244018CDC9B0}">
      <dgm:prSet/>
      <dgm:spPr/>
      <dgm:t>
        <a:bodyPr/>
        <a:lstStyle/>
        <a:p>
          <a:endParaRPr lang="en-US"/>
        </a:p>
      </dgm:t>
    </dgm:pt>
    <dgm:pt modelId="{E3D75CAF-BDAF-44A0-AE7C-1AE0A5B7B5AA}">
      <dgm:prSet/>
      <dgm:spPr/>
      <dgm:t>
        <a:bodyPr/>
        <a:lstStyle/>
        <a:p>
          <a:r>
            <a:rPr lang="en-IE" dirty="0"/>
            <a:t>Create an alliance that encourages them to take control at a level they can manage</a:t>
          </a:r>
          <a:endParaRPr lang="en-US" dirty="0"/>
        </a:p>
      </dgm:t>
    </dgm:pt>
    <dgm:pt modelId="{81D4F939-F1EF-470F-9C95-9FCEABEB7EA5}" type="parTrans" cxnId="{5CD170CF-BC75-4EA7-91F0-AC089F3D1555}">
      <dgm:prSet/>
      <dgm:spPr/>
      <dgm:t>
        <a:bodyPr/>
        <a:lstStyle/>
        <a:p>
          <a:endParaRPr lang="en-US"/>
        </a:p>
      </dgm:t>
    </dgm:pt>
    <dgm:pt modelId="{5066A986-EB12-4C2A-B125-3C24AF279CC2}" type="sibTrans" cxnId="{5CD170CF-BC75-4EA7-91F0-AC089F3D1555}">
      <dgm:prSet/>
      <dgm:spPr/>
      <dgm:t>
        <a:bodyPr/>
        <a:lstStyle/>
        <a:p>
          <a:endParaRPr lang="en-US"/>
        </a:p>
      </dgm:t>
    </dgm:pt>
    <dgm:pt modelId="{2937FCC6-116A-4161-81CB-861D76777B50}">
      <dgm:prSet/>
      <dgm:spPr/>
      <dgm:t>
        <a:bodyPr/>
        <a:lstStyle/>
        <a:p>
          <a:r>
            <a:rPr lang="en-IE"/>
            <a:t>Help them to see the reality of the relationship</a:t>
          </a:r>
          <a:endParaRPr lang="en-US"/>
        </a:p>
      </dgm:t>
    </dgm:pt>
    <dgm:pt modelId="{F01308F3-1CFA-486D-B1ED-8D93A3F8FA8A}" type="parTrans" cxnId="{87C9D656-49B4-40C6-ABA4-EA803AC383FC}">
      <dgm:prSet/>
      <dgm:spPr/>
      <dgm:t>
        <a:bodyPr/>
        <a:lstStyle/>
        <a:p>
          <a:endParaRPr lang="en-US"/>
        </a:p>
      </dgm:t>
    </dgm:pt>
    <dgm:pt modelId="{8AD97C8E-9F92-498E-A543-197A4D9DF50E}" type="sibTrans" cxnId="{87C9D656-49B4-40C6-ABA4-EA803AC383FC}">
      <dgm:prSet/>
      <dgm:spPr/>
      <dgm:t>
        <a:bodyPr/>
        <a:lstStyle/>
        <a:p>
          <a:endParaRPr lang="en-US"/>
        </a:p>
      </dgm:t>
    </dgm:pt>
    <dgm:pt modelId="{8AC20949-CA66-44AC-ABFA-B170088E8424}" type="pres">
      <dgm:prSet presAssocID="{2C2CF6A3-B071-4877-8B40-C3639C33DCC9}" presName="linear" presStyleCnt="0">
        <dgm:presLayoutVars>
          <dgm:animLvl val="lvl"/>
          <dgm:resizeHandles val="exact"/>
        </dgm:presLayoutVars>
      </dgm:prSet>
      <dgm:spPr/>
    </dgm:pt>
    <dgm:pt modelId="{3C313EF5-77BE-4D8A-A61F-BCC9312890FE}" type="pres">
      <dgm:prSet presAssocID="{6FE63483-A292-4FEA-ADEB-697C5E5ED54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503DEA1-3012-45A9-8B67-9065EC5176B8}" type="pres">
      <dgm:prSet presAssocID="{FF783A52-FFEE-44D1-8580-51BD41836FEB}" presName="spacer" presStyleCnt="0"/>
      <dgm:spPr/>
    </dgm:pt>
    <dgm:pt modelId="{34590CBE-B417-4AA7-BF72-9996EBB595D5}" type="pres">
      <dgm:prSet presAssocID="{A25BF84D-120F-4F7A-BC68-07A30BA8720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C68B093-BEB1-4BEF-9C09-6D33271AECD4}" type="pres">
      <dgm:prSet presAssocID="{252D319E-4D82-459D-87FC-AD34B2FB86C9}" presName="spacer" presStyleCnt="0"/>
      <dgm:spPr/>
    </dgm:pt>
    <dgm:pt modelId="{6892E22F-4B9B-4438-BE9C-C47F0230D3EE}" type="pres">
      <dgm:prSet presAssocID="{E3D75CAF-BDAF-44A0-AE7C-1AE0A5B7B5A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4025620-33AA-4F06-90AB-0E917E64BB33}" type="pres">
      <dgm:prSet presAssocID="{5066A986-EB12-4C2A-B125-3C24AF279CC2}" presName="spacer" presStyleCnt="0"/>
      <dgm:spPr/>
    </dgm:pt>
    <dgm:pt modelId="{7C1B172E-2ACC-4EEA-97CE-24F52CEAFEA1}" type="pres">
      <dgm:prSet presAssocID="{2937FCC6-116A-4161-81CB-861D76777B5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82F4102-D092-424F-9D3C-90BBBB6C2B6D}" type="presOf" srcId="{A25BF84D-120F-4F7A-BC68-07A30BA8720D}" destId="{34590CBE-B417-4AA7-BF72-9996EBB595D5}" srcOrd="0" destOrd="0" presId="urn:microsoft.com/office/officeart/2005/8/layout/vList2"/>
    <dgm:cxn modelId="{2C334570-9B85-47E8-BC7E-5A421AD39652}" type="presOf" srcId="{E3D75CAF-BDAF-44A0-AE7C-1AE0A5B7B5AA}" destId="{6892E22F-4B9B-4438-BE9C-C47F0230D3EE}" srcOrd="0" destOrd="0" presId="urn:microsoft.com/office/officeart/2005/8/layout/vList2"/>
    <dgm:cxn modelId="{87C9D656-49B4-40C6-ABA4-EA803AC383FC}" srcId="{2C2CF6A3-B071-4877-8B40-C3639C33DCC9}" destId="{2937FCC6-116A-4161-81CB-861D76777B50}" srcOrd="3" destOrd="0" parTransId="{F01308F3-1CFA-486D-B1ED-8D93A3F8FA8A}" sibTransId="{8AD97C8E-9F92-498E-A543-197A4D9DF50E}"/>
    <dgm:cxn modelId="{D5A045A1-CFDC-4B6B-8090-4DE94D236F1D}" type="presOf" srcId="{2C2CF6A3-B071-4877-8B40-C3639C33DCC9}" destId="{8AC20949-CA66-44AC-ABFA-B170088E8424}" srcOrd="0" destOrd="0" presId="urn:microsoft.com/office/officeart/2005/8/layout/vList2"/>
    <dgm:cxn modelId="{EC7993A5-6064-4EDA-B043-FEC8B5160509}" type="presOf" srcId="{2937FCC6-116A-4161-81CB-861D76777B50}" destId="{7C1B172E-2ACC-4EEA-97CE-24F52CEAFEA1}" srcOrd="0" destOrd="0" presId="urn:microsoft.com/office/officeart/2005/8/layout/vList2"/>
    <dgm:cxn modelId="{BC96E2C5-EFA5-427A-B41F-5CB6F3F92288}" srcId="{2C2CF6A3-B071-4877-8B40-C3639C33DCC9}" destId="{6FE63483-A292-4FEA-ADEB-697C5E5ED545}" srcOrd="0" destOrd="0" parTransId="{478B07B0-5DF0-4A1A-A1D7-D98C508A49FF}" sibTransId="{FF783A52-FFEE-44D1-8580-51BD41836FEB}"/>
    <dgm:cxn modelId="{5CD170CF-BC75-4EA7-91F0-AC089F3D1555}" srcId="{2C2CF6A3-B071-4877-8B40-C3639C33DCC9}" destId="{E3D75CAF-BDAF-44A0-AE7C-1AE0A5B7B5AA}" srcOrd="2" destOrd="0" parTransId="{81D4F939-F1EF-470F-9C95-9FCEABEB7EA5}" sibTransId="{5066A986-EB12-4C2A-B125-3C24AF279CC2}"/>
    <dgm:cxn modelId="{10941AF2-E49E-4CA6-8F7F-244018CDC9B0}" srcId="{2C2CF6A3-B071-4877-8B40-C3639C33DCC9}" destId="{A25BF84D-120F-4F7A-BC68-07A30BA8720D}" srcOrd="1" destOrd="0" parTransId="{B32D3F98-92F1-4D17-A431-B6D21C927D22}" sibTransId="{252D319E-4D82-459D-87FC-AD34B2FB86C9}"/>
    <dgm:cxn modelId="{426FE9FC-9CE6-4F5F-BECE-78FE7BAA9E55}" type="presOf" srcId="{6FE63483-A292-4FEA-ADEB-697C5E5ED545}" destId="{3C313EF5-77BE-4D8A-A61F-BCC9312890FE}" srcOrd="0" destOrd="0" presId="urn:microsoft.com/office/officeart/2005/8/layout/vList2"/>
    <dgm:cxn modelId="{4FC4611D-87EB-419D-B5FC-73B18C54633C}" type="presParOf" srcId="{8AC20949-CA66-44AC-ABFA-B170088E8424}" destId="{3C313EF5-77BE-4D8A-A61F-BCC9312890FE}" srcOrd="0" destOrd="0" presId="urn:microsoft.com/office/officeart/2005/8/layout/vList2"/>
    <dgm:cxn modelId="{D64AC000-2CA0-4260-BE73-A52F8BCF4277}" type="presParOf" srcId="{8AC20949-CA66-44AC-ABFA-B170088E8424}" destId="{B503DEA1-3012-45A9-8B67-9065EC5176B8}" srcOrd="1" destOrd="0" presId="urn:microsoft.com/office/officeart/2005/8/layout/vList2"/>
    <dgm:cxn modelId="{AEEA0958-21FB-4C92-A86A-12B7315B5C4B}" type="presParOf" srcId="{8AC20949-CA66-44AC-ABFA-B170088E8424}" destId="{34590CBE-B417-4AA7-BF72-9996EBB595D5}" srcOrd="2" destOrd="0" presId="urn:microsoft.com/office/officeart/2005/8/layout/vList2"/>
    <dgm:cxn modelId="{CF9D8F31-92BF-495F-9C15-BEEA7549508E}" type="presParOf" srcId="{8AC20949-CA66-44AC-ABFA-B170088E8424}" destId="{5C68B093-BEB1-4BEF-9C09-6D33271AECD4}" srcOrd="3" destOrd="0" presId="urn:microsoft.com/office/officeart/2005/8/layout/vList2"/>
    <dgm:cxn modelId="{FF0495EC-43F0-4FE2-BE16-0317C35732EA}" type="presParOf" srcId="{8AC20949-CA66-44AC-ABFA-B170088E8424}" destId="{6892E22F-4B9B-4438-BE9C-C47F0230D3EE}" srcOrd="4" destOrd="0" presId="urn:microsoft.com/office/officeart/2005/8/layout/vList2"/>
    <dgm:cxn modelId="{6CCA504D-2702-455F-85DB-E19F49F7A89E}" type="presParOf" srcId="{8AC20949-CA66-44AC-ABFA-B170088E8424}" destId="{B4025620-33AA-4F06-90AB-0E917E64BB33}" srcOrd="5" destOrd="0" presId="urn:microsoft.com/office/officeart/2005/8/layout/vList2"/>
    <dgm:cxn modelId="{E9F64476-2E37-45A7-82F1-A56A277BB6B5}" type="presParOf" srcId="{8AC20949-CA66-44AC-ABFA-B170088E8424}" destId="{7C1B172E-2ACC-4EEA-97CE-24F52CEAFEA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A565A-C517-4104-9FA5-45B5CF64C377}">
      <dsp:nvSpPr>
        <dsp:cNvPr id="0" name=""/>
        <dsp:cNvSpPr/>
      </dsp:nvSpPr>
      <dsp:spPr>
        <a:xfrm>
          <a:off x="209443" y="2638"/>
          <a:ext cx="3786401" cy="22718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Deliberate self-harm refers to an intentional act of causing physical injury to oneself without wanting to die. Deliberate self-harm behaviours most commonly include cutting, scratching or intentional drug overdose</a:t>
          </a:r>
        </a:p>
      </dsp:txBody>
      <dsp:txXfrm>
        <a:off x="209443" y="2638"/>
        <a:ext cx="3786401" cy="2271841"/>
      </dsp:txXfrm>
    </dsp:sp>
    <dsp:sp modelId="{EA1573C3-9D47-47E4-B945-E505CE56381C}">
      <dsp:nvSpPr>
        <dsp:cNvPr id="0" name=""/>
        <dsp:cNvSpPr/>
      </dsp:nvSpPr>
      <dsp:spPr>
        <a:xfrm>
          <a:off x="209443" y="2653120"/>
          <a:ext cx="3786401" cy="2271841"/>
        </a:xfrm>
        <a:prstGeom prst="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These acts are often gratifying and cause minor to moderate harm. Some individuals self-harm on a regular basis, while others do it only a few times. Although deliberate self-harm is done without lethal intent, it can lead to fatality</a:t>
          </a:r>
        </a:p>
      </dsp:txBody>
      <dsp:txXfrm>
        <a:off x="209443" y="2653120"/>
        <a:ext cx="3786401" cy="2271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8535F-39AD-4373-B8FC-ED6D13319067}">
      <dsp:nvSpPr>
        <dsp:cNvPr id="0" name=""/>
        <dsp:cNvSpPr/>
      </dsp:nvSpPr>
      <dsp:spPr>
        <a:xfrm>
          <a:off x="991663" y="564996"/>
          <a:ext cx="4191904" cy="3960620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88D4B-3137-4CAF-8921-B9B33B791A0A}">
      <dsp:nvSpPr>
        <dsp:cNvPr id="0" name=""/>
        <dsp:cNvSpPr/>
      </dsp:nvSpPr>
      <dsp:spPr>
        <a:xfrm>
          <a:off x="1922273" y="1379964"/>
          <a:ext cx="2330685" cy="2330685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457DB-9BF6-412F-BBAF-E532A7E2EC0F}">
      <dsp:nvSpPr>
        <dsp:cNvPr id="0" name=""/>
        <dsp:cNvSpPr/>
      </dsp:nvSpPr>
      <dsp:spPr>
        <a:xfrm>
          <a:off x="2215804" y="1789137"/>
          <a:ext cx="1743623" cy="1512339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54465-48EC-43CD-BB49-D52471B323D7}">
      <dsp:nvSpPr>
        <dsp:cNvPr id="0" name=""/>
        <dsp:cNvSpPr/>
      </dsp:nvSpPr>
      <dsp:spPr>
        <a:xfrm>
          <a:off x="2854547" y="2312238"/>
          <a:ext cx="466137" cy="4661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371A9-FB44-4B63-9A7D-CCA5FAE3B0CA}">
      <dsp:nvSpPr>
        <dsp:cNvPr id="0" name=""/>
        <dsp:cNvSpPr/>
      </dsp:nvSpPr>
      <dsp:spPr>
        <a:xfrm>
          <a:off x="5263284" y="-174279"/>
          <a:ext cx="1631751" cy="780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33020" bIns="3302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/>
            <a:t>Ucs</a:t>
          </a:r>
        </a:p>
      </dsp:txBody>
      <dsp:txXfrm>
        <a:off x="5263284" y="-174279"/>
        <a:ext cx="1631751" cy="780521"/>
      </dsp:txXfrm>
    </dsp:sp>
    <dsp:sp modelId="{2DA2B141-8A1C-4416-930E-B5BAD44B2DFD}">
      <dsp:nvSpPr>
        <dsp:cNvPr id="0" name=""/>
        <dsp:cNvSpPr/>
      </dsp:nvSpPr>
      <dsp:spPr>
        <a:xfrm>
          <a:off x="4855346" y="215981"/>
          <a:ext cx="40793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E2A7E-024F-4D19-9692-57261C294868}">
      <dsp:nvSpPr>
        <dsp:cNvPr id="0" name=""/>
        <dsp:cNvSpPr/>
      </dsp:nvSpPr>
      <dsp:spPr>
        <a:xfrm rot="5400000">
          <a:off x="2804778" y="472982"/>
          <a:ext cx="2306209" cy="1794926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9CD61-AD23-40DF-8B5C-BF595A732C50}">
      <dsp:nvSpPr>
        <dsp:cNvPr id="0" name=""/>
        <dsp:cNvSpPr/>
      </dsp:nvSpPr>
      <dsp:spPr>
        <a:xfrm>
          <a:off x="5263284" y="606242"/>
          <a:ext cx="1631751" cy="780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33020" bIns="3302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/>
            <a:t>Emotion</a:t>
          </a:r>
        </a:p>
      </dsp:txBody>
      <dsp:txXfrm>
        <a:off x="5263284" y="606242"/>
        <a:ext cx="1631751" cy="780521"/>
      </dsp:txXfrm>
    </dsp:sp>
    <dsp:sp modelId="{D26AA07A-921C-4C74-ADEB-F0781C3806FB}">
      <dsp:nvSpPr>
        <dsp:cNvPr id="0" name=""/>
        <dsp:cNvSpPr/>
      </dsp:nvSpPr>
      <dsp:spPr>
        <a:xfrm>
          <a:off x="4855346" y="996502"/>
          <a:ext cx="40793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592E6-659A-4283-BCE4-A3F994B93EE5}">
      <dsp:nvSpPr>
        <dsp:cNvPr id="0" name=""/>
        <dsp:cNvSpPr/>
      </dsp:nvSpPr>
      <dsp:spPr>
        <a:xfrm rot="5400000">
          <a:off x="3204014" y="1240721"/>
          <a:ext cx="1893919" cy="1406026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E4ADB-70D4-45EE-84C7-3D9CF44ED738}">
      <dsp:nvSpPr>
        <dsp:cNvPr id="0" name=""/>
        <dsp:cNvSpPr/>
      </dsp:nvSpPr>
      <dsp:spPr>
        <a:xfrm>
          <a:off x="5263284" y="1386763"/>
          <a:ext cx="1631751" cy="780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33020" bIns="3302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/>
            <a:t>Cognition</a:t>
          </a:r>
        </a:p>
      </dsp:txBody>
      <dsp:txXfrm>
        <a:off x="5263284" y="1386763"/>
        <a:ext cx="1631751" cy="780521"/>
      </dsp:txXfrm>
    </dsp:sp>
    <dsp:sp modelId="{96CB4E83-6BDF-49E3-9DCF-1DE6D8AF2771}">
      <dsp:nvSpPr>
        <dsp:cNvPr id="0" name=""/>
        <dsp:cNvSpPr/>
      </dsp:nvSpPr>
      <dsp:spPr>
        <a:xfrm>
          <a:off x="4855346" y="1777023"/>
          <a:ext cx="40793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83A34-F282-4613-A03A-3C9EF567F9C2}">
      <dsp:nvSpPr>
        <dsp:cNvPr id="0" name=""/>
        <dsp:cNvSpPr/>
      </dsp:nvSpPr>
      <dsp:spPr>
        <a:xfrm rot="5400000">
          <a:off x="3590467" y="1956244"/>
          <a:ext cx="1444644" cy="1085114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4363E1-15D6-4252-ABC2-2CF00C476D3E}">
      <dsp:nvSpPr>
        <dsp:cNvPr id="0" name=""/>
        <dsp:cNvSpPr/>
      </dsp:nvSpPr>
      <dsp:spPr>
        <a:xfrm>
          <a:off x="5263284" y="2167284"/>
          <a:ext cx="1631751" cy="780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33020" bIns="3302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/>
            <a:t>Behaviour</a:t>
          </a:r>
        </a:p>
      </dsp:txBody>
      <dsp:txXfrm>
        <a:off x="5263284" y="2167284"/>
        <a:ext cx="1631751" cy="780521"/>
      </dsp:txXfrm>
    </dsp:sp>
    <dsp:sp modelId="{36DEABAD-CB7B-4DD0-9F64-03EDB2CB8A2C}">
      <dsp:nvSpPr>
        <dsp:cNvPr id="0" name=""/>
        <dsp:cNvSpPr/>
      </dsp:nvSpPr>
      <dsp:spPr>
        <a:xfrm>
          <a:off x="4855346" y="2557545"/>
          <a:ext cx="40793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893E8-134E-418B-A3F0-C8A890CA2A10}">
      <dsp:nvSpPr>
        <dsp:cNvPr id="0" name=""/>
        <dsp:cNvSpPr/>
      </dsp:nvSpPr>
      <dsp:spPr>
        <a:xfrm rot="5400000">
          <a:off x="3977845" y="2674596"/>
          <a:ext cx="992975" cy="75822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13EF5-77BE-4D8A-A61F-BCC9312890FE}">
      <dsp:nvSpPr>
        <dsp:cNvPr id="0" name=""/>
        <dsp:cNvSpPr/>
      </dsp:nvSpPr>
      <dsp:spPr>
        <a:xfrm>
          <a:off x="0" y="7544"/>
          <a:ext cx="4613672" cy="1263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/>
            <a:t>Create a supportive environment</a:t>
          </a:r>
          <a:endParaRPr lang="en-US" sz="2400" kern="1200"/>
        </a:p>
      </dsp:txBody>
      <dsp:txXfrm>
        <a:off x="61684" y="69228"/>
        <a:ext cx="4490304" cy="1140232"/>
      </dsp:txXfrm>
    </dsp:sp>
    <dsp:sp modelId="{34590CBE-B417-4AA7-BF72-9996EBB595D5}">
      <dsp:nvSpPr>
        <dsp:cNvPr id="0" name=""/>
        <dsp:cNvSpPr/>
      </dsp:nvSpPr>
      <dsp:spPr>
        <a:xfrm>
          <a:off x="0" y="1340264"/>
          <a:ext cx="4613672" cy="1263600"/>
        </a:xfrm>
        <a:prstGeom prst="roundRect">
          <a:avLst/>
        </a:prstGeom>
        <a:solidFill>
          <a:schemeClr val="accent2">
            <a:hueOff val="-3450629"/>
            <a:satOff val="15286"/>
            <a:lumOff val="-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/>
            <a:t>Creative open relationships</a:t>
          </a:r>
          <a:endParaRPr lang="en-US" sz="2400" kern="1200"/>
        </a:p>
      </dsp:txBody>
      <dsp:txXfrm>
        <a:off x="61684" y="1401948"/>
        <a:ext cx="4490304" cy="1140232"/>
      </dsp:txXfrm>
    </dsp:sp>
    <dsp:sp modelId="{6892E22F-4B9B-4438-BE9C-C47F0230D3EE}">
      <dsp:nvSpPr>
        <dsp:cNvPr id="0" name=""/>
        <dsp:cNvSpPr/>
      </dsp:nvSpPr>
      <dsp:spPr>
        <a:xfrm>
          <a:off x="0" y="2672985"/>
          <a:ext cx="4613672" cy="1263600"/>
        </a:xfrm>
        <a:prstGeom prst="roundRect">
          <a:avLst/>
        </a:prstGeom>
        <a:solidFill>
          <a:schemeClr val="accent2">
            <a:hueOff val="-6901259"/>
            <a:satOff val="30573"/>
            <a:lumOff val="-112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Create an alliance that encourages them to take control at a level they can manage</a:t>
          </a:r>
          <a:endParaRPr lang="en-US" sz="2400" kern="1200" dirty="0"/>
        </a:p>
      </dsp:txBody>
      <dsp:txXfrm>
        <a:off x="61684" y="2734669"/>
        <a:ext cx="4490304" cy="1140232"/>
      </dsp:txXfrm>
    </dsp:sp>
    <dsp:sp modelId="{7C1B172E-2ACC-4EEA-97CE-24F52CEAFEA1}">
      <dsp:nvSpPr>
        <dsp:cNvPr id="0" name=""/>
        <dsp:cNvSpPr/>
      </dsp:nvSpPr>
      <dsp:spPr>
        <a:xfrm>
          <a:off x="0" y="4005705"/>
          <a:ext cx="4613672" cy="1263600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/>
            <a:t>Help them to see the reality of the relationship</a:t>
          </a:r>
          <a:endParaRPr lang="en-US" sz="2400" kern="1200"/>
        </a:p>
      </dsp:txBody>
      <dsp:txXfrm>
        <a:off x="61684" y="4067389"/>
        <a:ext cx="4490304" cy="1140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D72F8B-DEFD-4C44-82D6-0FED161BF0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659447-2E80-4D10-AAA9-7F4A8AA430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33DDB-9AD4-43BB-A92C-CE3A97CF74EB}" type="datetimeFigureOut">
              <a:rPr lang="en-IE" smtClean="0"/>
              <a:t>26/02/2020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337ED-E61D-4E8E-9872-675B6A92FC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0D5F21-2EBC-4A01-96A3-8ADA0C0A97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BDC9C-B57B-41FC-A43A-3501971A2AF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0487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3EC45-E8EF-4720-A021-7940C536171E}" type="datetimeFigureOut">
              <a:rPr lang="en-IE" smtClean="0"/>
              <a:pPr/>
              <a:t>26/02/2020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F3CB4-37A9-41F3-9DE3-2AE96FDBC4DD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6495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3CB4-37A9-41F3-9DE3-2AE96FDBC4DD}" type="slidenum">
              <a:rPr lang="en-IE" smtClean="0"/>
              <a:pPr/>
              <a:t>1</a:t>
            </a:fld>
            <a:endParaRPr lang="en-I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5D34-330B-4188-AFE7-7F493800E7F6}" type="datetimeFigureOut">
              <a:rPr lang="en-IE" smtClean="0"/>
              <a:pPr/>
              <a:t>26/02/2020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AC60-2DEF-40E6-B09C-5EC771375AF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56454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5D34-330B-4188-AFE7-7F493800E7F6}" type="datetimeFigureOut">
              <a:rPr lang="en-IE" smtClean="0"/>
              <a:pPr/>
              <a:t>26/02/2020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AC60-2DEF-40E6-B09C-5EC771375AF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9338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5D34-330B-4188-AFE7-7F493800E7F6}" type="datetimeFigureOut">
              <a:rPr lang="en-IE" smtClean="0"/>
              <a:pPr/>
              <a:t>26/02/2020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AC60-2DEF-40E6-B09C-5EC771375AF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27621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F391E-D6EE-4D0B-98B1-3A2FCA435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BF0B1-7F64-4243-BD1D-4ADA413C6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CA4C3-DA57-448C-8441-AD97F23AE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4A0B-8209-4326-A3B3-EC8925FF5E78}" type="datetimeFigureOut">
              <a:rPr lang="en-IE" smtClean="0"/>
              <a:t>26/02/2020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F4BCB-F744-4C4E-A8CF-3DABEFBE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1A919-FAFA-4F01-BAAC-86A7A2FA7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95BD-AE26-421F-9CC1-EFDA7EADD4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576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1AC6A-2F9F-4AB4-9086-548DBF4E7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E0CE9-F5CE-4605-84C3-AB9D9A0C9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4DBAE-968A-40E4-8B0F-6904F89A0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4A0B-8209-4326-A3B3-EC8925FF5E78}" type="datetimeFigureOut">
              <a:rPr lang="en-IE" smtClean="0"/>
              <a:t>26/02/2020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4BECD-5A07-45A2-A963-468883B55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1622B-F333-4395-A5A7-E10204656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95BD-AE26-421F-9CC1-EFDA7EADD4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4609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9B282-6550-47E2-B64A-845EC9365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86A6D-53C1-456B-98FB-7B48178BB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1EFEB-0774-4738-9B16-BDCF42631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4A0B-8209-4326-A3B3-EC8925FF5E78}" type="datetimeFigureOut">
              <a:rPr lang="en-IE" smtClean="0"/>
              <a:t>26/02/2020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55DEF-A753-4502-BB26-C2282C04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85A63-6C44-4EBE-98ED-A3200CB9A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95BD-AE26-421F-9CC1-EFDA7EADD4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6839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79311-BA98-434C-9BC1-C8E56FC0D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2794A-025A-424E-97CF-5CE2D2A40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F6755-AC54-4A64-8654-6DDBF0825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64614-8A6F-42E4-B148-FA38EBB1B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4A0B-8209-4326-A3B3-EC8925FF5E78}" type="datetimeFigureOut">
              <a:rPr lang="en-IE" smtClean="0"/>
              <a:t>26/02/2020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EBBD2-F3F3-41BA-AA81-225B3EA66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B0006-152E-46C1-A063-F07BC3D2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95BD-AE26-421F-9CC1-EFDA7EADD4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1201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26529-6753-4702-A454-7FF7E7F86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2B15F-98A8-4201-AA84-B5202547A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1613A7-FF45-4D01-8244-560F08BE0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BE469F-9F6A-4F53-8009-7F67198A6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78F7-5554-46FB-9CB9-009FD52EFC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CF6C62-5F89-4439-A66D-A5B04BF7B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4A0B-8209-4326-A3B3-EC8925FF5E78}" type="datetimeFigureOut">
              <a:rPr lang="en-IE" smtClean="0"/>
              <a:t>26/02/2020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DE8D1F-1F4C-4D58-839D-D07604C8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90BEAE-A1EF-4AF9-A1FB-591B9963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95BD-AE26-421F-9CC1-EFDA7EADD4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74106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BCB18-C0EA-425E-94CC-B64A07A02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02FCEC-B204-4DA0-8E3E-1121DAAE0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4A0B-8209-4326-A3B3-EC8925FF5E78}" type="datetimeFigureOut">
              <a:rPr lang="en-IE" smtClean="0"/>
              <a:t>26/02/2020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0FB0D1-3109-4D22-80B3-E7D250E26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ED9EB-8B62-4F8A-9C91-B928D74E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95BD-AE26-421F-9CC1-EFDA7EADD4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6652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79A967-1055-44AA-A291-9CEC21A50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4A0B-8209-4326-A3B3-EC8925FF5E78}" type="datetimeFigureOut">
              <a:rPr lang="en-IE" smtClean="0"/>
              <a:t>26/02/2020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C37E99-2494-48D2-A6CD-39B6F7E7D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6B239-FB1A-4089-B4B1-4A9E6E7E8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95BD-AE26-421F-9CC1-EFDA7EADD4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4225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64D1-A135-424E-B5D5-D1127E045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35415-4572-423C-95D7-F5B7D5779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BC3F4-3582-438E-B485-4C7F778D5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87712-7058-412C-B9BA-37D8261D6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4A0B-8209-4326-A3B3-EC8925FF5E78}" type="datetimeFigureOut">
              <a:rPr lang="en-IE" smtClean="0"/>
              <a:t>26/02/2020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9772D-A91D-4DFF-9A64-B9618A04B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AE261-C46A-43F1-B6C5-6E97D841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95BD-AE26-421F-9CC1-EFDA7EADD4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16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5D34-330B-4188-AFE7-7F493800E7F6}" type="datetimeFigureOut">
              <a:rPr lang="en-IE" smtClean="0"/>
              <a:pPr/>
              <a:t>26/02/2020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AC60-2DEF-40E6-B09C-5EC771375AF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1004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EDD91-20D7-43CB-99CB-BBC7B46D4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71EF37-4154-41A8-99B6-F7A385603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748DD-F856-46F6-B3BA-667EF7280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342EE-C8C6-40AF-9016-C2535F74F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4A0B-8209-4326-A3B3-EC8925FF5E78}" type="datetimeFigureOut">
              <a:rPr lang="en-IE" smtClean="0"/>
              <a:t>26/02/2020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B1CE2-FFA5-4123-89E4-07042188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3A0C2-D78B-47C6-BCE7-F24532A8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95BD-AE26-421F-9CC1-EFDA7EADD4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7414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A1BC5-04A5-4757-A2FD-0A8C87D21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837162-F111-441F-94DC-7F10E3EB0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0B047-93AB-4C0A-91BE-0FC176FAF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4A0B-8209-4326-A3B3-EC8925FF5E78}" type="datetimeFigureOut">
              <a:rPr lang="en-IE" smtClean="0"/>
              <a:t>26/02/2020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AB45F-1FEC-4146-B60E-157B8CB90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33F69-DAB9-4645-9ECE-AE9ED9EB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95BD-AE26-421F-9CC1-EFDA7EADD4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7630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ADE597-BF8A-4B3C-AAC5-F9126DD61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D57813-A982-46E2-8AD0-5D1372B15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93678-7F87-442E-98B6-793FAB05D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4A0B-8209-4326-A3B3-EC8925FF5E78}" type="datetimeFigureOut">
              <a:rPr lang="en-IE" smtClean="0"/>
              <a:t>26/02/2020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E2AC1-2123-425C-B9F2-A1CB589D2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0B65A-CDA8-4724-A7FB-9CCE4CE52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95BD-AE26-421F-9CC1-EFDA7EADD4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84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5D34-330B-4188-AFE7-7F493800E7F6}" type="datetimeFigureOut">
              <a:rPr lang="en-IE" smtClean="0"/>
              <a:pPr/>
              <a:t>26/02/2020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AC60-2DEF-40E6-B09C-5EC771375AF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143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5D34-330B-4188-AFE7-7F493800E7F6}" type="datetimeFigureOut">
              <a:rPr lang="en-IE" smtClean="0"/>
              <a:pPr/>
              <a:t>26/02/2020</a:t>
            </a:fld>
            <a:endParaRPr lang="en-I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AC60-2DEF-40E6-B09C-5EC771375AF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0843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5D34-330B-4188-AFE7-7F493800E7F6}" type="datetimeFigureOut">
              <a:rPr lang="en-IE" smtClean="0"/>
              <a:pPr/>
              <a:t>26/02/2020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AC60-2DEF-40E6-B09C-5EC771375AF2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1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5D34-330B-4188-AFE7-7F493800E7F6}" type="datetimeFigureOut">
              <a:rPr lang="en-IE" smtClean="0"/>
              <a:pPr/>
              <a:t>26/02/2020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AC60-2DEF-40E6-B09C-5EC771375AF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3650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5D34-330B-4188-AFE7-7F493800E7F6}" type="datetimeFigureOut">
              <a:rPr lang="en-IE" smtClean="0"/>
              <a:pPr/>
              <a:t>26/02/2020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AC60-2DEF-40E6-B09C-5EC771375AF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4422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5D34-330B-4188-AFE7-7F493800E7F6}" type="datetimeFigureOut">
              <a:rPr lang="en-IE" smtClean="0"/>
              <a:pPr/>
              <a:t>26/02/2020</a:t>
            </a:fld>
            <a:endParaRPr lang="en-IE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AC60-2DEF-40E6-B09C-5EC771375AF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9950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1B05D34-330B-4188-AFE7-7F493800E7F6}" type="datetimeFigureOut">
              <a:rPr lang="en-IE" smtClean="0"/>
              <a:pPr/>
              <a:t>26/02/2020</a:t>
            </a:fld>
            <a:endParaRPr lang="en-I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AC60-2DEF-40E6-B09C-5EC771375AF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4947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1B05D34-330B-4188-AFE7-7F493800E7F6}" type="datetimeFigureOut">
              <a:rPr lang="en-IE" smtClean="0"/>
              <a:pPr/>
              <a:t>26/02/2020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0D6AC60-2DEF-40E6-B09C-5EC771375AF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9260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55505-6D25-42C5-B279-18D76971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07AE7-D242-4657-BB48-BDCE34C34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5F9CB-CE7E-4035-A300-78B71047EF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B4A0B-8209-4326-A3B3-EC8925FF5E78}" type="datetimeFigureOut">
              <a:rPr lang="en-IE" smtClean="0"/>
              <a:t>26/02/2020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4471F-5AF9-47B1-877C-DEBE2A0F9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FD813-0815-4334-9328-8D1BB7C22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795BD-AE26-421F-9CC1-EFDA7EADD4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418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oking.stackexchange.com/questions/24101/what-are-the-bubbles-on-the-surface-of-cooking-baco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hopinandmysaucepan.com/a-weekend-in-central-coast-new-south-wales" TargetMode="Externa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trainingtools.org/skills/category/quotes/emotional-quote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rthistoryteachingresources.org/2015/02/talk-to-your-profbut-how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ewiththequirkyboys.com/category/health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justanotherstaticheart.blogspot.com/2013/12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haoticsoulzzz.wordpress.com/2012/02/27/fall-in-and-out-of-lov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lare_(countermeasure)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112992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rubberdragon/7929590318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lescientist/8430282209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letter-block-c-wooden-alphabet-1084810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omain_of_a_function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morousmakeup.net/2014/04/garnier-miracle-skin-cream-prime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ulgarian_languag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1265562"/>
            <a:ext cx="6939520" cy="3387574"/>
          </a:xfrm>
        </p:spPr>
        <p:txBody>
          <a:bodyPr>
            <a:normAutofit fontScale="90000"/>
          </a:bodyPr>
          <a:lstStyle/>
          <a:p>
            <a:r>
              <a:rPr lang="en-GB" i="1" dirty="0"/>
              <a:t>Attention Seeking or Relationship Seeking?</a:t>
            </a:r>
            <a:br>
              <a:rPr lang="en-GB" i="1" dirty="0"/>
            </a:br>
            <a:r>
              <a:rPr lang="en-GB" i="1" dirty="0"/>
              <a:t>“The use of therapeutic metaphor in the communication process of Deliberate Self harm”</a:t>
            </a:r>
            <a:br>
              <a:rPr lang="en-IE" dirty="0"/>
            </a:b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725144"/>
            <a:ext cx="5101209" cy="1296144"/>
          </a:xfrm>
        </p:spPr>
        <p:txBody>
          <a:bodyPr>
            <a:normAutofit/>
          </a:bodyPr>
          <a:lstStyle/>
          <a:p>
            <a:r>
              <a:rPr lang="en-IE" dirty="0"/>
              <a:t>Dr Colman </a:t>
            </a:r>
            <a:r>
              <a:rPr lang="en-IE" dirty="0" err="1"/>
              <a:t>Noctor</a:t>
            </a:r>
            <a:endParaRPr lang="en-IE" dirty="0"/>
          </a:p>
          <a:p>
            <a:r>
              <a:rPr lang="en-IE" dirty="0"/>
              <a:t>Self Harm Conference </a:t>
            </a:r>
          </a:p>
          <a:p>
            <a:r>
              <a:rPr lang="en-IE" dirty="0"/>
              <a:t>SPMHS 2020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03FC-8E3F-4DF9-A782-685E9AE0B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Rasher Metaphor </a:t>
            </a:r>
          </a:p>
        </p:txBody>
      </p:sp>
      <p:pic>
        <p:nvPicPr>
          <p:cNvPr id="5" name="Content Placeholder 4" descr="A slice of pizza on a pan&#10;&#10;Description generated with high confidence">
            <a:extLst>
              <a:ext uri="{FF2B5EF4-FFF2-40B4-BE49-F238E27FC236}">
                <a16:creationId xmlns:a16="http://schemas.microsoft.com/office/drawing/2014/main" id="{3ECC641C-E7FA-4A22-8830-AD27CD098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35697" y="2638425"/>
            <a:ext cx="2088232" cy="31019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EF503B-F182-4F0C-BF2A-72C9F8BD2444}"/>
              </a:ext>
            </a:extLst>
          </p:cNvPr>
          <p:cNvSpPr txBox="1"/>
          <p:nvPr/>
        </p:nvSpPr>
        <p:spPr>
          <a:xfrm>
            <a:off x="1835697" y="5740400"/>
            <a:ext cx="2088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900" dirty="0"/>
          </a:p>
        </p:txBody>
      </p:sp>
      <p:pic>
        <p:nvPicPr>
          <p:cNvPr id="8" name="Picture 7" descr="A close up of food on a grill&#10;&#10;Description generated with high confidence">
            <a:extLst>
              <a:ext uri="{FF2B5EF4-FFF2-40B4-BE49-F238E27FC236}">
                <a16:creationId xmlns:a16="http://schemas.microsoft.com/office/drawing/2014/main" id="{6DD8C573-6220-4B70-8AAD-438861E6F6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" t="51021" r="-3165"/>
          <a:stretch/>
        </p:blipFill>
        <p:spPr>
          <a:xfrm>
            <a:off x="4548266" y="2638424"/>
            <a:ext cx="2494367" cy="31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18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ard&#10;&#10;Description generated with very high confidence">
            <a:extLst>
              <a:ext uri="{FF2B5EF4-FFF2-40B4-BE49-F238E27FC236}">
                <a16:creationId xmlns:a16="http://schemas.microsoft.com/office/drawing/2014/main" id="{9C060F3A-A45F-4871-885E-6EAA2A91A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97" b="4903"/>
          <a:stretch/>
        </p:blipFill>
        <p:spPr>
          <a:xfrm>
            <a:off x="20" y="10"/>
            <a:ext cx="9143980" cy="424280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0BAE095-303F-474D-B0BE-81EF47FF8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2708920"/>
            <a:ext cx="7200800" cy="2356775"/>
          </a:xfrm>
        </p:spPr>
        <p:txBody>
          <a:bodyPr>
            <a:normAutofit/>
          </a:bodyPr>
          <a:lstStyle/>
          <a:p>
            <a:r>
              <a:rPr lang="en-IE" sz="2700" dirty="0"/>
              <a:t>Understanding the emotional dynamic of DSH through Metaphor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AB59385-00A1-4B11-A259-D43FE6AA4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395" y="5371138"/>
            <a:ext cx="5101209" cy="760155"/>
          </a:xfrm>
        </p:spPr>
        <p:txBody>
          <a:bodyPr>
            <a:norm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83958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D0EB7-3BB0-45EE-8EC8-7FDBDE0654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Using metaphor TO PROMOTE UNDERSTANDING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41E92DF-3671-484F-A7BE-9EF24054E2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9069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F823B-0E6A-4F3D-8345-37B16D8DB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Therapeutic Use of metaphor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46301-6552-4579-9622-C590F3483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/>
              <a:t>Metaphor employs familiar symbols which are designed to provoke change in entrenched patterns of understanding</a:t>
            </a:r>
          </a:p>
          <a:p>
            <a:r>
              <a:rPr lang="en-IE" dirty="0"/>
              <a:t>Metaphor is a linguistic, rhetorical device which functions as fundamental organizing property of our conceptual system. </a:t>
            </a:r>
          </a:p>
          <a:p>
            <a:r>
              <a:rPr lang="en-IE" dirty="0"/>
              <a:t>There are numerous familiar examples of metaphorical concepts e.g., ‘time is money’, and happy is ‘up’ and sad is ‘down’ ‘heart of gold’ ‘apple of my eye’</a:t>
            </a:r>
          </a:p>
          <a:p>
            <a:r>
              <a:rPr lang="en-IE" dirty="0"/>
              <a:t>These show not only how pervasive these metaphorical concepts are, but how they come to structure “how we perceive, how we think, and what we do” </a:t>
            </a:r>
          </a:p>
          <a:p>
            <a:r>
              <a:rPr lang="en-IE" dirty="0"/>
              <a:t>Suggesting metaphors can be determinative. </a:t>
            </a:r>
          </a:p>
        </p:txBody>
      </p:sp>
    </p:spTree>
    <p:extLst>
      <p:ext uri="{BB962C8B-B14F-4D97-AF65-F5344CB8AC3E}">
        <p14:creationId xmlns:p14="http://schemas.microsoft.com/office/powerpoint/2010/main" val="958001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120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99535479-735F-425C-820F-EE2A1625F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10DAE-C909-4416-BC70-4BE34A99A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solidFill>
            <a:schemeClr val="accent1"/>
          </a:solidFill>
          <a:ln w="177800" cmpd="thinThick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dirty="0">
                <a:solidFill>
                  <a:srgbClr val="FFFFFF"/>
                </a:solidFill>
              </a:rPr>
              <a:t>Engaging Young people in therapy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5DD3909-1B33-4FC8-9280-14025145B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3352" y="2638044"/>
            <a:ext cx="5797296" cy="3101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IE" dirty="0"/>
          </a:p>
          <a:p>
            <a:pPr>
              <a:lnSpc>
                <a:spcPct val="90000"/>
              </a:lnSpc>
            </a:pPr>
            <a:r>
              <a:rPr lang="en-IE" dirty="0"/>
              <a:t>Begin first by acknowledging the function of the symptom</a:t>
            </a:r>
          </a:p>
          <a:p>
            <a:pPr>
              <a:lnSpc>
                <a:spcPct val="90000"/>
              </a:lnSpc>
            </a:pPr>
            <a:endParaRPr lang="en-IE" dirty="0"/>
          </a:p>
          <a:p>
            <a:pPr>
              <a:lnSpc>
                <a:spcPct val="90000"/>
              </a:lnSpc>
            </a:pPr>
            <a:r>
              <a:rPr lang="en-IE" dirty="0"/>
              <a:t>Discuss the dynamics of DSH in the context of a relationship</a:t>
            </a:r>
          </a:p>
          <a:p>
            <a:pPr>
              <a:lnSpc>
                <a:spcPct val="90000"/>
              </a:lnSpc>
            </a:pPr>
            <a:endParaRPr lang="en-IE" dirty="0"/>
          </a:p>
          <a:p>
            <a:pPr>
              <a:lnSpc>
                <a:spcPct val="90000"/>
              </a:lnSpc>
            </a:pPr>
            <a:r>
              <a:rPr lang="en-IE" dirty="0"/>
              <a:t>Explore the possibility that EVERY BEHAVIOUR HAS MEANING and DSH is best conceptualised as a solution to a problem as opposed to the origin of the problem.</a:t>
            </a:r>
          </a:p>
        </p:txBody>
      </p:sp>
    </p:spTree>
    <p:extLst>
      <p:ext uri="{BB962C8B-B14F-4D97-AF65-F5344CB8AC3E}">
        <p14:creationId xmlns:p14="http://schemas.microsoft.com/office/powerpoint/2010/main" val="1955360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treet sign hanging from a pole&#10;&#10;Description generated with very high confidence">
            <a:extLst>
              <a:ext uri="{FF2B5EF4-FFF2-40B4-BE49-F238E27FC236}">
                <a16:creationId xmlns:a16="http://schemas.microsoft.com/office/drawing/2014/main" id="{B7720EF2-9BEB-4C45-B975-FEDBE288BD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818" b="682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B9D25B-EAB0-4134-BD4F-C3135766A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764704"/>
            <a:ext cx="5797296" cy="1080120"/>
          </a:xfrm>
          <a:noFill/>
          <a:ln>
            <a:solidFill>
              <a:srgbClr val="FFFFFF"/>
            </a:solidFill>
          </a:ln>
        </p:spPr>
        <p:txBody>
          <a:bodyPr>
            <a:normAutofit fontScale="90000"/>
          </a:bodyPr>
          <a:lstStyle/>
          <a:p>
            <a:br>
              <a:rPr lang="en-IE" dirty="0">
                <a:solidFill>
                  <a:schemeClr val="tx1"/>
                </a:solidFill>
              </a:rPr>
            </a:br>
            <a:r>
              <a:rPr lang="en-IE" b="1" dirty="0">
                <a:solidFill>
                  <a:schemeClr val="tx1"/>
                </a:solidFill>
              </a:rPr>
              <a:t>The ‘sign post’ metaphor</a:t>
            </a:r>
            <a:br>
              <a:rPr lang="en-IE" dirty="0"/>
            </a:b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3FADA-1FCB-4193-88F0-C57A32F38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3352" y="2638044"/>
            <a:ext cx="5797296" cy="3101983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tx1"/>
                </a:solidFill>
              </a:rPr>
              <a:t>DSH Is not the problem, it is a solution to a problem</a:t>
            </a:r>
          </a:p>
          <a:p>
            <a:endParaRPr lang="en-IE" dirty="0"/>
          </a:p>
          <a:p>
            <a:r>
              <a:rPr lang="en-IE" dirty="0"/>
              <a:t>The behaviour signals/ directs attention to the emotional origin</a:t>
            </a:r>
          </a:p>
          <a:p>
            <a:endParaRPr lang="en-IE" dirty="0"/>
          </a:p>
          <a:p>
            <a:r>
              <a:rPr lang="en-IE" dirty="0"/>
              <a:t>Perhaps as professionals we tend to gather around the signpost without considering where it is pointing…..</a:t>
            </a:r>
          </a:p>
        </p:txBody>
      </p:sp>
    </p:spTree>
    <p:extLst>
      <p:ext uri="{BB962C8B-B14F-4D97-AF65-F5344CB8AC3E}">
        <p14:creationId xmlns:p14="http://schemas.microsoft.com/office/powerpoint/2010/main" val="3602868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554686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806357"/>
            <a:ext cx="3356919" cy="1672388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 fontScale="90000"/>
          </a:bodyPr>
          <a:lstStyle/>
          <a:p>
            <a:r>
              <a:rPr lang="en-IE" dirty="0"/>
              <a:t>Psychological origins which require DSH to 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4" y="2858703"/>
            <a:ext cx="3356919" cy="30425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E" dirty="0">
                <a:solidFill>
                  <a:srgbClr val="FFFFFF"/>
                </a:solidFill>
              </a:rPr>
              <a:t>Self hatred</a:t>
            </a:r>
          </a:p>
          <a:p>
            <a:pPr>
              <a:lnSpc>
                <a:spcPct val="90000"/>
              </a:lnSpc>
            </a:pPr>
            <a:r>
              <a:rPr lang="en-IE" dirty="0">
                <a:solidFill>
                  <a:srgbClr val="FFFFFF"/>
                </a:solidFill>
              </a:rPr>
              <a:t>Social isolation</a:t>
            </a:r>
          </a:p>
          <a:p>
            <a:pPr>
              <a:lnSpc>
                <a:spcPct val="90000"/>
              </a:lnSpc>
            </a:pPr>
            <a:r>
              <a:rPr lang="en-IE" dirty="0">
                <a:solidFill>
                  <a:srgbClr val="FFFFFF"/>
                </a:solidFill>
              </a:rPr>
              <a:t>Depression</a:t>
            </a:r>
          </a:p>
          <a:p>
            <a:pPr>
              <a:lnSpc>
                <a:spcPct val="90000"/>
              </a:lnSpc>
            </a:pPr>
            <a:r>
              <a:rPr lang="en-IE" dirty="0">
                <a:solidFill>
                  <a:srgbClr val="FFFFFF"/>
                </a:solidFill>
              </a:rPr>
              <a:t>Low self worth</a:t>
            </a:r>
          </a:p>
          <a:p>
            <a:pPr>
              <a:lnSpc>
                <a:spcPct val="90000"/>
              </a:lnSpc>
            </a:pPr>
            <a:r>
              <a:rPr lang="en-IE" dirty="0">
                <a:solidFill>
                  <a:srgbClr val="FFFFFF"/>
                </a:solidFill>
              </a:rPr>
              <a:t>Visibility</a:t>
            </a:r>
          </a:p>
          <a:p>
            <a:pPr>
              <a:lnSpc>
                <a:spcPct val="90000"/>
              </a:lnSpc>
            </a:pPr>
            <a:r>
              <a:rPr lang="en-IE" dirty="0">
                <a:solidFill>
                  <a:srgbClr val="FFFFFF"/>
                </a:solidFill>
              </a:rPr>
              <a:t>Communication issues</a:t>
            </a:r>
          </a:p>
          <a:p>
            <a:pPr>
              <a:lnSpc>
                <a:spcPct val="90000"/>
              </a:lnSpc>
            </a:pPr>
            <a:r>
              <a:rPr lang="en-IE" dirty="0">
                <a:solidFill>
                  <a:srgbClr val="FFFFFF"/>
                </a:solidFill>
              </a:rPr>
              <a:t>Relationship issues</a:t>
            </a:r>
          </a:p>
          <a:p>
            <a:pPr>
              <a:lnSpc>
                <a:spcPct val="90000"/>
              </a:lnSpc>
            </a:pPr>
            <a:r>
              <a:rPr lang="en-IE" dirty="0">
                <a:solidFill>
                  <a:srgbClr val="FFFFFF"/>
                </a:solidFill>
              </a:rPr>
              <a:t>DSH preoccupation</a:t>
            </a:r>
          </a:p>
          <a:p>
            <a:pPr>
              <a:lnSpc>
                <a:spcPct val="90000"/>
              </a:lnSpc>
            </a:pPr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9774" y="640080"/>
            <a:ext cx="3614166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8189" y="806357"/>
            <a:ext cx="3383450" cy="492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itting on a bed&#10;&#10;Description generated with very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19" y="1095101"/>
            <a:ext cx="3119676" cy="435112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4122" y="978776"/>
            <a:ext cx="4443982" cy="1174991"/>
          </a:xfrm>
        </p:spPr>
        <p:txBody>
          <a:bodyPr>
            <a:normAutofit/>
          </a:bodyPr>
          <a:lstStyle/>
          <a:p>
            <a:r>
              <a:rPr lang="en-IE" sz="1900"/>
              <a:t>Childhood Origins of DSH as communicating Pain and Emotion </a:t>
            </a:r>
          </a:p>
        </p:txBody>
      </p:sp>
      <p:pic>
        <p:nvPicPr>
          <p:cNvPr id="7" name="Picture 6" descr="A person posing for a picture&#10;&#10;Description generated with high confidence">
            <a:extLst>
              <a:ext uri="{FF2B5EF4-FFF2-40B4-BE49-F238E27FC236}">
                <a16:creationId xmlns:a16="http://schemas.microsoft.com/office/drawing/2014/main" id="{A211130C-9C0D-47C8-953F-0BBF2FA5ED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473" r="12222"/>
          <a:stretch/>
        </p:blipFill>
        <p:spPr>
          <a:xfrm>
            <a:off x="20" y="10"/>
            <a:ext cx="3492988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4122" y="2640692"/>
            <a:ext cx="4443982" cy="32552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E"/>
              <a:t>DSH in Childhood, what does it communicate?</a:t>
            </a:r>
          </a:p>
          <a:p>
            <a:pPr>
              <a:lnSpc>
                <a:spcPct val="90000"/>
              </a:lnSpc>
            </a:pPr>
            <a:endParaRPr lang="en-IE"/>
          </a:p>
          <a:p>
            <a:pPr>
              <a:lnSpc>
                <a:spcPct val="90000"/>
              </a:lnSpc>
            </a:pPr>
            <a:r>
              <a:rPr lang="en-IE"/>
              <a:t>Holding your breath</a:t>
            </a:r>
          </a:p>
          <a:p>
            <a:pPr>
              <a:lnSpc>
                <a:spcPct val="90000"/>
              </a:lnSpc>
            </a:pPr>
            <a:r>
              <a:rPr lang="en-IE"/>
              <a:t>Banging your head </a:t>
            </a:r>
          </a:p>
          <a:p>
            <a:pPr>
              <a:lnSpc>
                <a:spcPct val="90000"/>
              </a:lnSpc>
            </a:pPr>
            <a:r>
              <a:rPr lang="en-IE"/>
              <a:t>Biting yourself</a:t>
            </a:r>
          </a:p>
          <a:p>
            <a:pPr>
              <a:lnSpc>
                <a:spcPct val="90000"/>
              </a:lnSpc>
            </a:pPr>
            <a:r>
              <a:rPr lang="en-IE"/>
              <a:t>I wish I was dead!!/</a:t>
            </a:r>
          </a:p>
          <a:p>
            <a:pPr>
              <a:lnSpc>
                <a:spcPct val="90000"/>
              </a:lnSpc>
            </a:pPr>
            <a:r>
              <a:rPr lang="en-IE"/>
              <a:t> You’ll be sorry when I am dead!!!</a:t>
            </a:r>
          </a:p>
          <a:p>
            <a:pPr>
              <a:lnSpc>
                <a:spcPct val="90000"/>
              </a:lnSpc>
            </a:pPr>
            <a:r>
              <a:rPr lang="en-IE"/>
              <a:t>Funeral Fantasy</a:t>
            </a:r>
          </a:p>
          <a:p>
            <a:pPr>
              <a:lnSpc>
                <a:spcPct val="90000"/>
              </a:lnSpc>
            </a:pPr>
            <a:endParaRPr lang="en-IE"/>
          </a:p>
          <a:p>
            <a:pPr>
              <a:lnSpc>
                <a:spcPct val="90000"/>
              </a:lnSpc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8544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090" y="1559052"/>
            <a:ext cx="770382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7CBAAD-406B-4272-9C08-1132D6206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 anchorCtr="1">
            <a:normAutofit/>
          </a:bodyPr>
          <a:lstStyle/>
          <a:p>
            <a:r>
              <a:rPr lang="en-US" sz="2800"/>
              <a:t>When language Fails behavior takes over</a:t>
            </a: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D0A8D1-6BC7-4BDD-9678-56B77BF8F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59724" y="2482596"/>
            <a:ext cx="5233307" cy="293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32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tanding in a room&#10;&#10;Description generated with high confidence">
            <a:extLst>
              <a:ext uri="{FF2B5EF4-FFF2-40B4-BE49-F238E27FC236}">
                <a16:creationId xmlns:a16="http://schemas.microsoft.com/office/drawing/2014/main" id="{444C821B-9DDE-4105-A58D-7979F49D6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3" b="9257"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47357"/>
            <a:ext cx="9144000" cy="552413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69CBA9-BDF9-4E29-AB68-A7A488B5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7" y="4845180"/>
            <a:ext cx="8408194" cy="558627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Refusal as a communication of need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788737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458389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05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B7865D-48EE-4A82-99A8-DD3114638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3467"/>
            <a:ext cx="2522980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IE">
                <a:solidFill>
                  <a:schemeClr val="bg1"/>
                </a:solidFill>
              </a:rPr>
              <a:t>Why This topic?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106AD-02F8-4419-A152-D82B433C7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2638044"/>
            <a:ext cx="2522980" cy="34156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E" sz="1400" dirty="0">
                <a:solidFill>
                  <a:schemeClr val="bg1"/>
                </a:solidFill>
              </a:rPr>
              <a:t>When working in mental health there have been some presentations that have been more relatable than others.</a:t>
            </a:r>
          </a:p>
          <a:p>
            <a:pPr>
              <a:lnSpc>
                <a:spcPct val="90000"/>
              </a:lnSpc>
            </a:pPr>
            <a:endParaRPr lang="en-IE" sz="1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IE" sz="1400" dirty="0">
                <a:solidFill>
                  <a:schemeClr val="bg1"/>
                </a:solidFill>
              </a:rPr>
              <a:t>However, Self-harm was one I always struggled with.</a:t>
            </a:r>
          </a:p>
          <a:p>
            <a:pPr>
              <a:lnSpc>
                <a:spcPct val="90000"/>
              </a:lnSpc>
            </a:pPr>
            <a:endParaRPr lang="en-IE" sz="1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IE" sz="1400" dirty="0">
                <a:solidFill>
                  <a:schemeClr val="bg1"/>
                </a:solidFill>
              </a:rPr>
              <a:t>In order to overcome this issue I tried to explore the concept from an academic perspective….</a:t>
            </a:r>
          </a:p>
        </p:txBody>
      </p:sp>
      <p:pic>
        <p:nvPicPr>
          <p:cNvPr id="5" name="Picture 4" descr="A close up of a boy&#10;&#10;Description generated with high confidence">
            <a:extLst>
              <a:ext uri="{FF2B5EF4-FFF2-40B4-BE49-F238E27FC236}">
                <a16:creationId xmlns:a16="http://schemas.microsoft.com/office/drawing/2014/main" id="{C50A61AD-ACE8-42BF-AADE-5C6E2CEE5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65365" y="643467"/>
            <a:ext cx="4503990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23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r="11813" b="1"/>
          <a:stretch/>
        </p:blipFill>
        <p:spPr>
          <a:xfrm>
            <a:off x="4571999" y="10"/>
            <a:ext cx="4572001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2386744"/>
            <a:ext cx="6743700" cy="1645920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900">
                <a:solidFill>
                  <a:schemeClr val="tx1"/>
                </a:solidFill>
              </a:rPr>
              <a:t>Symptom as a vehicle for emotional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09048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120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moke, outdoor, sky, air&#10;&#10;Description generated with very high confidence">
            <a:extLst>
              <a:ext uri="{FF2B5EF4-FFF2-40B4-BE49-F238E27FC236}">
                <a16:creationId xmlns:a16="http://schemas.microsoft.com/office/drawing/2014/main" id="{73A54CCF-B57E-473F-865F-CD557D4732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1666" b="-1"/>
          <a:stretch/>
        </p:blipFill>
        <p:spPr>
          <a:xfrm>
            <a:off x="107504" y="-99392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A5F355-8F15-4D9A-BC1C-88A315DB9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IE">
                <a:solidFill>
                  <a:schemeClr val="tx1"/>
                </a:solidFill>
              </a:rPr>
              <a:t>An effective flare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D8D27-98F4-4674-918B-48D66675B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3352" y="2638044"/>
            <a:ext cx="5797296" cy="3101983"/>
          </a:xfrm>
        </p:spPr>
        <p:txBody>
          <a:bodyPr>
            <a:normAutofit/>
          </a:bodyPr>
          <a:lstStyle/>
          <a:p>
            <a:r>
              <a:rPr lang="en-IE" dirty="0"/>
              <a:t>DSH is universally recognised in CAMHS as a red flag</a:t>
            </a:r>
          </a:p>
          <a:p>
            <a:r>
              <a:rPr lang="en-IE" dirty="0"/>
              <a:t>Usually catalysing an urgent response in support systems</a:t>
            </a:r>
          </a:p>
          <a:p>
            <a:endParaRPr lang="en-IE" dirty="0"/>
          </a:p>
          <a:p>
            <a:r>
              <a:rPr lang="en-IE" dirty="0"/>
              <a:t>Makes others ‘sit up and listen’</a:t>
            </a:r>
          </a:p>
          <a:p>
            <a:endParaRPr lang="en-IE" dirty="0"/>
          </a:p>
          <a:p>
            <a:r>
              <a:rPr lang="en-IE" dirty="0"/>
              <a:t>Making it a very effective flare when one is lost in a metaphorical forest where no one seems to hear you scream.</a:t>
            </a:r>
          </a:p>
        </p:txBody>
      </p:sp>
    </p:spTree>
    <p:extLst>
      <p:ext uri="{BB962C8B-B14F-4D97-AF65-F5344CB8AC3E}">
        <p14:creationId xmlns:p14="http://schemas.microsoft.com/office/powerpoint/2010/main" val="2178989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looking at the camera&#10;&#10;Description generated with very high confidence">
            <a:extLst>
              <a:ext uri="{FF2B5EF4-FFF2-40B4-BE49-F238E27FC236}">
                <a16:creationId xmlns:a16="http://schemas.microsoft.com/office/drawing/2014/main" id="{C63E388C-99CB-46EC-983F-B7ED0C6C3B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667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5F3CAA5-6FCA-4302-9C3A-D95C5F05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386744"/>
            <a:ext cx="6743700" cy="1645920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en-IE" dirty="0">
                <a:solidFill>
                  <a:schemeClr val="tx1"/>
                </a:solidFill>
              </a:rPr>
              <a:t>Attention seeking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1DDD8D7-6433-4D44-A3FB-EB98EFA00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395" y="4352544"/>
            <a:ext cx="5101209" cy="1239894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tx1"/>
                </a:solidFill>
              </a:rPr>
              <a:t>or relationship seeking?</a:t>
            </a:r>
          </a:p>
        </p:txBody>
      </p:sp>
    </p:spTree>
    <p:extLst>
      <p:ext uri="{BB962C8B-B14F-4D97-AF65-F5344CB8AC3E}">
        <p14:creationId xmlns:p14="http://schemas.microsoft.com/office/powerpoint/2010/main" val="187344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device&#10;&#10;Description generated with high confidence">
            <a:extLst>
              <a:ext uri="{FF2B5EF4-FFF2-40B4-BE49-F238E27FC236}">
                <a16:creationId xmlns:a16="http://schemas.microsoft.com/office/drawing/2014/main" id="{F72402CD-A5E8-4885-B2DC-301CD574A6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E3C62AE-CF93-466B-8F10-280A48520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386744"/>
            <a:ext cx="6743700" cy="1645920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>
                <a:solidFill>
                  <a:schemeClr val="tx1"/>
                </a:solidFill>
              </a:rPr>
              <a:t>How these wires cross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478213-FE6D-41AF-A107-17723D236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1395" y="4352544"/>
            <a:ext cx="5101209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dirty="0"/>
              <a:t>The concept of visibility</a:t>
            </a:r>
          </a:p>
        </p:txBody>
      </p:sp>
    </p:spTree>
    <p:extLst>
      <p:ext uri="{BB962C8B-B14F-4D97-AF65-F5344CB8AC3E}">
        <p14:creationId xmlns:p14="http://schemas.microsoft.com/office/powerpoint/2010/main" val="212553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ter, outdoor, bench, sitting&#10;&#10;Description generated with very high confidence">
            <a:extLst>
              <a:ext uri="{FF2B5EF4-FFF2-40B4-BE49-F238E27FC236}">
                <a16:creationId xmlns:a16="http://schemas.microsoft.com/office/drawing/2014/main" id="{74E8F9EB-4AE7-4E3C-BF13-3DA00E1AB7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6453" b="1729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A434C0-4767-486D-BE3B-A9CCD14C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386744"/>
            <a:ext cx="6743700" cy="1645920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900">
                <a:solidFill>
                  <a:schemeClr val="tx1"/>
                </a:solidFill>
              </a:rPr>
              <a:t>The difference between wanting to be seen and wanting to be dead</a:t>
            </a:r>
          </a:p>
        </p:txBody>
      </p:sp>
    </p:spTree>
    <p:extLst>
      <p:ext uri="{BB962C8B-B14F-4D97-AF65-F5344CB8AC3E}">
        <p14:creationId xmlns:p14="http://schemas.microsoft.com/office/powerpoint/2010/main" val="4075093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generated with high confidence">
            <a:extLst>
              <a:ext uri="{FF2B5EF4-FFF2-40B4-BE49-F238E27FC236}">
                <a16:creationId xmlns:a16="http://schemas.microsoft.com/office/drawing/2014/main" id="{36B167CD-BC75-4714-901A-9F9EC61F6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698" b="1830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F31F2B-9FD6-4DAE-AE05-A4E9C2873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386744"/>
            <a:ext cx="6743700" cy="1645920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100" dirty="0">
                <a:solidFill>
                  <a:schemeClr val="tx1"/>
                </a:solidFill>
              </a:rPr>
              <a:t>Creating a model of understanding of DSH as a mode of control, coping &amp;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270815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120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2BD75D-7219-490A-8136-181B06675A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IE">
                <a:solidFill>
                  <a:schemeClr val="tx1"/>
                </a:solidFill>
              </a:rPr>
              <a:t>The function of DSH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352" y="2638044"/>
            <a:ext cx="5797296" cy="3101983"/>
          </a:xfrm>
        </p:spPr>
        <p:txBody>
          <a:bodyPr>
            <a:normAutofit/>
          </a:bodyPr>
          <a:lstStyle/>
          <a:p>
            <a:r>
              <a:rPr lang="en-IE" dirty="0"/>
              <a:t>First try to see DSH as a form of Communication.</a:t>
            </a:r>
          </a:p>
          <a:p>
            <a:r>
              <a:rPr lang="en-IE" dirty="0"/>
              <a:t>Then see it as a behaviour that can be used to exercise Control, (numb, soothe, distract) </a:t>
            </a:r>
          </a:p>
          <a:p>
            <a:r>
              <a:rPr lang="en-IE" dirty="0"/>
              <a:t>Seeing DSH as a means of Coping with or to gain a sense of personal power over feelings.</a:t>
            </a:r>
          </a:p>
          <a:p>
            <a:r>
              <a:rPr lang="en-IE" dirty="0"/>
              <a:t>In the short term this behaviour serves a coping purpose as it may relieve stress or anxiety.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0911DA-E2BB-4510-9111-0C89F27FD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4624548"/>
          </a:xfrm>
        </p:spPr>
        <p:txBody>
          <a:bodyPr>
            <a:normAutofit/>
          </a:bodyPr>
          <a:lstStyle/>
          <a:p>
            <a:r>
              <a:rPr lang="en-IE" dirty="0"/>
              <a:t>Unfortunately in the long term DSH ends up creating more problems for the individual.</a:t>
            </a:r>
            <a:br>
              <a:rPr lang="en-IE" dirty="0"/>
            </a:br>
            <a:br>
              <a:rPr lang="en-IE" dirty="0"/>
            </a:br>
            <a:r>
              <a:rPr lang="en-IE" dirty="0"/>
              <a:t>Recovery begins with exploring the purpose or function of this behaviour</a:t>
            </a:r>
            <a:br>
              <a:rPr lang="en-IE" dirty="0"/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52845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028A42-577B-490F-BD5E-7A83CAF8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24" y="1124744"/>
            <a:ext cx="6940296" cy="2907920"/>
          </a:xfrm>
        </p:spPr>
        <p:txBody>
          <a:bodyPr>
            <a:normAutofit fontScale="90000"/>
          </a:bodyPr>
          <a:lstStyle/>
          <a:p>
            <a:r>
              <a:rPr lang="en-IE" dirty="0"/>
              <a:t>Without awareness of the function, engagement is very difficult and understanding is impossible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B7AD51-A9AB-47B2-8E6A-91D398EE5D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2596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5C959-16BC-412A-9D3D-9ED64790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24" y="1240453"/>
            <a:ext cx="6940296" cy="2792211"/>
          </a:xfrm>
        </p:spPr>
        <p:txBody>
          <a:bodyPr>
            <a:normAutofit/>
          </a:bodyPr>
          <a:lstStyle/>
          <a:p>
            <a:r>
              <a:rPr lang="en-IE" dirty="0"/>
              <a:t>Understanding the function of the symptom via the Pie Chart of control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3E555-C901-43B7-ACFB-C73120AA8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7258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IE">
                <a:solidFill>
                  <a:schemeClr val="bg1"/>
                </a:solidFill>
              </a:rPr>
              <a:t>What the books said….</a:t>
            </a:r>
            <a:endParaRPr lang="en-IE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0CAA83-A6EA-47C3-B131-FE88C34C2E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262838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F5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7" y="804672"/>
            <a:ext cx="7934706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180562-1660-4C60-8DA4-756EFDE3B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33094"/>
            <a:ext cx="7452107" cy="419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04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EDFC91-A3CA-470D-B766-DBECDBEA2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How does preoccupation serve a function?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7A75C4-2E3E-4442-9D0E-22A8B24553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The things that used to preoccupy you, don’t anymore</a:t>
            </a:r>
          </a:p>
          <a:p>
            <a:endParaRPr lang="en-IE" dirty="0"/>
          </a:p>
          <a:p>
            <a:r>
              <a:rPr lang="en-IE" dirty="0"/>
              <a:t>They use to occupy 90% of your thinking/ feeling time, now they have been reduced to 10%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5D923B-C2A1-47C7-957C-66961558DD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E" dirty="0"/>
              <a:t>The old preoccupations were overwhelming and out of one’s control where as the new preoccupation is solely within your control</a:t>
            </a:r>
          </a:p>
          <a:p>
            <a:endParaRPr lang="en-IE" dirty="0"/>
          </a:p>
          <a:p>
            <a:r>
              <a:rPr lang="en-IE" dirty="0"/>
              <a:t>You now have a break glass option for if things get too bad.</a:t>
            </a:r>
          </a:p>
        </p:txBody>
      </p:sp>
    </p:spTree>
    <p:extLst>
      <p:ext uri="{BB962C8B-B14F-4D97-AF65-F5344CB8AC3E}">
        <p14:creationId xmlns:p14="http://schemas.microsoft.com/office/powerpoint/2010/main" val="3899105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Addictive 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Like any addiction, DSH can be considered a psychoactive activity</a:t>
            </a:r>
          </a:p>
          <a:p>
            <a:r>
              <a:rPr lang="en-IE" dirty="0"/>
              <a:t>This can make it compulsive and obsessive in nature</a:t>
            </a:r>
          </a:p>
          <a:p>
            <a:r>
              <a:rPr lang="en-IE" dirty="0"/>
              <a:t>Therefore there is a potential to develop a dangerous relationship with this activity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725144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45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device&#10;&#10;Description generated with high confidence">
            <a:extLst>
              <a:ext uri="{FF2B5EF4-FFF2-40B4-BE49-F238E27FC236}">
                <a16:creationId xmlns:a16="http://schemas.microsoft.com/office/drawing/2014/main" id="{F74CC3FD-35BA-4A7B-A002-AD8E21F29A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666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03078D6-5C28-4E44-9824-D52CEBE5B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386744"/>
            <a:ext cx="6743700" cy="1645920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>
                <a:solidFill>
                  <a:schemeClr val="tx1"/>
                </a:solidFill>
              </a:rPr>
              <a:t>DSH as A miracle cream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701B4D-A4A4-4DB3-82EE-2B81C22B9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1395" y="4352544"/>
            <a:ext cx="5101209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02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D85578-1E4B-4014-9D52-E76894750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78992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50B3F-9390-4CA1-B3C8-91529289D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8992" y="0"/>
            <a:ext cx="349033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2138" y="1059838"/>
            <a:ext cx="2724039" cy="4738324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IE" sz="3100" dirty="0">
                <a:solidFill>
                  <a:schemeClr val="bg1"/>
                </a:solidFill>
              </a:rPr>
              <a:t>It’s not about bleeding, its  about feeling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331" y="1059838"/>
            <a:ext cx="3499048" cy="4738323"/>
          </a:xfrm>
        </p:spPr>
        <p:txBody>
          <a:bodyPr anchor="ctr">
            <a:normAutofit lnSpcReduction="10000"/>
          </a:bodyPr>
          <a:lstStyle/>
          <a:p>
            <a:r>
              <a:rPr lang="en-IE" dirty="0"/>
              <a:t>Individuals who engage in DSH tend to suffer from low self worth, depression, anxiety</a:t>
            </a:r>
          </a:p>
          <a:p>
            <a:r>
              <a:rPr lang="en-IE" dirty="0"/>
              <a:t>A common thread is their sensitive nature and an inability to respond appropriately to feelings.</a:t>
            </a:r>
          </a:p>
          <a:p>
            <a:r>
              <a:rPr lang="en-IE" dirty="0"/>
              <a:t>Therefore DSH is best understood as a combination of emotional factors, interacting with biological and physiological variables in a vulnerable individual.</a:t>
            </a:r>
          </a:p>
          <a:p>
            <a:r>
              <a:rPr lang="en-IE" dirty="0"/>
              <a:t>This is at it’s core and therefore has multiple strands of emotional emphasis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9989F-D899-42AC-BBB8-015053931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IE" b="1" dirty="0"/>
              <a:t>The 3 dimensions of the human subject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D976B8-1286-4EB1-AA78-D77C907515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92418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78541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ign with white text&#10;&#10;Description generated with high confidence">
            <a:extLst>
              <a:ext uri="{FF2B5EF4-FFF2-40B4-BE49-F238E27FC236}">
                <a16:creationId xmlns:a16="http://schemas.microsoft.com/office/drawing/2014/main" id="{15CDC8E2-B566-4375-85EA-E00D5515A2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643" r="19024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D272EED-9A8E-41C9-8912-5197D709B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386744"/>
            <a:ext cx="6743700" cy="1645920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>
                <a:solidFill>
                  <a:schemeClr val="tx1"/>
                </a:solidFill>
              </a:rPr>
              <a:t>DSH as a language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F0F57C-4DC6-4EBA-9687-3FAA59AE5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1395" y="4352544"/>
            <a:ext cx="5101209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11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A934E99-A45E-40C9-90CE-1B16716042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1678" r="1332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47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4" y="1098133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F8EEA3-F253-4BF0-85F7-BA9959AD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8" y="1543051"/>
            <a:ext cx="2743200" cy="2165684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Resistance to change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78995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 descr="A close up of a blue wall&#10;&#10;Description generated with high confidence">
            <a:extLst>
              <a:ext uri="{FF2B5EF4-FFF2-40B4-BE49-F238E27FC236}">
                <a16:creationId xmlns:a16="http://schemas.microsoft.com/office/drawing/2014/main" id="{7DE85D7A-50AF-4EAD-B66E-B3B34C541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67" y="1588794"/>
            <a:ext cx="4915159" cy="368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100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53691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681105"/>
            <a:ext cx="2551176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 fontScale="90000"/>
          </a:bodyPr>
          <a:lstStyle/>
          <a:p>
            <a:r>
              <a:rPr lang="en-IE" dirty="0"/>
              <a:t>Helping someone who self harms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4958" y="0"/>
            <a:ext cx="557904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81EF7C-177E-4917-9925-ED69953266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151725"/>
              </p:ext>
            </p:extLst>
          </p:nvPr>
        </p:nvGraphicFramePr>
        <p:xfrm>
          <a:off x="4048125" y="639763"/>
          <a:ext cx="4613672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93C7650-62DD-44BF-8A18-3554E7483D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 l="13264" r="12069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F9E645-285C-414C-ACBC-40F6D9B3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IE" sz="2000" dirty="0">
                <a:solidFill>
                  <a:schemeClr val="tx1"/>
                </a:solidFill>
              </a:rPr>
              <a:t>Several theories have been proposed to create an understanding of self-harm?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DE1A4-59FA-4D83-ACEA-7C9EAA2E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3352" y="2638044"/>
            <a:ext cx="5797296" cy="3101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E" dirty="0"/>
              <a:t>These theories are not mutually exclusive, and each describe DSH as involving intense emotional states. </a:t>
            </a:r>
          </a:p>
          <a:p>
            <a:pPr>
              <a:lnSpc>
                <a:spcPct val="90000"/>
              </a:lnSpc>
            </a:pPr>
            <a:r>
              <a:rPr lang="en-IE" dirty="0"/>
              <a:t>Most patients have reported feeling extremely tense, anxious, angry or fearful prior to the act of SH.</a:t>
            </a:r>
          </a:p>
          <a:p>
            <a:pPr>
              <a:lnSpc>
                <a:spcPct val="90000"/>
              </a:lnSpc>
            </a:pPr>
            <a:r>
              <a:rPr lang="en-IE" dirty="0"/>
              <a:t>SH behaviour is positively reinforced through feelings of relief, satisfaction and decreased tension. </a:t>
            </a:r>
          </a:p>
          <a:p>
            <a:pPr>
              <a:lnSpc>
                <a:spcPct val="90000"/>
              </a:lnSpc>
            </a:pPr>
            <a:r>
              <a:rPr lang="en-IE" dirty="0"/>
              <a:t>Some adolescents may also engage in deliberate self-harm behaviours in the process of social learning among their peers, out of curiosity or in order to ‘fit in’.</a:t>
            </a:r>
          </a:p>
        </p:txBody>
      </p:sp>
    </p:spTree>
    <p:extLst>
      <p:ext uri="{BB962C8B-B14F-4D97-AF65-F5344CB8AC3E}">
        <p14:creationId xmlns:p14="http://schemas.microsoft.com/office/powerpoint/2010/main" val="2343152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554686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290025"/>
            <a:ext cx="3356919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IE" sz="2000" dirty="0"/>
              <a:t>Getting inside the mind of DSH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4" y="2858703"/>
            <a:ext cx="3356919" cy="30425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E" dirty="0">
                <a:solidFill>
                  <a:srgbClr val="FFFFFF"/>
                </a:solidFill>
              </a:rPr>
              <a:t>A typical presentation</a:t>
            </a:r>
          </a:p>
          <a:p>
            <a:pPr>
              <a:lnSpc>
                <a:spcPct val="90000"/>
              </a:lnSpc>
            </a:pPr>
            <a:r>
              <a:rPr lang="en-IE" dirty="0">
                <a:solidFill>
                  <a:srgbClr val="FFFFFF"/>
                </a:solidFill>
              </a:rPr>
              <a:t>The narrative frenemy</a:t>
            </a:r>
          </a:p>
          <a:p>
            <a:pPr>
              <a:lnSpc>
                <a:spcPct val="90000"/>
              </a:lnSpc>
            </a:pPr>
            <a:r>
              <a:rPr lang="en-IE" dirty="0">
                <a:solidFill>
                  <a:srgbClr val="FFFFFF"/>
                </a:solidFill>
              </a:rPr>
              <a:t>The return of the self</a:t>
            </a:r>
          </a:p>
          <a:p>
            <a:pPr>
              <a:lnSpc>
                <a:spcPct val="90000"/>
              </a:lnSpc>
            </a:pPr>
            <a:r>
              <a:rPr lang="en-IE" dirty="0">
                <a:solidFill>
                  <a:srgbClr val="FFFFFF"/>
                </a:solidFill>
              </a:rPr>
              <a:t>The construction of a new self</a:t>
            </a:r>
          </a:p>
          <a:p>
            <a:pPr>
              <a:lnSpc>
                <a:spcPct val="90000"/>
              </a:lnSpc>
            </a:pPr>
            <a:r>
              <a:rPr lang="en-IE" dirty="0">
                <a:solidFill>
                  <a:srgbClr val="FFFFFF"/>
                </a:solidFill>
              </a:rPr>
              <a:t>Give them a voice other than DSH</a:t>
            </a:r>
          </a:p>
          <a:p>
            <a:pPr>
              <a:lnSpc>
                <a:spcPct val="90000"/>
              </a:lnSpc>
            </a:pPr>
            <a:r>
              <a:rPr lang="en-IE" dirty="0">
                <a:solidFill>
                  <a:srgbClr val="FFFFFF"/>
                </a:solidFill>
              </a:rPr>
              <a:t>Make the SH redundant</a:t>
            </a:r>
          </a:p>
          <a:p>
            <a:pPr>
              <a:lnSpc>
                <a:spcPct val="90000"/>
              </a:lnSpc>
            </a:pPr>
            <a:r>
              <a:rPr lang="en-IE" dirty="0">
                <a:solidFill>
                  <a:srgbClr val="FFFFFF"/>
                </a:solidFill>
              </a:rPr>
              <a:t>Return to the rest of their lives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9774" y="640080"/>
            <a:ext cx="3614166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8189" y="806357"/>
            <a:ext cx="3383450" cy="492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rawing of a person&#10;&#10;Description generated with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19" y="2102292"/>
            <a:ext cx="3119676" cy="233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382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A83C1-40E6-4461-828C-7F7BAFB5E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705654"/>
            <a:ext cx="5937755" cy="1188720"/>
          </a:xfrm>
        </p:spPr>
        <p:txBody>
          <a:bodyPr/>
          <a:lstStyle/>
          <a:p>
            <a:r>
              <a:rPr lang="en-IE" dirty="0"/>
              <a:t>inside out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652D9E-7209-4340-B5D6-8B6FBE07B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807" t="4594"/>
          <a:stretch/>
        </p:blipFill>
        <p:spPr>
          <a:xfrm>
            <a:off x="1475656" y="2060848"/>
            <a:ext cx="6273698" cy="437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549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420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08" y="1586484"/>
            <a:ext cx="2763774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IE" sz="2400">
                <a:solidFill>
                  <a:srgbClr val="FFFFFF"/>
                </a:solidFill>
              </a:rPr>
              <a:t>The over arching belief system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14057" y="797433"/>
            <a:ext cx="4450842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7501" y="960120"/>
            <a:ext cx="420395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4663" y="1444752"/>
            <a:ext cx="3489630" cy="3968496"/>
          </a:xfrm>
        </p:spPr>
        <p:txBody>
          <a:bodyPr anchor="ctr">
            <a:normAutofit/>
          </a:bodyPr>
          <a:lstStyle/>
          <a:p>
            <a:r>
              <a:rPr lang="en-IE" dirty="0">
                <a:solidFill>
                  <a:srgbClr val="404040"/>
                </a:solidFill>
              </a:rPr>
              <a:t>If you treat a symptom, sometimes you win and sometimes you lose….. But if you treat a person, you win every time….. </a:t>
            </a:r>
          </a:p>
          <a:p>
            <a:r>
              <a:rPr lang="en-IE" dirty="0">
                <a:solidFill>
                  <a:srgbClr val="404040"/>
                </a:solidFill>
              </a:rPr>
              <a:t>(Adams 1994)</a:t>
            </a:r>
          </a:p>
          <a:p>
            <a:endParaRPr lang="en-IE" dirty="0">
              <a:solidFill>
                <a:srgbClr val="404040"/>
              </a:solidFill>
            </a:endParaRPr>
          </a:p>
          <a:p>
            <a:endParaRPr lang="en-IE" dirty="0">
              <a:solidFill>
                <a:srgbClr val="404040"/>
              </a:solidFill>
            </a:endParaRPr>
          </a:p>
          <a:p>
            <a:endParaRPr lang="en-IE" dirty="0">
              <a:solidFill>
                <a:srgbClr val="404040"/>
              </a:solidFill>
            </a:endParaRPr>
          </a:p>
          <a:p>
            <a:endParaRPr lang="en-IE" dirty="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193BA-C10F-4752-93F8-F9E31C4F9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3616436"/>
          </a:xfrm>
        </p:spPr>
        <p:txBody>
          <a:bodyPr>
            <a:normAutofit fontScale="90000"/>
          </a:bodyPr>
          <a:lstStyle/>
          <a:p>
            <a:r>
              <a:rPr lang="en-IE" dirty="0"/>
              <a:t> “Much is made of metaphor, and little has been learned”  </a:t>
            </a:r>
            <a:br>
              <a:rPr lang="en-IE" dirty="0"/>
            </a:br>
            <a:br>
              <a:rPr lang="en-IE" dirty="0"/>
            </a:br>
            <a:r>
              <a:rPr lang="en-IE" dirty="0"/>
              <a:t>With respect to the use of metaphoric tasks in psychotherapy I say</a:t>
            </a:r>
            <a:br>
              <a:rPr lang="en-IE" dirty="0"/>
            </a:br>
            <a:br>
              <a:rPr lang="en-IE" dirty="0"/>
            </a:br>
            <a:r>
              <a:rPr lang="en-IE" dirty="0"/>
              <a:t> “Little is made of metaphor, and much has been learned.” 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1CB25-4C42-4B58-8475-3B554AD64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045" y="4653136"/>
            <a:ext cx="5937755" cy="1086892"/>
          </a:xfrm>
        </p:spPr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804580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52AEF4-A452-4F72-BC75-4E9DD23B76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77E9A2E-C46C-45A4-8243-16657BE176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Colman Noctor</a:t>
            </a:r>
          </a:p>
          <a:p>
            <a:r>
              <a:rPr lang="en-IE" dirty="0"/>
              <a:t>@colnoc77</a:t>
            </a:r>
          </a:p>
        </p:txBody>
      </p:sp>
    </p:spTree>
    <p:extLst>
      <p:ext uri="{BB962C8B-B14F-4D97-AF65-F5344CB8AC3E}">
        <p14:creationId xmlns:p14="http://schemas.microsoft.com/office/powerpoint/2010/main" val="39257800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BB3D7-E310-4560-A5DB-44F24A76E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A54F9-1BA9-4B4F-B239-2F5A16CF7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All of the young people over the last 22 years who have helped me understand this complex dynamic.</a:t>
            </a:r>
          </a:p>
          <a:p>
            <a:endParaRPr lang="en-IE" dirty="0"/>
          </a:p>
          <a:p>
            <a:r>
              <a:rPr lang="en-IE" dirty="0"/>
              <a:t>‘The answer that is often simple, it’s just not easy’</a:t>
            </a:r>
          </a:p>
          <a:p>
            <a:r>
              <a:rPr lang="en-IE" dirty="0"/>
              <a:t>(1995-2020)</a:t>
            </a:r>
          </a:p>
          <a:p>
            <a:endParaRPr lang="en-IE" dirty="0"/>
          </a:p>
          <a:p>
            <a:endParaRPr lang="en-IE" dirty="0"/>
          </a:p>
          <a:p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2475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DF0D39-CEF6-4579-901F-09DA77288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There was a lot on the ‘what’ of DSH but a lot less on the ‘why’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2B9F91-CB05-499A-8659-DB9E219D45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969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0A1C9-02F0-4B93-BB91-7D57295BA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science of subjectivity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3E9A3-58F0-4708-9FC2-FFF6FE6EE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There are many reasons, explanations and origins of behaviour</a:t>
            </a:r>
          </a:p>
          <a:p>
            <a:endParaRPr lang="en-IE" dirty="0"/>
          </a:p>
          <a:p>
            <a:r>
              <a:rPr lang="en-IE" dirty="0"/>
              <a:t>To suggest that any one understanding is universally applicable is perhaps unhelpful</a:t>
            </a:r>
          </a:p>
          <a:p>
            <a:endParaRPr lang="en-IE" dirty="0"/>
          </a:p>
          <a:p>
            <a:r>
              <a:rPr lang="en-IE" dirty="0"/>
              <a:t>My illustration today is but one possible dynamic that may help us to create an understanding of one of the possible meanings of DSH </a:t>
            </a:r>
          </a:p>
        </p:txBody>
      </p:sp>
    </p:spTree>
    <p:extLst>
      <p:ext uri="{BB962C8B-B14F-4D97-AF65-F5344CB8AC3E}">
        <p14:creationId xmlns:p14="http://schemas.microsoft.com/office/powerpoint/2010/main" val="70844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5A4AB-CD9D-4F58-9545-BB643BE21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Evolution of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325A9-883E-451C-AD57-50FF5C8D7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Similar to Eating Disorders the presentation of DSH has become more visible</a:t>
            </a:r>
          </a:p>
          <a:p>
            <a:endParaRPr lang="en-IE" dirty="0"/>
          </a:p>
          <a:p>
            <a:r>
              <a:rPr lang="en-IE" dirty="0"/>
              <a:t>There are wider explanations of how the concepts of sharing, public and private are undergoing changes…</a:t>
            </a:r>
          </a:p>
          <a:p>
            <a:endParaRPr lang="en-IE" dirty="0"/>
          </a:p>
          <a:p>
            <a:r>
              <a:rPr lang="en-IE" dirty="0"/>
              <a:t>I am going to contentiously suggest that the presentation of DSH has become more open than previously observed and therefore its perceived meaning may be different too?</a:t>
            </a:r>
          </a:p>
        </p:txBody>
      </p:sp>
    </p:spTree>
    <p:extLst>
      <p:ext uri="{BB962C8B-B14F-4D97-AF65-F5344CB8AC3E}">
        <p14:creationId xmlns:p14="http://schemas.microsoft.com/office/powerpoint/2010/main" val="2276868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E7927-C7D3-4211-AC00-B4B87E1ED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IE" dirty="0"/>
              <a:t>Working with young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5D16F-20C1-4B43-A805-7DE8DBE87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546" y="2291262"/>
            <a:ext cx="6584634" cy="2879256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404040"/>
                </a:solidFill>
              </a:rPr>
              <a:t>Language can be a challenge</a:t>
            </a:r>
          </a:p>
          <a:p>
            <a:r>
              <a:rPr lang="en-IE" dirty="0">
                <a:solidFill>
                  <a:srgbClr val="404040"/>
                </a:solidFill>
              </a:rPr>
              <a:t>Universal sense of being misunderstood</a:t>
            </a:r>
          </a:p>
          <a:p>
            <a:r>
              <a:rPr lang="en-IE" dirty="0">
                <a:solidFill>
                  <a:srgbClr val="404040"/>
                </a:solidFill>
              </a:rPr>
              <a:t>A pre-conceived idea that clinicians want to stop them Self-Harming</a:t>
            </a:r>
          </a:p>
          <a:p>
            <a:r>
              <a:rPr lang="en-IE" dirty="0">
                <a:solidFill>
                  <a:srgbClr val="404040"/>
                </a:solidFill>
              </a:rPr>
              <a:t>A sense of feeling lost</a:t>
            </a:r>
          </a:p>
          <a:p>
            <a:r>
              <a:rPr lang="en-IE" dirty="0">
                <a:solidFill>
                  <a:srgbClr val="404040"/>
                </a:solidFill>
              </a:rPr>
              <a:t>Often they are poor communicators</a:t>
            </a:r>
          </a:p>
          <a:p>
            <a:r>
              <a:rPr lang="en-IE" dirty="0">
                <a:solidFill>
                  <a:srgbClr val="404040"/>
                </a:solidFill>
              </a:rPr>
              <a:t>They benefit from narratives that are relatable </a:t>
            </a:r>
          </a:p>
          <a:p>
            <a:endParaRPr lang="en-IE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29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A57781-D197-4CD7-8C64-EEE75F40A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Understanding your world through the lens that you see the world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0DABF-4D84-4CFB-AB63-BCFF57B720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905368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62738</TotalTime>
  <Words>1312</Words>
  <Application>Microsoft Office PowerPoint</Application>
  <PresentationFormat>On-screen Show (4:3)</PresentationFormat>
  <Paragraphs>159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Gill Sans MT</vt:lpstr>
      <vt:lpstr>Parcel</vt:lpstr>
      <vt:lpstr>Office Theme</vt:lpstr>
      <vt:lpstr>Attention Seeking or Relationship Seeking? “The use of therapeutic metaphor in the communication process of Deliberate Self harm” </vt:lpstr>
      <vt:lpstr>Why This topic?</vt:lpstr>
      <vt:lpstr>What the books said….</vt:lpstr>
      <vt:lpstr>Several theories have been proposed to create an understanding of self-harm?</vt:lpstr>
      <vt:lpstr>There was a lot on the ‘what’ of DSH but a lot less on the ‘why’</vt:lpstr>
      <vt:lpstr>The science of subjectivity</vt:lpstr>
      <vt:lpstr>Evolution of presentation</vt:lpstr>
      <vt:lpstr>Working with young people</vt:lpstr>
      <vt:lpstr>Understanding your world through the lens that you see the world</vt:lpstr>
      <vt:lpstr>The Rasher Metaphor </vt:lpstr>
      <vt:lpstr>Understanding the emotional dynamic of DSH through Metaphor</vt:lpstr>
      <vt:lpstr>Using metaphor TO PROMOTE UNDERSTANDING</vt:lpstr>
      <vt:lpstr>Therapeutic Use of metaphor</vt:lpstr>
      <vt:lpstr>Engaging Young people in therapy</vt:lpstr>
      <vt:lpstr> The ‘sign post’ metaphor </vt:lpstr>
      <vt:lpstr>Psychological origins which require DSH to cope</vt:lpstr>
      <vt:lpstr>Childhood Origins of DSH as communicating Pain and Emotion </vt:lpstr>
      <vt:lpstr>When language Fails behavior takes over</vt:lpstr>
      <vt:lpstr>Refusal as a communication of need</vt:lpstr>
      <vt:lpstr>Symptom as a vehicle for emotional Communication</vt:lpstr>
      <vt:lpstr>An effective flare</vt:lpstr>
      <vt:lpstr>Attention seeking</vt:lpstr>
      <vt:lpstr>How these wires cross</vt:lpstr>
      <vt:lpstr>The difference between wanting to be seen and wanting to be dead</vt:lpstr>
      <vt:lpstr>Creating a model of understanding of DSH as a mode of control, coping &amp; communication</vt:lpstr>
      <vt:lpstr>The function of DSH</vt:lpstr>
      <vt:lpstr>Unfortunately in the long term DSH ends up creating more problems for the individual.  Recovery begins with exploring the purpose or function of this behaviour </vt:lpstr>
      <vt:lpstr>Without awareness of the function, engagement is very difficult and understanding is impossible</vt:lpstr>
      <vt:lpstr>Understanding the function of the symptom via the Pie Chart of control</vt:lpstr>
      <vt:lpstr>PowerPoint Presentation</vt:lpstr>
      <vt:lpstr>How does preoccupation serve a function?</vt:lpstr>
      <vt:lpstr>Addictive Comparisons</vt:lpstr>
      <vt:lpstr>DSH as A miracle cream</vt:lpstr>
      <vt:lpstr>It’s not about bleeding, its  about feeling</vt:lpstr>
      <vt:lpstr>The 3 dimensions of the human subject</vt:lpstr>
      <vt:lpstr>DSH as a language</vt:lpstr>
      <vt:lpstr>PowerPoint Presentation</vt:lpstr>
      <vt:lpstr>Resistance to change</vt:lpstr>
      <vt:lpstr>Helping someone who self harms</vt:lpstr>
      <vt:lpstr>Getting inside the mind of DSH</vt:lpstr>
      <vt:lpstr>inside out</vt:lpstr>
      <vt:lpstr>The over arching belief system</vt:lpstr>
      <vt:lpstr> “Much is made of metaphor, and little has been learned”    With respect to the use of metaphoric tasks in psychotherapy I say   “Little is made of metaphor, and much has been learned.”  </vt:lpstr>
      <vt:lpstr>Thank You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Eating Disorders</dc:title>
  <dc:creator>Amanda</dc:creator>
  <cp:lastModifiedBy>Colman Noctor</cp:lastModifiedBy>
  <cp:revision>99</cp:revision>
  <cp:lastPrinted>2020-01-22T13:05:06Z</cp:lastPrinted>
  <dcterms:created xsi:type="dcterms:W3CDTF">2011-10-05T19:32:47Z</dcterms:created>
  <dcterms:modified xsi:type="dcterms:W3CDTF">2020-02-26T13:02:03Z</dcterms:modified>
</cp:coreProperties>
</file>