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9"/>
  </p:notesMasterIdLst>
  <p:sldIdLst>
    <p:sldId id="382" r:id="rId2"/>
    <p:sldId id="357" r:id="rId3"/>
    <p:sldId id="364" r:id="rId4"/>
    <p:sldId id="368" r:id="rId5"/>
    <p:sldId id="334" r:id="rId6"/>
    <p:sldId id="369" r:id="rId7"/>
    <p:sldId id="370" r:id="rId8"/>
    <p:sldId id="371" r:id="rId9"/>
    <p:sldId id="336" r:id="rId10"/>
    <p:sldId id="338" r:id="rId11"/>
    <p:sldId id="373" r:id="rId12"/>
    <p:sldId id="340" r:id="rId13"/>
    <p:sldId id="374" r:id="rId14"/>
    <p:sldId id="376" r:id="rId15"/>
    <p:sldId id="342" r:id="rId16"/>
    <p:sldId id="375" r:id="rId17"/>
    <p:sldId id="377" r:id="rId18"/>
    <p:sldId id="378" r:id="rId19"/>
    <p:sldId id="379" r:id="rId20"/>
    <p:sldId id="343" r:id="rId21"/>
    <p:sldId id="279" r:id="rId22"/>
    <p:sldId id="297" r:id="rId23"/>
    <p:sldId id="356" r:id="rId24"/>
    <p:sldId id="383" r:id="rId25"/>
    <p:sldId id="353" r:id="rId26"/>
    <p:sldId id="316" r:id="rId27"/>
    <p:sldId id="318" r:id="rId28"/>
    <p:sldId id="320" r:id="rId29"/>
    <p:sldId id="322" r:id="rId30"/>
    <p:sldId id="324" r:id="rId31"/>
    <p:sldId id="326" r:id="rId32"/>
    <p:sldId id="385" r:id="rId33"/>
    <p:sldId id="328" r:id="rId34"/>
    <p:sldId id="330" r:id="rId35"/>
    <p:sldId id="386" r:id="rId36"/>
    <p:sldId id="372" r:id="rId37"/>
    <p:sldId id="33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BC349-E95E-4BAE-9E26-C49D9F36770D}" type="datetimeFigureOut">
              <a:rPr lang="en-IE" smtClean="0"/>
              <a:pPr/>
              <a:t>18/06/2018</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BB49E-1C70-40CB-A2CF-567EDC437D7A}" type="slidenum">
              <a:rPr lang="en-IE" smtClean="0"/>
              <a:pPr/>
              <a:t>‹#›</a:t>
            </a:fld>
            <a:endParaRPr lang="en-IE"/>
          </a:p>
        </p:txBody>
      </p:sp>
    </p:spTree>
    <p:extLst>
      <p:ext uri="{BB962C8B-B14F-4D97-AF65-F5344CB8AC3E}">
        <p14:creationId xmlns:p14="http://schemas.microsoft.com/office/powerpoint/2010/main" val="230014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8915B8A-4C8A-4EA2-B319-CA14C16D4EFA}" type="slidenum">
              <a:rPr lang="en-GB" smtClean="0">
                <a:latin typeface="Times New Roman" charset="0"/>
              </a:rPr>
              <a:pPr/>
              <a:t>4</a:t>
            </a:fld>
            <a:endParaRPr lang="en-GB">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z="800" b="1" u="sng">
                <a:latin typeface="Times New Roman" charset="0"/>
              </a:rPr>
              <a:t>Sensory Modulation:</a:t>
            </a:r>
          </a:p>
          <a:p>
            <a:pPr eaLnBrk="1" hangingPunct="1"/>
            <a:r>
              <a:rPr lang="en-US" sz="800">
                <a:latin typeface="Times New Roman" charset="0"/>
              </a:rPr>
              <a:t>An ability to regulate our responses in a manner proportional to the sensory stimuli.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en-US" dirty="0">
                <a:latin typeface="Times New Roman" charset="0"/>
              </a:rPr>
              <a:t>In the</a:t>
            </a:r>
            <a:r>
              <a:rPr lang="en-US" baseline="0" dirty="0">
                <a:latin typeface="Times New Roman" charset="0"/>
              </a:rPr>
              <a:t> classroom</a:t>
            </a:r>
            <a:r>
              <a:rPr lang="en-US" dirty="0">
                <a:latin typeface="Times New Roman" charset="0"/>
              </a:rPr>
              <a:t>:</a:t>
            </a:r>
          </a:p>
          <a:p>
            <a:r>
              <a:rPr lang="en-US" dirty="0">
                <a:latin typeface="Times New Roman" charset="0"/>
              </a:rPr>
              <a:t>– if their nervous system is well regulated,</a:t>
            </a:r>
            <a:r>
              <a:rPr lang="en-US" baseline="0" dirty="0">
                <a:latin typeface="Times New Roman" charset="0"/>
              </a:rPr>
              <a:t> </a:t>
            </a:r>
            <a:r>
              <a:rPr lang="en-US" dirty="0">
                <a:latin typeface="Times New Roman" charset="0"/>
              </a:rPr>
              <a:t>they will be in a better position to engage in higher order executive functional skills.</a:t>
            </a:r>
          </a:p>
          <a:p>
            <a:r>
              <a:rPr lang="en-US" dirty="0">
                <a:latin typeface="Times New Roman" charset="0"/>
              </a:rPr>
              <a:t>Brain is focusing on here and now and what to do for survival.</a:t>
            </a:r>
          </a:p>
          <a:p>
            <a:r>
              <a:rPr lang="en-US" dirty="0">
                <a:solidFill>
                  <a:schemeClr val="accent2"/>
                </a:solidFill>
                <a:latin typeface="BernhardFashion BT" pitchFamily="82" charset="0"/>
              </a:rPr>
              <a:t>Brain has capacity to filter out what it doesn</a:t>
            </a:r>
            <a:r>
              <a:rPr lang="en-US" dirty="0">
                <a:solidFill>
                  <a:schemeClr val="accent2"/>
                </a:solidFill>
                <a:latin typeface="Times New Roman"/>
              </a:rPr>
              <a:t>’</a:t>
            </a:r>
            <a:r>
              <a:rPr lang="en-US" dirty="0">
                <a:solidFill>
                  <a:schemeClr val="accent2"/>
                </a:solidFill>
                <a:latin typeface="BernhardFashion BT" pitchFamily="82" charset="0"/>
              </a:rPr>
              <a:t>t need. Problem for these kids is that they can</a:t>
            </a:r>
            <a:r>
              <a:rPr lang="en-US" dirty="0">
                <a:solidFill>
                  <a:schemeClr val="accent2"/>
                </a:solidFill>
                <a:latin typeface="Times New Roman"/>
              </a:rPr>
              <a:t>’</a:t>
            </a:r>
            <a:r>
              <a:rPr lang="en-US" dirty="0">
                <a:solidFill>
                  <a:schemeClr val="accent2"/>
                </a:solidFill>
                <a:latin typeface="BernhardFashion BT" pitchFamily="82" charset="0"/>
              </a:rPr>
              <a:t>t switch off </a:t>
            </a:r>
            <a:r>
              <a:rPr lang="en-US" dirty="0">
                <a:solidFill>
                  <a:schemeClr val="accent2"/>
                </a:solidFill>
                <a:latin typeface="Times New Roman"/>
              </a:rPr>
              <a:t>–</a:t>
            </a:r>
            <a:r>
              <a:rPr lang="en-US" dirty="0">
                <a:solidFill>
                  <a:schemeClr val="accent2"/>
                </a:solidFill>
                <a:latin typeface="BernhardFashion BT" pitchFamily="82" charset="0"/>
              </a:rPr>
              <a:t> become much more quickly aware of sensory stimuli around them.</a:t>
            </a:r>
          </a:p>
          <a:p>
            <a:endParaRPr lang="en-US" dirty="0">
              <a:solidFill>
                <a:schemeClr val="accent2"/>
              </a:solidFill>
              <a:latin typeface="BernhardFashion BT" pitchFamily="82" charset="0"/>
            </a:endParaRPr>
          </a:p>
          <a:p>
            <a:r>
              <a:rPr lang="en-US" dirty="0">
                <a:solidFill>
                  <a:schemeClr val="accent2"/>
                </a:solidFill>
                <a:latin typeface="BernhardFashion BT" pitchFamily="82" charset="0"/>
              </a:rPr>
              <a:t>In School:</a:t>
            </a:r>
          </a:p>
          <a:p>
            <a:pPr eaLnBrk="1" hangingPunct="1"/>
            <a:r>
              <a:rPr lang="en-IE" dirty="0">
                <a:latin typeface="Times New Roman" charset="0"/>
              </a:rPr>
              <a:t>Using </a:t>
            </a:r>
            <a:r>
              <a:rPr lang="en-IE" dirty="0" err="1">
                <a:latin typeface="Times New Roman" charset="0"/>
              </a:rPr>
              <a:t>movment</a:t>
            </a:r>
            <a:r>
              <a:rPr lang="en-IE" dirty="0">
                <a:latin typeface="Times New Roman" charset="0"/>
              </a:rPr>
              <a:t> input to help regulate and therefore aid concentration. E.g. Move and sit cushion, wall push ups, run an errand for the teacher = movement before the activity = regulated and attentive = completes </a:t>
            </a:r>
            <a:r>
              <a:rPr lang="en-IE" dirty="0" err="1">
                <a:latin typeface="Times New Roman" charset="0"/>
              </a:rPr>
              <a:t>taslk</a:t>
            </a:r>
            <a:r>
              <a:rPr lang="en-IE" dirty="0">
                <a:latin typeface="Times New Roman" charset="0"/>
              </a:rPr>
              <a:t> and able to go on the school trip. </a:t>
            </a:r>
          </a:p>
          <a:p>
            <a:endParaRPr lang="en-GB" dirty="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600D2A4-CBF2-49FA-8292-E801DAFD8CE7}" type="slidenum">
              <a:rPr lang="en-GB"/>
              <a:pPr/>
              <a:t>26</a:t>
            </a:fld>
            <a:endParaRPr lang="en-GB"/>
          </a:p>
        </p:txBody>
      </p:sp>
      <p:sp>
        <p:nvSpPr>
          <p:cNvPr id="219138" name="Rectangle 7"/>
          <p:cNvSpPr txBox="1">
            <a:spLocks noGrp="1" noChangeArrowheads="1"/>
          </p:cNvSpPr>
          <p:nvPr/>
        </p:nvSpPr>
        <p:spPr bwMode="auto">
          <a:xfrm>
            <a:off x="3885721" y="8686873"/>
            <a:ext cx="2972280" cy="457127"/>
          </a:xfrm>
          <a:prstGeom prst="rect">
            <a:avLst/>
          </a:prstGeom>
          <a:noFill/>
          <a:ln w="9525">
            <a:noFill/>
            <a:miter lim="800000"/>
            <a:headEnd/>
            <a:tailEnd/>
          </a:ln>
        </p:spPr>
        <p:txBody>
          <a:bodyPr lIns="91431" tIns="45716" rIns="91431" bIns="45716" anchor="b"/>
          <a:lstStyle/>
          <a:p>
            <a:pPr algn="r" eaLnBrk="1" hangingPunct="1"/>
            <a:fld id="{E44B6927-EC03-4E29-AC13-E4460CED0C2A}" type="slidenum">
              <a:rPr lang="en-US" sz="1200" b="0">
                <a:latin typeface="Times New Roman" charset="0"/>
              </a:rPr>
              <a:pPr algn="r" eaLnBrk="1" hangingPunct="1"/>
              <a:t>26</a:t>
            </a:fld>
            <a:endParaRPr lang="en-US" sz="1200" b="0">
              <a:latin typeface="Times New Roman" charset="0"/>
            </a:endParaRPr>
          </a:p>
        </p:txBody>
      </p:sp>
      <p:sp>
        <p:nvSpPr>
          <p:cNvPr id="219139" name="Rectangle 1026"/>
          <p:cNvSpPr>
            <a:spLocks noGrp="1" noRot="1" noChangeAspect="1" noChangeArrowheads="1" noTextEdit="1"/>
          </p:cNvSpPr>
          <p:nvPr>
            <p:ph type="sldImg"/>
          </p:nvPr>
        </p:nvSpPr>
        <p:spPr>
          <a:xfrm>
            <a:off x="1143000" y="685800"/>
            <a:ext cx="4573588" cy="3429000"/>
          </a:xfrm>
          <a:ln/>
        </p:spPr>
      </p:sp>
      <p:sp>
        <p:nvSpPr>
          <p:cNvPr id="219140" name="Rectangle 1027"/>
          <p:cNvSpPr>
            <a:spLocks noGrp="1" noChangeArrowheads="1"/>
          </p:cNvSpPr>
          <p:nvPr>
            <p:ph type="body" idx="1"/>
          </p:nvPr>
        </p:nvSpPr>
        <p:spPr/>
        <p:txBody>
          <a:bodyPr lIns="91431" tIns="45716" rIns="91431" bIns="45716"/>
          <a:lstStyle/>
          <a:p>
            <a:pPr marL="228600" indent="-228600"/>
            <a:r>
              <a:rPr lang="en-US" b="1" u="sng"/>
              <a:t>Tools for the Mouth</a:t>
            </a:r>
          </a:p>
          <a:p>
            <a:pPr marL="228600" indent="-228600"/>
            <a:r>
              <a:rPr lang="en-US"/>
              <a:t>PASS OUT FOOD ITEMS IN BASKETS???</a:t>
            </a:r>
          </a:p>
          <a:p>
            <a:pPr marL="228600" indent="-228600"/>
            <a:r>
              <a:rPr lang="en-US"/>
              <a:t>Tools for the mouth are a very useful sensory tool…and one that is often forgotten. </a:t>
            </a:r>
          </a:p>
          <a:p>
            <a:pPr marL="228600" indent="-228600"/>
            <a:r>
              <a:rPr lang="en-US"/>
              <a:t>When we think about ourselves…many of the strategies we use even as adults involves sensory input to the mouth. </a:t>
            </a:r>
          </a:p>
          <a:p>
            <a:pPr marL="228600" indent="-228600"/>
            <a:r>
              <a:rPr lang="en-US"/>
              <a:t>E.g. biting pens, chewing gum, leaning your chin on your hand. </a:t>
            </a:r>
          </a:p>
          <a:p>
            <a:pPr marL="228600" indent="-228600"/>
            <a:r>
              <a:rPr lang="en-US"/>
              <a:t>Tools for the mouth include:</a:t>
            </a:r>
          </a:p>
          <a:p>
            <a:pPr marL="228600" indent="-228600">
              <a:buFontTx/>
              <a:buAutoNum type="arabicPeriod"/>
            </a:pPr>
            <a:r>
              <a:rPr lang="en-US"/>
              <a:t>Food items</a:t>
            </a:r>
          </a:p>
          <a:p>
            <a:pPr marL="228600" indent="-228600">
              <a:buFontTx/>
              <a:buAutoNum type="arabicPeriod"/>
            </a:pPr>
            <a:r>
              <a:rPr lang="en-US"/>
              <a:t>Non-food items.</a:t>
            </a:r>
          </a:p>
          <a:p>
            <a:pPr marL="228600" indent="-228600"/>
            <a:endParaRPr lang="en-US"/>
          </a:p>
          <a:p>
            <a:pPr marL="228600" indent="-228600"/>
            <a:r>
              <a:rPr lang="en-US" sz="1000" b="1" u="sng"/>
              <a:t>Food Items:</a:t>
            </a:r>
          </a:p>
          <a:p>
            <a:pPr marL="228600" indent="-228600">
              <a:buFontTx/>
              <a:buChar char="•"/>
            </a:pPr>
            <a:r>
              <a:rPr lang="en-US"/>
              <a:t>In general, foods that are alerting tend to be cold, sour/tart, spicy, minty, or crunchy</a:t>
            </a:r>
          </a:p>
          <a:p>
            <a:pPr marL="228600" indent="-228600">
              <a:buFontTx/>
              <a:buChar char="•"/>
            </a:pPr>
            <a:r>
              <a:rPr lang="en-US"/>
              <a:t>Foods that are calming tend to be warm, smooth, or sweet  </a:t>
            </a:r>
          </a:p>
          <a:p>
            <a:pPr marL="228600" indent="-228600">
              <a:buFontTx/>
              <a:buChar char="•"/>
            </a:pPr>
            <a:r>
              <a:rPr lang="en-US"/>
              <a:t>Some foods fall under heavy work (for the jaw and cheek muscles) which can either calm or alert</a:t>
            </a:r>
          </a:p>
          <a:p>
            <a:pPr marL="228600" indent="-228600"/>
            <a:r>
              <a:rPr lang="en-US"/>
              <a:t>Examples of heavy work – Gum, water bottles, candy etc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06A019-DAA9-4449-80B6-D8E7637D19BA}" type="slidenum">
              <a:rPr lang="en-GB"/>
              <a:pPr/>
              <a:t>27</a:t>
            </a:fld>
            <a:endParaRPr lang="en-GB"/>
          </a:p>
        </p:txBody>
      </p:sp>
      <p:sp>
        <p:nvSpPr>
          <p:cNvPr id="221186" name="Rectangle 7"/>
          <p:cNvSpPr txBox="1">
            <a:spLocks noGrp="1" noChangeArrowheads="1"/>
          </p:cNvSpPr>
          <p:nvPr/>
        </p:nvSpPr>
        <p:spPr bwMode="auto">
          <a:xfrm>
            <a:off x="3885721" y="8686873"/>
            <a:ext cx="2972280" cy="457127"/>
          </a:xfrm>
          <a:prstGeom prst="rect">
            <a:avLst/>
          </a:prstGeom>
          <a:noFill/>
          <a:ln w="9525">
            <a:noFill/>
            <a:miter lim="800000"/>
            <a:headEnd/>
            <a:tailEnd/>
          </a:ln>
        </p:spPr>
        <p:txBody>
          <a:bodyPr lIns="91431" tIns="45716" rIns="91431" bIns="45716" anchor="b"/>
          <a:lstStyle/>
          <a:p>
            <a:pPr algn="r" eaLnBrk="1" hangingPunct="1"/>
            <a:fld id="{671D632B-6570-4315-822B-57B2800F09D8}" type="slidenum">
              <a:rPr lang="en-US" sz="1200" b="0">
                <a:latin typeface="Times New Roman" charset="0"/>
              </a:rPr>
              <a:pPr algn="r" eaLnBrk="1" hangingPunct="1"/>
              <a:t>27</a:t>
            </a:fld>
            <a:endParaRPr lang="en-US" sz="1200" b="0">
              <a:latin typeface="Times New Roman" charset="0"/>
            </a:endParaRPr>
          </a:p>
        </p:txBody>
      </p:sp>
      <p:sp>
        <p:nvSpPr>
          <p:cNvPr id="221187" name="Rectangle 1026"/>
          <p:cNvSpPr>
            <a:spLocks noGrp="1" noRot="1" noChangeAspect="1" noChangeArrowheads="1" noTextEdit="1"/>
          </p:cNvSpPr>
          <p:nvPr>
            <p:ph type="sldImg"/>
          </p:nvPr>
        </p:nvSpPr>
        <p:spPr>
          <a:xfrm>
            <a:off x="1143000" y="685800"/>
            <a:ext cx="4573588" cy="3429000"/>
          </a:xfrm>
          <a:ln/>
        </p:spPr>
      </p:sp>
      <p:sp>
        <p:nvSpPr>
          <p:cNvPr id="221188" name="Rectangle 1027"/>
          <p:cNvSpPr>
            <a:spLocks noGrp="1" noChangeArrowheads="1"/>
          </p:cNvSpPr>
          <p:nvPr>
            <p:ph type="body" idx="1"/>
          </p:nvPr>
        </p:nvSpPr>
        <p:spPr/>
        <p:txBody>
          <a:bodyPr lIns="91431" tIns="45716" rIns="91431" bIns="45716"/>
          <a:lstStyle/>
          <a:p>
            <a:pPr marL="228600" indent="-228600"/>
            <a:r>
              <a:rPr lang="en-US" b="1" u="sng"/>
              <a:t>Tools for the Mouth – Non food options</a:t>
            </a:r>
          </a:p>
          <a:p>
            <a:pPr marL="228600" indent="-228600"/>
            <a:r>
              <a:rPr lang="en-US"/>
              <a:t>HAVE ITEMS ON DISPLAY</a:t>
            </a:r>
          </a:p>
          <a:p>
            <a:pPr marL="228600" indent="-228600"/>
            <a:r>
              <a:rPr lang="en-US"/>
              <a:t>Here are some non food mouth tools…</a:t>
            </a:r>
          </a:p>
          <a:p>
            <a:pPr marL="228600" indent="-228600">
              <a:buFontTx/>
              <a:buChar char="•"/>
            </a:pPr>
            <a:r>
              <a:rPr lang="en-US" sz="1000">
                <a:cs typeface="Times New Roman" charset="0"/>
              </a:rPr>
              <a:t>Straws 		</a:t>
            </a:r>
          </a:p>
          <a:p>
            <a:pPr marL="228600" indent="-228600">
              <a:buFontTx/>
              <a:buChar char="•"/>
            </a:pPr>
            <a:r>
              <a:rPr lang="en-US" sz="1000">
                <a:cs typeface="Times New Roman" charset="0"/>
              </a:rPr>
              <a:t>Theratubing</a:t>
            </a:r>
          </a:p>
          <a:p>
            <a:pPr marL="228600" indent="-228600">
              <a:buFontTx/>
              <a:buChar char="•"/>
            </a:pPr>
            <a:r>
              <a:rPr lang="en-US" sz="1000">
                <a:cs typeface="Times New Roman" charset="0"/>
              </a:rPr>
              <a:t>Chewy Tubes</a:t>
            </a:r>
          </a:p>
          <a:p>
            <a:pPr marL="228600" indent="-228600">
              <a:buFontTx/>
              <a:buChar char="•"/>
            </a:pPr>
            <a:r>
              <a:rPr lang="en-US" sz="1000">
                <a:cs typeface="Times New Roman" charset="0"/>
              </a:rPr>
              <a:t>Humming	</a:t>
            </a:r>
          </a:p>
          <a:p>
            <a:pPr marL="228600" indent="-228600">
              <a:buFontTx/>
              <a:buChar char="•"/>
            </a:pPr>
            <a:r>
              <a:rPr lang="en-US" sz="1000">
                <a:cs typeface="Times New Roman" charset="0"/>
              </a:rPr>
              <a:t>Blow Pens</a:t>
            </a:r>
          </a:p>
          <a:p>
            <a:pPr marL="228600" indent="-228600">
              <a:buFontTx/>
              <a:buChar char="•"/>
            </a:pPr>
            <a:r>
              <a:rPr lang="en-US" sz="1000">
                <a:cs typeface="Times New Roman" charset="0"/>
              </a:rPr>
              <a:t>Whistles/Blow Toys</a:t>
            </a:r>
          </a:p>
          <a:p>
            <a:pPr marL="228600" indent="-228600">
              <a:buFontTx/>
              <a:buChar char="•"/>
            </a:pPr>
            <a:r>
              <a:rPr lang="en-US" sz="1000">
                <a:cs typeface="Times New Roman" charset="0"/>
              </a:rPr>
              <a:t>Bubbles</a:t>
            </a:r>
          </a:p>
          <a:p>
            <a:pPr marL="228600" indent="-228600">
              <a:buFontTx/>
              <a:buChar char="•"/>
            </a:pPr>
            <a:r>
              <a:rPr lang="en-US" sz="1000">
                <a:cs typeface="Times New Roman" charset="0"/>
              </a:rPr>
              <a:t>Blowing Cotton Balls</a:t>
            </a:r>
            <a:endParaRPr lang="en-US"/>
          </a:p>
          <a:p>
            <a:pPr marL="228600" indent="-228600">
              <a:buFontTx/>
              <a:buChar char="•"/>
            </a:pPr>
            <a:endParaRPr lang="en-US"/>
          </a:p>
          <a:p>
            <a:pPr marL="228600" indent="-228600"/>
            <a:r>
              <a:rPr lang="en-US"/>
              <a:t>Oral motor activity can be calming and organising or alerting depending on type. </a:t>
            </a:r>
          </a:p>
          <a:p>
            <a:pPr marL="228600" indent="-228600"/>
            <a:r>
              <a:rPr lang="en-US" b="1" u="sng"/>
              <a:t>Reinforce value of oral motor strategies.  </a:t>
            </a:r>
            <a:r>
              <a:rPr lang="en-US"/>
              <a:t>Water bottle in class, milkshake through straw in supermarket, chewy necklace.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389622D-8AB7-41A2-9E99-A4E088A6404E}" type="slidenum">
              <a:rPr lang="en-GB"/>
              <a:pPr/>
              <a:t>28</a:t>
            </a:fld>
            <a:endParaRPr lang="en-GB"/>
          </a:p>
        </p:txBody>
      </p:sp>
      <p:sp>
        <p:nvSpPr>
          <p:cNvPr id="223234" name="Rectangle 7"/>
          <p:cNvSpPr txBox="1">
            <a:spLocks noGrp="1" noChangeArrowheads="1"/>
          </p:cNvSpPr>
          <p:nvPr/>
        </p:nvSpPr>
        <p:spPr bwMode="auto">
          <a:xfrm>
            <a:off x="3885721" y="8686873"/>
            <a:ext cx="2972280" cy="457127"/>
          </a:xfrm>
          <a:prstGeom prst="rect">
            <a:avLst/>
          </a:prstGeom>
          <a:noFill/>
          <a:ln w="9525">
            <a:noFill/>
            <a:miter lim="800000"/>
            <a:headEnd/>
            <a:tailEnd/>
          </a:ln>
        </p:spPr>
        <p:txBody>
          <a:bodyPr lIns="91431" tIns="45716" rIns="91431" bIns="45716" anchor="b"/>
          <a:lstStyle/>
          <a:p>
            <a:pPr algn="r" eaLnBrk="1" hangingPunct="1"/>
            <a:fld id="{2AFCD76E-7FFB-48FD-B643-B7CEE90D81B7}" type="slidenum">
              <a:rPr lang="en-US" sz="1200" b="0">
                <a:latin typeface="Times New Roman" charset="0"/>
              </a:rPr>
              <a:pPr algn="r" eaLnBrk="1" hangingPunct="1"/>
              <a:t>28</a:t>
            </a:fld>
            <a:endParaRPr lang="en-US" sz="1200" b="0">
              <a:latin typeface="Times New Roman" charset="0"/>
            </a:endParaRPr>
          </a:p>
        </p:txBody>
      </p:sp>
      <p:sp>
        <p:nvSpPr>
          <p:cNvPr id="223235" name="Rectangle 1026"/>
          <p:cNvSpPr>
            <a:spLocks noGrp="1" noRot="1" noChangeAspect="1" noChangeArrowheads="1" noTextEdit="1"/>
          </p:cNvSpPr>
          <p:nvPr>
            <p:ph type="sldImg"/>
          </p:nvPr>
        </p:nvSpPr>
        <p:spPr>
          <a:xfrm>
            <a:off x="1143000" y="685800"/>
            <a:ext cx="4573588" cy="3429000"/>
          </a:xfrm>
          <a:ln/>
        </p:spPr>
      </p:sp>
      <p:sp>
        <p:nvSpPr>
          <p:cNvPr id="223236" name="Rectangle 1027"/>
          <p:cNvSpPr>
            <a:spLocks noGrp="1" noChangeArrowheads="1"/>
          </p:cNvSpPr>
          <p:nvPr>
            <p:ph type="body" idx="1"/>
          </p:nvPr>
        </p:nvSpPr>
        <p:spPr/>
        <p:txBody>
          <a:bodyPr lIns="91431" tIns="45716" rIns="91431" bIns="45716"/>
          <a:lstStyle/>
          <a:p>
            <a:r>
              <a:rPr lang="en-US" b="1" u="sng"/>
              <a:t>Tools for the Body – Ways to Move</a:t>
            </a:r>
          </a:p>
          <a:p>
            <a:r>
              <a:rPr lang="en-US"/>
              <a:t>HAVE ITEMS ON DISPLAY</a:t>
            </a:r>
          </a:p>
          <a:p>
            <a:r>
              <a:rPr lang="en-US"/>
              <a:t>Movement is another sensory strategy that has a big effect on your attention/focus. </a:t>
            </a:r>
          </a:p>
          <a:p>
            <a:r>
              <a:rPr lang="en-US"/>
              <a:t>I would challenge the old belief…sit still and pay attention!</a:t>
            </a:r>
          </a:p>
          <a:p>
            <a:endParaRPr lang="en-US"/>
          </a:p>
          <a:p>
            <a:r>
              <a:rPr lang="en-US"/>
              <a:t>Movement whilst seated can be beneficial for some students…so it might be useful to consider different seating options. For example:</a:t>
            </a:r>
          </a:p>
          <a:p>
            <a:r>
              <a:rPr lang="en-US" sz="1000">
                <a:cs typeface="Times New Roman" charset="0"/>
              </a:rPr>
              <a:t>Try different seating options:</a:t>
            </a:r>
          </a:p>
          <a:p>
            <a:pPr>
              <a:buFontTx/>
              <a:buChar char=""/>
            </a:pPr>
            <a:r>
              <a:rPr lang="en-US" sz="1000">
                <a:cs typeface="Times New Roman" charset="0"/>
              </a:rPr>
              <a:t>Movin’ sit/disc ‘o’ sit cushion</a:t>
            </a:r>
          </a:p>
          <a:p>
            <a:pPr>
              <a:buFontTx/>
              <a:buChar char=""/>
            </a:pPr>
            <a:r>
              <a:rPr lang="en-US" sz="1000">
                <a:cs typeface="Times New Roman" charset="0"/>
              </a:rPr>
              <a:t>A therapy ball </a:t>
            </a:r>
          </a:p>
          <a:p>
            <a:pPr>
              <a:buFontTx/>
              <a:buChar char=""/>
            </a:pPr>
            <a:r>
              <a:rPr lang="en-US" sz="1000">
                <a:cs typeface="Times New Roman" charset="0"/>
              </a:rPr>
              <a:t>A T-stool</a:t>
            </a:r>
          </a:p>
          <a:p>
            <a:pPr>
              <a:buFontTx/>
              <a:buChar char=""/>
            </a:pPr>
            <a:r>
              <a:rPr lang="en-US" sz="1000">
                <a:cs typeface="Times New Roman" charset="0"/>
              </a:rPr>
              <a:t>Allowing children to stand at their desks and work (often putting a piece of tape on the floor where they should stand/stay helps).</a:t>
            </a:r>
            <a:r>
              <a:rPr lang="en-US" sz="1000">
                <a:solidFill>
                  <a:schemeClr val="bg1"/>
                </a:solidFill>
              </a:rPr>
              <a:t>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507867A-43AA-46BF-949D-DB8A680967F2}" type="slidenum">
              <a:rPr lang="en-GB"/>
              <a:pPr/>
              <a:t>29</a:t>
            </a:fld>
            <a:endParaRPr lang="en-GB"/>
          </a:p>
        </p:txBody>
      </p:sp>
      <p:sp>
        <p:nvSpPr>
          <p:cNvPr id="225282" name="Rectangle 7"/>
          <p:cNvSpPr txBox="1">
            <a:spLocks noGrp="1" noChangeArrowheads="1"/>
          </p:cNvSpPr>
          <p:nvPr/>
        </p:nvSpPr>
        <p:spPr bwMode="auto">
          <a:xfrm>
            <a:off x="3885721" y="8686873"/>
            <a:ext cx="2972280" cy="457127"/>
          </a:xfrm>
          <a:prstGeom prst="rect">
            <a:avLst/>
          </a:prstGeom>
          <a:noFill/>
          <a:ln w="9525">
            <a:noFill/>
            <a:miter lim="800000"/>
            <a:headEnd/>
            <a:tailEnd/>
          </a:ln>
        </p:spPr>
        <p:txBody>
          <a:bodyPr lIns="91431" tIns="45716" rIns="91431" bIns="45716" anchor="b"/>
          <a:lstStyle/>
          <a:p>
            <a:pPr algn="r" eaLnBrk="1" hangingPunct="1"/>
            <a:fld id="{1C5E09A1-167F-48C9-B82E-2394D7347F2C}" type="slidenum">
              <a:rPr lang="en-US" sz="1200" b="0">
                <a:latin typeface="Times New Roman" charset="0"/>
              </a:rPr>
              <a:pPr algn="r" eaLnBrk="1" hangingPunct="1"/>
              <a:t>29</a:t>
            </a:fld>
            <a:endParaRPr lang="en-US" sz="1200" b="0">
              <a:latin typeface="Times New Roman" charset="0"/>
            </a:endParaRPr>
          </a:p>
        </p:txBody>
      </p:sp>
      <p:sp>
        <p:nvSpPr>
          <p:cNvPr id="225283" name="Rectangle 2"/>
          <p:cNvSpPr>
            <a:spLocks noGrp="1" noRot="1" noChangeAspect="1" noChangeArrowheads="1" noTextEdit="1"/>
          </p:cNvSpPr>
          <p:nvPr>
            <p:ph type="sldImg"/>
          </p:nvPr>
        </p:nvSpPr>
        <p:spPr>
          <a:xfrm>
            <a:off x="1143000" y="685800"/>
            <a:ext cx="4573588" cy="3429000"/>
          </a:xfrm>
          <a:ln/>
        </p:spPr>
      </p:sp>
      <p:sp>
        <p:nvSpPr>
          <p:cNvPr id="225284" name="Rectangle 3"/>
          <p:cNvSpPr>
            <a:spLocks noGrp="1" noChangeArrowheads="1"/>
          </p:cNvSpPr>
          <p:nvPr>
            <p:ph type="body" idx="1"/>
          </p:nvPr>
        </p:nvSpPr>
        <p:spPr/>
        <p:txBody>
          <a:bodyPr lIns="91431" tIns="45716" rIns="91431" bIns="45716"/>
          <a:lstStyle/>
          <a:p>
            <a:r>
              <a:rPr lang="en-IE" b="1" u="sng"/>
              <a:t>Tools for the Body:</a:t>
            </a:r>
          </a:p>
          <a:p>
            <a:r>
              <a:rPr lang="en-IE"/>
              <a:t>Different ways to move that can elicit different responses depending on the child.  Front and back may be calming but then circles could become disorganised.</a:t>
            </a:r>
          </a:p>
          <a:p>
            <a:endParaRPr lang="en-US"/>
          </a:p>
          <a:p>
            <a:pPr>
              <a:lnSpc>
                <a:spcPct val="90000"/>
              </a:lnSpc>
            </a:pPr>
            <a:r>
              <a:rPr lang="en-US" u="sng"/>
              <a:t>Up and down motions</a:t>
            </a:r>
            <a:r>
              <a:rPr lang="en-US"/>
              <a:t>:  Skipping, dunking a basketball, bouncing on a gym ball, pogo stick, lolo ball or marching </a:t>
            </a:r>
            <a:endParaRPr lang="en-US" sz="1400"/>
          </a:p>
          <a:p>
            <a:pPr>
              <a:lnSpc>
                <a:spcPct val="90000"/>
              </a:lnSpc>
            </a:pPr>
            <a:r>
              <a:rPr lang="en-US" u="sng"/>
              <a:t>Front and back activities</a:t>
            </a:r>
            <a:r>
              <a:rPr lang="en-US"/>
              <a:t>: Rocking in a chair, swinging, roller blading</a:t>
            </a:r>
            <a:endParaRPr lang="en-US" sz="1400"/>
          </a:p>
          <a:p>
            <a:pPr>
              <a:lnSpc>
                <a:spcPct val="90000"/>
              </a:lnSpc>
            </a:pPr>
            <a:r>
              <a:rPr lang="en-US" u="sng"/>
              <a:t>Upside down activities</a:t>
            </a:r>
            <a:r>
              <a:rPr lang="en-US"/>
              <a:t>: Hanging on bars, wheelbarrow walking, tumbles, head stands</a:t>
            </a:r>
            <a:endParaRPr lang="en-US" sz="1400"/>
          </a:p>
          <a:p>
            <a:pPr>
              <a:lnSpc>
                <a:spcPct val="90000"/>
              </a:lnSpc>
            </a:pPr>
            <a:r>
              <a:rPr lang="en-US" u="sng"/>
              <a:t>Crash and bump activities</a:t>
            </a:r>
            <a:r>
              <a:rPr lang="en-US"/>
              <a:t>: Jumping into piles of pillows or on an old mattress, driving bumper cars, pillow fights, playing football</a:t>
            </a:r>
          </a:p>
          <a:p>
            <a:pPr>
              <a:lnSpc>
                <a:spcPct val="90000"/>
              </a:lnSpc>
            </a:pPr>
            <a:r>
              <a:rPr lang="en-US" u="sng"/>
              <a:t>Circles:</a:t>
            </a:r>
            <a:r>
              <a:rPr lang="en-US"/>
              <a:t>  Sit n’ spins, merry-go-round, spinning on a tire swing, riding on a ferris wheel, spinning in an office chair</a:t>
            </a:r>
          </a:p>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4D6CBD2-E928-4253-925D-3B216940E980}" type="slidenum">
              <a:rPr lang="en-GB"/>
              <a:pPr/>
              <a:t>30</a:t>
            </a:fld>
            <a:endParaRPr lang="en-GB"/>
          </a:p>
        </p:txBody>
      </p:sp>
      <p:sp>
        <p:nvSpPr>
          <p:cNvPr id="228354" name="Rectangle 7"/>
          <p:cNvSpPr txBox="1">
            <a:spLocks noGrp="1" noChangeArrowheads="1"/>
          </p:cNvSpPr>
          <p:nvPr/>
        </p:nvSpPr>
        <p:spPr bwMode="auto">
          <a:xfrm>
            <a:off x="3885721" y="8686873"/>
            <a:ext cx="2972280" cy="457127"/>
          </a:xfrm>
          <a:prstGeom prst="rect">
            <a:avLst/>
          </a:prstGeom>
          <a:noFill/>
          <a:ln w="9525">
            <a:noFill/>
            <a:miter lim="800000"/>
            <a:headEnd/>
            <a:tailEnd/>
          </a:ln>
        </p:spPr>
        <p:txBody>
          <a:bodyPr lIns="91431" tIns="45716" rIns="91431" bIns="45716" anchor="b"/>
          <a:lstStyle/>
          <a:p>
            <a:pPr algn="r" eaLnBrk="1" hangingPunct="1"/>
            <a:fld id="{354F9183-B6C6-43AC-8795-6747F837F401}" type="slidenum">
              <a:rPr lang="en-US" sz="1200" b="0">
                <a:latin typeface="Times New Roman" charset="0"/>
              </a:rPr>
              <a:pPr algn="r" eaLnBrk="1" hangingPunct="1"/>
              <a:t>30</a:t>
            </a:fld>
            <a:endParaRPr lang="en-US" sz="1200" b="0">
              <a:latin typeface="Times New Roman" charset="0"/>
            </a:endParaRPr>
          </a:p>
        </p:txBody>
      </p:sp>
      <p:sp>
        <p:nvSpPr>
          <p:cNvPr id="228355" name="Rectangle 2"/>
          <p:cNvSpPr>
            <a:spLocks noGrp="1" noRot="1" noChangeAspect="1" noChangeArrowheads="1" noTextEdit="1"/>
          </p:cNvSpPr>
          <p:nvPr>
            <p:ph type="sldImg"/>
          </p:nvPr>
        </p:nvSpPr>
        <p:spPr>
          <a:xfrm>
            <a:off x="1143000" y="685800"/>
            <a:ext cx="4573588" cy="3429000"/>
          </a:xfrm>
          <a:ln/>
        </p:spPr>
      </p:sp>
      <p:sp>
        <p:nvSpPr>
          <p:cNvPr id="228356" name="Rectangle 3"/>
          <p:cNvSpPr>
            <a:spLocks noGrp="1" noChangeArrowheads="1"/>
          </p:cNvSpPr>
          <p:nvPr>
            <p:ph type="body" idx="1"/>
          </p:nvPr>
        </p:nvSpPr>
        <p:spPr/>
        <p:txBody>
          <a:bodyPr lIns="91431" tIns="45716" rIns="91431" bIns="45716"/>
          <a:lstStyle/>
          <a:p>
            <a:r>
              <a:rPr lang="en-IE" b="1" u="sng"/>
              <a:t>Tools for the Body – Heavy Work</a:t>
            </a:r>
          </a:p>
          <a:p>
            <a:r>
              <a:rPr lang="en-IE"/>
              <a:t>Heavy work is another important sensory tool – and we will talk about it quite a bit. </a:t>
            </a:r>
          </a:p>
          <a:p>
            <a:r>
              <a:rPr lang="en-IE" sz="1000"/>
              <a:t>Heavy work is the performance of tasks that involve </a:t>
            </a:r>
            <a:r>
              <a:rPr lang="en-IE" sz="1000" b="1"/>
              <a:t>heavy resistance </a:t>
            </a:r>
            <a:r>
              <a:rPr lang="en-IE" sz="1000"/>
              <a:t>and input to the muscles and joints:</a:t>
            </a:r>
          </a:p>
          <a:p>
            <a:r>
              <a:rPr lang="en-IE" sz="1000"/>
              <a:t> - pushing, pulling, lifting, carrying, moving heavy items, stretching .</a:t>
            </a:r>
            <a:endParaRPr lang="en-GB" sz="1000"/>
          </a:p>
          <a:p>
            <a:endParaRPr lang="en-IE"/>
          </a:p>
          <a:p>
            <a:r>
              <a:rPr lang="en-IE"/>
              <a:t>Heavy work can have both calming and alerting effects so it can be used when engines are either too high or too low.   Its rarely overloading to the nervous system. So it is a very useful sensory tool!</a:t>
            </a:r>
          </a:p>
          <a:p>
            <a:endParaRPr lang="en-IE"/>
          </a:p>
          <a:p>
            <a:r>
              <a:rPr lang="en-IE" b="1"/>
              <a:t>Note</a:t>
            </a:r>
            <a:r>
              <a:rPr lang="en-IE"/>
              <a:t>: All of these sensory strategies are bootm up inhibition tools…</a:t>
            </a:r>
            <a:endParaRPr lang="en-GB"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8E932B5-9E4E-4AEA-A8DD-11AB03E3BE87}" type="slidenum">
              <a:rPr lang="en-GB"/>
              <a:pPr/>
              <a:t>31</a:t>
            </a:fld>
            <a:endParaRPr lang="en-GB"/>
          </a:p>
        </p:txBody>
      </p:sp>
      <p:sp>
        <p:nvSpPr>
          <p:cNvPr id="230402" name="Rectangle 7"/>
          <p:cNvSpPr txBox="1">
            <a:spLocks noGrp="1" noChangeArrowheads="1"/>
          </p:cNvSpPr>
          <p:nvPr/>
        </p:nvSpPr>
        <p:spPr bwMode="auto">
          <a:xfrm>
            <a:off x="3885721" y="8686873"/>
            <a:ext cx="2972280" cy="457127"/>
          </a:xfrm>
          <a:prstGeom prst="rect">
            <a:avLst/>
          </a:prstGeom>
          <a:noFill/>
          <a:ln w="9525">
            <a:noFill/>
            <a:miter lim="800000"/>
            <a:headEnd/>
            <a:tailEnd/>
          </a:ln>
        </p:spPr>
        <p:txBody>
          <a:bodyPr lIns="91431" tIns="45716" rIns="91431" bIns="45716" anchor="b"/>
          <a:lstStyle/>
          <a:p>
            <a:pPr algn="r" eaLnBrk="1" hangingPunct="1"/>
            <a:fld id="{A5DE57E4-7517-4A52-BB47-D0E18268BEA6}" type="slidenum">
              <a:rPr lang="en-US" sz="1200" b="0">
                <a:latin typeface="Times New Roman" charset="0"/>
              </a:rPr>
              <a:pPr algn="r" eaLnBrk="1" hangingPunct="1"/>
              <a:t>31</a:t>
            </a:fld>
            <a:endParaRPr lang="en-US" sz="1200" b="0">
              <a:latin typeface="Times New Roman" charset="0"/>
            </a:endParaRPr>
          </a:p>
        </p:txBody>
      </p:sp>
      <p:sp>
        <p:nvSpPr>
          <p:cNvPr id="230403" name="Rectangle 2"/>
          <p:cNvSpPr>
            <a:spLocks noGrp="1" noRot="1" noChangeAspect="1" noChangeArrowheads="1" noTextEdit="1"/>
          </p:cNvSpPr>
          <p:nvPr>
            <p:ph type="sldImg"/>
          </p:nvPr>
        </p:nvSpPr>
        <p:spPr>
          <a:xfrm>
            <a:off x="1143000" y="685800"/>
            <a:ext cx="4573588" cy="3429000"/>
          </a:xfrm>
          <a:ln/>
        </p:spPr>
      </p:sp>
      <p:sp>
        <p:nvSpPr>
          <p:cNvPr id="230404" name="Rectangle 3"/>
          <p:cNvSpPr>
            <a:spLocks noGrp="1" noChangeArrowheads="1"/>
          </p:cNvSpPr>
          <p:nvPr>
            <p:ph type="body" idx="1"/>
          </p:nvPr>
        </p:nvSpPr>
        <p:spPr/>
        <p:txBody>
          <a:bodyPr lIns="91431" tIns="45716" rIns="91431" bIns="45716"/>
          <a:lstStyle/>
          <a:p>
            <a:pPr marL="228600" indent="-228600"/>
            <a:r>
              <a:rPr lang="en-US" b="1" u="sng"/>
              <a:t>Tools for the hands (touch)</a:t>
            </a:r>
          </a:p>
          <a:p>
            <a:pPr marL="228600" indent="-228600"/>
            <a:r>
              <a:rPr lang="en-US"/>
              <a:t>HAVE ITEMS ON DISPLAY</a:t>
            </a:r>
          </a:p>
          <a:p>
            <a:pPr marL="228600" indent="-228600"/>
            <a:r>
              <a:rPr lang="en-US"/>
              <a:t>Touch is another sensory strategy that we will experiment with during the group. </a:t>
            </a:r>
          </a:p>
          <a:p>
            <a:pPr marL="228600" indent="-228600"/>
            <a:r>
              <a:rPr lang="en-US"/>
              <a:t>Here is a list of some of the tactile tools:</a:t>
            </a:r>
          </a:p>
          <a:p>
            <a:pPr marL="228600" indent="-228600"/>
            <a:r>
              <a:rPr lang="en-US" sz="1000"/>
              <a:t>Weighted blanket/snake, Lap weights, Bear hug, Chair hugs, Body sox, Rice/sand play, Finger paints, Funny foam, Hand cream/moisturiser.</a:t>
            </a:r>
          </a:p>
          <a:p>
            <a:pPr marL="228600" indent="-228600"/>
            <a:endParaRPr lang="en-US" sz="1000"/>
          </a:p>
          <a:p>
            <a:pPr marL="228600" indent="-228600"/>
            <a:r>
              <a:rPr lang="en-US" sz="1000"/>
              <a:t>Hand fidgets are another valuable sensory strategy e.g. - therapy putty, string, paperclips, stress balls, koosh balls</a:t>
            </a:r>
          </a:p>
          <a:p>
            <a:pPr marL="228600" indent="-228600"/>
            <a:r>
              <a:rPr lang="en-US"/>
              <a:t>Note on fidgets- it’s important for teachers especially to remember that these items, when used correctly can help kids focus better rather than distract them.  The teacher needs to recognize that it is possible and even preferable for some student to listen to a lecture while keeping their hands busy- a student doesn’t have to be looking at the teacher to be listening.  The “How is your Engine running” book talks more about how to introduce and use fidgets at home and in the classroom.</a:t>
            </a:r>
          </a:p>
          <a:p>
            <a:pPr marL="228600" indent="-228600"/>
            <a:r>
              <a:rPr lang="en-US"/>
              <a:t>PASS OUT FIDGETS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04B2A-E143-4CFD-8A72-31F2E5371151}" type="slidenum">
              <a:rPr lang="en-GB"/>
              <a:pPr/>
              <a:t>33</a:t>
            </a:fld>
            <a:endParaRPr lang="en-GB"/>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pPr>
              <a:buFontTx/>
              <a:buChar char="•"/>
            </a:pPr>
            <a:r>
              <a:rPr lang="en-US" sz="1000"/>
              <a:t>Tips to reduce distractions:</a:t>
            </a:r>
          </a:p>
          <a:p>
            <a:pPr lvl="1">
              <a:buFontTx/>
              <a:buChar char="•"/>
            </a:pPr>
            <a:r>
              <a:rPr lang="en-US" sz="1000"/>
              <a:t>Secure art work, maps and graphics on the wall so that they don’t flutter</a:t>
            </a:r>
          </a:p>
          <a:p>
            <a:pPr lvl="1">
              <a:buFontTx/>
              <a:buChar char="•"/>
            </a:pPr>
            <a:r>
              <a:rPr lang="en-US" sz="1000"/>
              <a:t>Tack a sheet over open shelves to cover art materials/games/toys etc</a:t>
            </a:r>
          </a:p>
          <a:p>
            <a:pPr lvl="1">
              <a:buFontTx/>
              <a:buChar char="•"/>
            </a:pPr>
            <a:r>
              <a:rPr lang="en-US" sz="1000"/>
              <a:t>Remove mobiles swinging from light fixtures</a:t>
            </a:r>
          </a:p>
          <a:p>
            <a:pPr lvl="1">
              <a:buFontTx/>
              <a:buChar char="•"/>
            </a:pPr>
            <a:r>
              <a:rPr lang="en-US" sz="1000"/>
              <a:t>Adjust window blinds to prevent light from flickering through</a:t>
            </a:r>
          </a:p>
          <a:p>
            <a:pPr lvl="1">
              <a:buFontTx/>
              <a:buChar char="•"/>
            </a:pPr>
            <a:r>
              <a:rPr lang="en-US" sz="1000"/>
              <a:t>Consider positioning of the student in the classroom setting. The movement of other children may also be visually distracting, have the child sit near you at the front f the room with his back to the rest of the room (or at the edge of a table). Surround the child with other students that sit quietly, pay attention and serve as good role models. </a:t>
            </a:r>
          </a:p>
          <a:p>
            <a:pPr lvl="1">
              <a:buFontTx/>
              <a:buChar char="•"/>
            </a:pPr>
            <a:r>
              <a:rPr lang="en-US" sz="1000"/>
              <a:t>Provide low distraction area e.g. a study boothe</a:t>
            </a:r>
          </a:p>
          <a:p>
            <a:pPr lvl="1">
              <a:buFontTx/>
              <a:buChar char="•"/>
            </a:pPr>
            <a:r>
              <a:rPr lang="en-US" sz="1000"/>
              <a:t>Cardboard template</a:t>
            </a:r>
          </a:p>
          <a:p>
            <a:pPr>
              <a:lnSpc>
                <a:spcPct val="90000"/>
              </a:lnSpc>
            </a:pPr>
            <a:r>
              <a:rPr lang="en-US" sz="1000"/>
              <a:t>Some students are very sensitive to fluorescent lights- be aware of how kids react in response to light</a:t>
            </a:r>
          </a:p>
          <a:p>
            <a:endParaRPr lang="en-GB"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B0E370F-23B6-4DA7-AFB2-DD3844B3D94F}" type="slidenum">
              <a:rPr lang="en-GB"/>
              <a:pPr/>
              <a:t>34</a:t>
            </a:fld>
            <a:endParaRPr lang="en-GB"/>
          </a:p>
        </p:txBody>
      </p:sp>
      <p:sp>
        <p:nvSpPr>
          <p:cNvPr id="234498" name="Rectangle 7"/>
          <p:cNvSpPr txBox="1">
            <a:spLocks noGrp="1" noChangeArrowheads="1"/>
          </p:cNvSpPr>
          <p:nvPr/>
        </p:nvSpPr>
        <p:spPr bwMode="auto">
          <a:xfrm>
            <a:off x="3885721" y="8686873"/>
            <a:ext cx="2972280" cy="457127"/>
          </a:xfrm>
          <a:prstGeom prst="rect">
            <a:avLst/>
          </a:prstGeom>
          <a:noFill/>
          <a:ln w="9525">
            <a:noFill/>
            <a:miter lim="800000"/>
            <a:headEnd/>
            <a:tailEnd/>
          </a:ln>
        </p:spPr>
        <p:txBody>
          <a:bodyPr lIns="91431" tIns="45716" rIns="91431" bIns="45716" anchor="b"/>
          <a:lstStyle/>
          <a:p>
            <a:pPr algn="r" eaLnBrk="1" hangingPunct="1"/>
            <a:fld id="{F4FA395F-D70E-431A-B90C-8AFC26BD2F3D}" type="slidenum">
              <a:rPr lang="en-US" sz="1200" b="0">
                <a:latin typeface="Times New Roman" charset="0"/>
              </a:rPr>
              <a:pPr algn="r" eaLnBrk="1" hangingPunct="1"/>
              <a:t>34</a:t>
            </a:fld>
            <a:endParaRPr lang="en-US" sz="1200" b="0">
              <a:latin typeface="Times New Roman" charset="0"/>
            </a:endParaRPr>
          </a:p>
        </p:txBody>
      </p:sp>
      <p:sp>
        <p:nvSpPr>
          <p:cNvPr id="234499" name="Rectangle 2"/>
          <p:cNvSpPr>
            <a:spLocks noGrp="1" noRot="1" noChangeAspect="1" noChangeArrowheads="1" noTextEdit="1"/>
          </p:cNvSpPr>
          <p:nvPr>
            <p:ph type="sldImg"/>
          </p:nvPr>
        </p:nvSpPr>
        <p:spPr>
          <a:xfrm>
            <a:off x="1143000" y="685800"/>
            <a:ext cx="4573588" cy="3429000"/>
          </a:xfrm>
          <a:ln/>
        </p:spPr>
      </p:sp>
      <p:sp>
        <p:nvSpPr>
          <p:cNvPr id="234500" name="Rectangle 3"/>
          <p:cNvSpPr>
            <a:spLocks noGrp="1" noChangeArrowheads="1"/>
          </p:cNvSpPr>
          <p:nvPr>
            <p:ph type="body" idx="1"/>
          </p:nvPr>
        </p:nvSpPr>
        <p:spPr/>
        <p:txBody>
          <a:bodyPr lIns="91431" tIns="45716" rIns="91431" bIns="45716"/>
          <a:lstStyle/>
          <a:p>
            <a:r>
              <a:rPr lang="en-IE" b="1" u="sng"/>
              <a:t>Tools for the ears:</a:t>
            </a:r>
          </a:p>
          <a:p>
            <a:r>
              <a:rPr lang="en-IE"/>
              <a:t>Auditory information can have a big impact on our focus/attention. Thinking about auditory strategies…</a:t>
            </a:r>
          </a:p>
          <a:p>
            <a:pPr>
              <a:buFontTx/>
              <a:buChar char="•"/>
            </a:pPr>
            <a:r>
              <a:rPr lang="en-US" sz="1000">
                <a:cs typeface="Times New Roman" charset="0"/>
              </a:rPr>
              <a:t>Sounds that are short, arrhythmic, loud, or novel tend to be alerting</a:t>
            </a:r>
          </a:p>
          <a:p>
            <a:pPr>
              <a:buFontTx/>
              <a:buChar char="•"/>
            </a:pPr>
            <a:r>
              <a:rPr lang="en-US" sz="1000">
                <a:cs typeface="Times New Roman" charset="0"/>
              </a:rPr>
              <a:t>Sounds that are rhythmical, quiet, long in duration, and familiar are calming and easier to ignore</a:t>
            </a:r>
          </a:p>
          <a:p>
            <a:pPr>
              <a:buFontTx/>
              <a:buChar char="•"/>
            </a:pPr>
            <a:r>
              <a:rPr lang="en-US" sz="1000">
                <a:cs typeface="Times New Roman" charset="0"/>
              </a:rPr>
              <a:t>Try using music of various types and volumes to change alertness levels </a:t>
            </a:r>
          </a:p>
          <a:p>
            <a:pPr>
              <a:buFontTx/>
              <a:buChar char="•"/>
            </a:pPr>
            <a:r>
              <a:rPr lang="en-US" sz="1000">
                <a:cs typeface="Times New Roman" charset="0"/>
              </a:rPr>
              <a:t>Create “cozy corners” where kids can be when the noise is overwhelming </a:t>
            </a:r>
          </a:p>
          <a:p>
            <a:pPr>
              <a:buFontTx/>
              <a:buChar char="•"/>
            </a:pPr>
            <a:r>
              <a:rPr lang="en-US" sz="1000">
                <a:cs typeface="Times New Roman" charset="0"/>
              </a:rPr>
              <a:t>For kids who are sensitive to noise, let them use earplugs or headphones in the cafeteria or assemblies </a:t>
            </a:r>
          </a:p>
          <a:p>
            <a:pPr>
              <a:buFontTx/>
              <a:buChar char="•"/>
            </a:pPr>
            <a:r>
              <a:rPr lang="en-US" sz="1000">
                <a:cs typeface="Times New Roman" charset="0"/>
              </a:rPr>
              <a:t>During tests let kids wear headphones (with no sound) to help block out distractions</a:t>
            </a:r>
          </a:p>
          <a:p>
            <a:r>
              <a:rPr lang="en-IE"/>
              <a:t>Think about your own ideal study situation…who likes background music vs who needs a quiet setting without noises?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BEAB05-D8DD-4B00-924C-A43CD2CABC95}" type="slidenum">
              <a:rPr lang="en-GB"/>
              <a:pPr/>
              <a:t>37</a:t>
            </a:fld>
            <a:endParaRPr lang="en-GB"/>
          </a:p>
        </p:txBody>
      </p:sp>
      <p:sp>
        <p:nvSpPr>
          <p:cNvPr id="290818" name="Rectangle 2"/>
          <p:cNvSpPr>
            <a:spLocks noGrp="1" noRot="1" noChangeAspect="1" noChangeArrowheads="1" noTextEdit="1"/>
          </p:cNvSpPr>
          <p:nvPr>
            <p:ph type="sldImg"/>
          </p:nvPr>
        </p:nvSpPr>
        <p:spPr>
          <a:xfrm>
            <a:off x="1143000" y="685800"/>
            <a:ext cx="4573588" cy="3429000"/>
          </a:xfrm>
          <a:ln/>
        </p:spPr>
      </p:sp>
      <p:sp>
        <p:nvSpPr>
          <p:cNvPr id="290819" name="Rectangle 3"/>
          <p:cNvSpPr>
            <a:spLocks noGrp="1" noChangeArrowheads="1"/>
          </p:cNvSpPr>
          <p:nvPr>
            <p:ph type="body" idx="1"/>
          </p:nvPr>
        </p:nvSpPr>
        <p:spPr/>
        <p:txBody>
          <a:bodyPr/>
          <a:lstStyle/>
          <a:p>
            <a:r>
              <a:rPr lang="en-US"/>
              <a:t>Also see resources handout that the OT department put together on a range of different areas/skills, including sensory processing…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EB8714-E1E1-4278-AE01-153B32E149E6}" type="slidenum">
              <a:rPr lang="en-GB"/>
              <a:pPr/>
              <a:t>6</a:t>
            </a:fld>
            <a:endParaRPr lang="en-GB"/>
          </a:p>
        </p:txBody>
      </p:sp>
      <p:sp>
        <p:nvSpPr>
          <p:cNvPr id="191490" name="Rectangle 1026"/>
          <p:cNvSpPr>
            <a:spLocks noGrp="1" noRot="1" noChangeAspect="1" noChangeArrowheads="1" noTextEdit="1"/>
          </p:cNvSpPr>
          <p:nvPr>
            <p:ph type="sldImg"/>
          </p:nvPr>
        </p:nvSpPr>
        <p:spPr>
          <a:ln/>
        </p:spPr>
      </p:sp>
      <p:sp>
        <p:nvSpPr>
          <p:cNvPr id="191491" name="Rectangle 1027"/>
          <p:cNvSpPr>
            <a:spLocks noGrp="1" noChangeArrowheads="1"/>
          </p:cNvSpPr>
          <p:nvPr>
            <p:ph type="body" idx="1"/>
          </p:nvPr>
        </p:nvSpPr>
        <p:spPr/>
        <p:txBody>
          <a:bodyPr/>
          <a:lstStyle/>
          <a:p>
            <a:r>
              <a:rPr lang="en-US"/>
              <a:t>Start with 5 senses and then focus on vestibular and proprioception.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E7CB66E-7CD6-45CD-A147-6912D79A8479}" type="slidenum">
              <a:rPr lang="en-GB" smtClean="0">
                <a:latin typeface="Times New Roman" charset="0"/>
              </a:rPr>
              <a:pPr/>
              <a:t>7</a:t>
            </a:fld>
            <a:endParaRPr lang="en-GB">
              <a:latin typeface="Times New Roman"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latin typeface="Times New Roman" charset="0"/>
              </a:rPr>
              <a:t>Experiential:</a:t>
            </a:r>
          </a:p>
          <a:p>
            <a:pPr eaLnBrk="1" hangingPunct="1">
              <a:buFontTx/>
              <a:buChar char="-"/>
            </a:pPr>
            <a:r>
              <a:rPr lang="en-US">
                <a:latin typeface="Times New Roman" charset="0"/>
              </a:rPr>
              <a:t>Vestibular – swivel chair and cushion</a:t>
            </a:r>
          </a:p>
          <a:p>
            <a:pPr eaLnBrk="1" hangingPunct="1">
              <a:buFontTx/>
              <a:buChar char="-"/>
            </a:pPr>
            <a:r>
              <a:rPr lang="en-US">
                <a:latin typeface="Times New Roman" charset="0"/>
              </a:rPr>
              <a:t>Prop – standing on one leg with eyes closed</a:t>
            </a:r>
          </a:p>
          <a:p>
            <a:pPr eaLnBrk="1" hangingPunct="1">
              <a:buFontTx/>
              <a:buChar char="-"/>
            </a:pPr>
            <a:r>
              <a:rPr lang="en-US">
                <a:latin typeface="Times New Roman" charset="0"/>
              </a:rPr>
              <a:t>Tactile – tactile toys</a:t>
            </a:r>
          </a:p>
          <a:p>
            <a:pPr eaLnBrk="1" hangingPunct="1">
              <a:buFontTx/>
              <a:buChar char="-"/>
            </a:pPr>
            <a:r>
              <a:rPr lang="en-US">
                <a:latin typeface="Times New Roman" charset="0"/>
              </a:rPr>
              <a:t>Olfactory – smelly putties, smellies</a:t>
            </a:r>
          </a:p>
          <a:p>
            <a:pPr eaLnBrk="1" hangingPunct="1">
              <a:buFontTx/>
              <a:buChar char="-"/>
            </a:pPr>
            <a:r>
              <a:rPr lang="en-US">
                <a:latin typeface="Times New Roman" charset="0"/>
              </a:rPr>
              <a:t>Taste – popcorn</a:t>
            </a:r>
          </a:p>
          <a:p>
            <a:pPr eaLnBrk="1" hangingPunct="1">
              <a:buFontTx/>
              <a:buChar char="-"/>
            </a:pPr>
            <a:r>
              <a:rPr lang="en-US">
                <a:latin typeface="Times New Roman" charset="0"/>
              </a:rPr>
              <a:t>Auditory – natural room noises</a:t>
            </a:r>
          </a:p>
          <a:p>
            <a:pPr eaLnBrk="1" hangingPunct="1">
              <a:buFontTx/>
              <a:buChar char="-"/>
            </a:pPr>
            <a:endParaRPr lang="en-US">
              <a:latin typeface="Times New Roman" charset="0"/>
            </a:endParaRPr>
          </a:p>
          <a:p>
            <a:pPr eaLnBrk="1" hangingPunct="1"/>
            <a:r>
              <a:rPr lang="en-GB" i="1">
                <a:latin typeface="Arial" charset="0"/>
                <a:cs typeface="Times New Roman" charset="0"/>
              </a:rPr>
              <a:t>Proprioception (body position):</a:t>
            </a:r>
            <a:r>
              <a:rPr lang="en-GB" b="1">
                <a:latin typeface="Arial" charset="0"/>
                <a:cs typeface="Times New Roman" charset="0"/>
              </a:rPr>
              <a:t> </a:t>
            </a:r>
            <a:r>
              <a:rPr lang="en-GB">
                <a:latin typeface="Arial" charset="0"/>
                <a:cs typeface="Times New Roman" charset="0"/>
              </a:rPr>
              <a:t>The unconscious awareness of sensations from one’s joints, muscles, tendons and ligaments, the position sense. Proprioception describes a child’s ability to sense the position in space of limbs, fingers and other body parts. When integrated with other sensory input, proprioception is an essential component of coordinated movements such as grasping a utensil or catching a ball. </a:t>
            </a:r>
          </a:p>
          <a:p>
            <a:pPr eaLnBrk="1" hangingPunct="1"/>
            <a:r>
              <a:rPr lang="en-GB" i="1">
                <a:latin typeface="Arial" charset="0"/>
                <a:cs typeface="Times New Roman" charset="0"/>
              </a:rPr>
              <a:t>Vestibular Processing</a:t>
            </a:r>
            <a:r>
              <a:rPr lang="en-GB">
                <a:latin typeface="Arial" charset="0"/>
                <a:cs typeface="Times New Roman" charset="0"/>
              </a:rPr>
              <a:t> is the ability to interpret information relating to movement and balance. The vestibular system comprises a child’s ability to maintain balance and upright posture by sensing his/her own orientation with respect to gravity. As with proprioception, the vestibular system is directly involved in the execution and control of coordinated body movements, such as running and jumping. </a:t>
            </a:r>
            <a:endParaRPr lang="en-US">
              <a:latin typeface="Times New Roman" charset="0"/>
            </a:endParaRPr>
          </a:p>
          <a:p>
            <a:pPr eaLnBrk="1" hangingPunct="1">
              <a:buFontTx/>
              <a:buChar char="-"/>
            </a:pPr>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IE">
                <a:latin typeface="Times New Roman" charset="0"/>
              </a:rPr>
              <a:t>Vestibular – information about movement through the inner ear</a:t>
            </a:r>
          </a:p>
          <a:p>
            <a:r>
              <a:rPr lang="en-IE">
                <a:latin typeface="Times New Roman" charset="0"/>
              </a:rPr>
              <a:t>Proprioceptive – information from muscles, ligaments and joints</a:t>
            </a:r>
          </a:p>
          <a:p>
            <a:endParaRPr lang="en-IE">
              <a:latin typeface="Times New Roman" charset="0"/>
            </a:endParaRPr>
          </a:p>
          <a:p>
            <a:r>
              <a:rPr lang="en-IE">
                <a:latin typeface="Times New Roman" charset="0"/>
              </a:rPr>
              <a:t>We are not consciously aware of the hidden senses – we cannot control them and we cannot see them</a:t>
            </a:r>
            <a:endParaRPr lang="en-GB">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IE">
                <a:latin typeface="Times New Roman" charset="0"/>
              </a:rPr>
              <a:t>Hand out Sensory Preference Checklist</a:t>
            </a:r>
            <a:endParaRPr lang="en-US">
              <a:latin typeface="Times New Roman" charset="0"/>
            </a:endParaRPr>
          </a:p>
        </p:txBody>
      </p:sp>
      <p:sp>
        <p:nvSpPr>
          <p:cNvPr id="58372" name="Slide Number Placeholder 3"/>
          <p:cNvSpPr>
            <a:spLocks noGrp="1"/>
          </p:cNvSpPr>
          <p:nvPr>
            <p:ph type="sldNum" sz="quarter" idx="5"/>
          </p:nvPr>
        </p:nvSpPr>
        <p:spPr>
          <a:noFill/>
        </p:spPr>
        <p:txBody>
          <a:bodyPr/>
          <a:lstStyle/>
          <a:p>
            <a:fld id="{CE5040E0-A14D-4F3F-B323-0612B49F4DE1}" type="slidenum">
              <a:rPr lang="en-GB" smtClean="0">
                <a:latin typeface="Times New Roman" charset="0"/>
              </a:rPr>
              <a:pPr/>
              <a:t>10</a:t>
            </a:fld>
            <a:endParaRPr lang="en-GB">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ln/>
        </p:spPr>
        <p:txBody>
          <a:bodyPr/>
          <a:lstStyle/>
          <a:p>
            <a:pPr>
              <a:defRPr/>
            </a:pPr>
            <a:r>
              <a:rPr lang="en-US">
                <a:effectLst>
                  <a:outerShdw blurRad="38100" dist="38100" dir="2700000" algn="tl">
                    <a:srgbClr val="C0C0C0"/>
                  </a:outerShdw>
                </a:effectLst>
                <a:cs typeface="Times New Roman" pitchFamily="18" charset="0"/>
              </a:rPr>
              <a:t>Learning difficulties, speech &amp; language difficulties &amp; emotional state can all contribute to a young person becoming activated &amp; which can transfer their body to a high regulation level.</a:t>
            </a:r>
            <a:endParaRPr lang="en-GB">
              <a:effectLst>
                <a:outerShdw blurRad="38100" dist="38100" dir="2700000" algn="tl">
                  <a:srgbClr val="C0C0C0"/>
                </a:outerShdw>
              </a:effectLst>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13B988A-45D5-420B-B3CD-9A37B7B1CFB6}" type="slidenum">
              <a:rPr lang="en-GB" smtClean="0">
                <a:latin typeface="Times New Roman" charset="0"/>
              </a:rPr>
              <a:pPr/>
              <a:t>17</a:t>
            </a:fld>
            <a:endParaRPr lang="en-GB">
              <a:latin typeface="Times New Roman" charset="0"/>
            </a:endParaRPr>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p:spPr>
        <p:txBody>
          <a:bodyPr/>
          <a:lstStyle/>
          <a:p>
            <a:pPr eaLnBrk="1" hangingPunct="1"/>
            <a:r>
              <a:rPr lang="en-US">
                <a:latin typeface="Times New Roman" charset="0"/>
              </a:rPr>
              <a:t>For example you might begin to breathe quick shallow breaths</a:t>
            </a:r>
          </a:p>
          <a:p>
            <a:pPr eaLnBrk="1" hangingPunct="1"/>
            <a:r>
              <a:rPr lang="en-US">
                <a:latin typeface="Times New Roman" charset="0"/>
              </a:rPr>
              <a:t>Blood supply would decrease to the limbs and increase to the heart</a:t>
            </a:r>
          </a:p>
          <a:p>
            <a:pPr eaLnBrk="1" hangingPunct="1"/>
            <a:r>
              <a:rPr lang="en-US">
                <a:latin typeface="Times New Roman" charset="0"/>
              </a:rPr>
              <a:t>Heart would start beating faster</a:t>
            </a:r>
          </a:p>
          <a:p>
            <a:pPr eaLnBrk="1" hangingPunct="1"/>
            <a:r>
              <a:rPr lang="en-US">
                <a:latin typeface="Times New Roman" charset="0"/>
              </a:rPr>
              <a:t>Blood pressure and body temperature would rise</a:t>
            </a:r>
          </a:p>
          <a:p>
            <a:pPr eaLnBrk="1" hangingPunct="1"/>
            <a:endParaRPr lang="en-US">
              <a:latin typeface="Times New Roman" charset="0"/>
            </a:endParaRPr>
          </a:p>
          <a:p>
            <a:pPr eaLnBrk="1" hangingPunct="1"/>
            <a:endParaRPr lang="en-IE">
              <a:latin typeface="Times New Roman" charset="0"/>
            </a:endParaRPr>
          </a:p>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Rot="1" noChangeAspect="1" noChangeArrowheads="1" noTextEdit="1"/>
          </p:cNvSpPr>
          <p:nvPr>
            <p:ph type="sldImg"/>
          </p:nvPr>
        </p:nvSpPr>
        <p:spPr>
          <a:ln/>
        </p:spPr>
      </p:sp>
      <p:sp>
        <p:nvSpPr>
          <p:cNvPr id="120835" name="Rectangle 1027"/>
          <p:cNvSpPr>
            <a:spLocks noGrp="1" noChangeArrowheads="1"/>
          </p:cNvSpPr>
          <p:nvPr>
            <p:ph type="body" idx="1"/>
          </p:nvPr>
        </p:nvSpPr>
        <p:spPr>
          <a:ln/>
        </p:spPr>
        <p:txBody>
          <a:bodyPr/>
          <a:lstStyle/>
          <a:p>
            <a:pPr>
              <a:defRPr/>
            </a:pPr>
            <a:r>
              <a:rPr lang="en-IE" b="1"/>
              <a:t>It is important to remember that for some of the residents in the unit, they may have experienced or have been exposed to threatening situations prior to coming to the unit. Therefore their nervous system has become attuned to interpreting most situations as threathening and automatically become activated to respond to “everyday situations” in the same way - </a:t>
            </a:r>
            <a:r>
              <a:rPr lang="en-GB" b="1">
                <a:effectLst>
                  <a:outerShdw blurRad="38100" dist="38100" dir="2700000" algn="tl">
                    <a:srgbClr val="C0C0C0"/>
                  </a:outerShdw>
                </a:effectLst>
              </a:rPr>
              <a:t>flight, freeze, fight, vigilance etc…</a:t>
            </a:r>
          </a:p>
          <a:p>
            <a:pPr>
              <a:defRPr/>
            </a:pPr>
            <a:r>
              <a:rPr lang="en-GB" b="1">
                <a:effectLst>
                  <a:outerShdw blurRad="38100" dist="38100" dir="2700000" algn="tl">
                    <a:srgbClr val="C0C0C0"/>
                  </a:outerShdw>
                </a:effectLst>
              </a:rPr>
              <a:t>View world with a potential for danger</a:t>
            </a:r>
          </a:p>
          <a:p>
            <a:pPr>
              <a:defRPr/>
            </a:pPr>
            <a:r>
              <a:rPr lang="en-GB" b="1">
                <a:effectLst>
                  <a:outerShdw blurRad="38100" dist="38100" dir="2700000" algn="tl">
                    <a:srgbClr val="C0C0C0"/>
                  </a:outerShdw>
                </a:effectLst>
              </a:rPr>
              <a:t>Experience of situations colours their perception of things and will go into fight / flight / fright state.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DBA01-8CA1-4C6B-BD94-CC883CE8A60A}" type="slidenum">
              <a:rPr lang="en-GB"/>
              <a:pPr/>
              <a:t>22</a:t>
            </a:fld>
            <a:endParaRPr lang="en-GB"/>
          </a:p>
        </p:txBody>
      </p:sp>
      <p:sp>
        <p:nvSpPr>
          <p:cNvPr id="69634" name="Rectangle 2"/>
          <p:cNvSpPr>
            <a:spLocks noGrp="1" noRot="1" noChangeAspect="1" noChangeArrowheads="1" noTextEdit="1"/>
          </p:cNvSpPr>
          <p:nvPr>
            <p:ph type="sldImg"/>
          </p:nvPr>
        </p:nvSpPr>
        <p:spPr>
          <a:xfrm>
            <a:off x="1143000" y="685800"/>
            <a:ext cx="4572000" cy="3429000"/>
          </a:xfrm>
          <a:ln/>
        </p:spPr>
      </p:sp>
      <p:sp>
        <p:nvSpPr>
          <p:cNvPr id="69635" name="Rectangle 3"/>
          <p:cNvSpPr>
            <a:spLocks noGrp="1" noChangeArrowheads="1"/>
          </p:cNvSpPr>
          <p:nvPr>
            <p:ph type="body" idx="1"/>
          </p:nvPr>
        </p:nvSpPr>
        <p:spPr/>
        <p:txBody>
          <a:bodyPr/>
          <a:lstStyle/>
          <a:p>
            <a:r>
              <a:rPr lang="en-IE"/>
              <a:t>Cortex – thinking</a:t>
            </a:r>
          </a:p>
          <a:p>
            <a:r>
              <a:rPr lang="en-IE"/>
              <a:t>Brain stem – contains reticular formation  responsible in part for how alert we feel</a:t>
            </a:r>
          </a:p>
          <a:p>
            <a:r>
              <a:rPr lang="en-IE"/>
              <a:t>Cerebellum – one of its jobs taking in information from muscles anad joints  Mary school teacher can go out if have done work but engine in high gear  tries use top down to</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E0013A6-B20E-46F8-831D-43A83BC5B3A5}" type="datetimeFigureOut">
              <a:rPr lang="en-IE" smtClean="0"/>
              <a:pPr/>
              <a:t>18/06/2018</a:t>
            </a:fld>
            <a:endParaRPr lang="en-IE"/>
          </a:p>
        </p:txBody>
      </p:sp>
      <p:sp>
        <p:nvSpPr>
          <p:cNvPr id="19" name="Footer Placeholder 18"/>
          <p:cNvSpPr>
            <a:spLocks noGrp="1"/>
          </p:cNvSpPr>
          <p:nvPr>
            <p:ph type="ftr" sz="quarter" idx="11"/>
          </p:nvPr>
        </p:nvSpPr>
        <p:spPr/>
        <p:txBody>
          <a:bodyPr/>
          <a:lstStyle/>
          <a:p>
            <a:endParaRPr lang="en-IE"/>
          </a:p>
        </p:txBody>
      </p:sp>
      <p:sp>
        <p:nvSpPr>
          <p:cNvPr id="27" name="Slide Number Placeholder 26"/>
          <p:cNvSpPr>
            <a:spLocks noGrp="1"/>
          </p:cNvSpPr>
          <p:nvPr>
            <p:ph type="sldNum" sz="quarter" idx="12"/>
          </p:nvPr>
        </p:nvSpPr>
        <p:spPr/>
        <p:txBody>
          <a:bodyPr/>
          <a:lstStyle/>
          <a:p>
            <a:fld id="{A56C80CE-15BC-4EBF-A2E9-48828516EFFC}"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013A6-B20E-46F8-831D-43A83BC5B3A5}" type="datetimeFigureOut">
              <a:rPr lang="en-IE" smtClean="0"/>
              <a:pPr/>
              <a:t>18/06/2018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6C80CE-15BC-4EBF-A2E9-48828516EFFC}"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013A6-B20E-46F8-831D-43A83BC5B3A5}" type="datetimeFigureOut">
              <a:rPr lang="en-IE" smtClean="0"/>
              <a:pPr/>
              <a:t>18/06/2018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6C80CE-15BC-4EBF-A2E9-48828516EFFC}"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endParaRPr lang="en-IE"/>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7D62B6ED-8F07-47C0-9B87-94207830E43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endParaRPr lang="en-IE"/>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lipArt Placeholder 3"/>
          <p:cNvSpPr>
            <a:spLocks noGrp="1"/>
          </p:cNvSpPr>
          <p:nvPr>
            <p:ph type="clipArt" sz="half" idx="2"/>
          </p:nvPr>
        </p:nvSpPr>
        <p:spPr>
          <a:xfrm>
            <a:off x="4914900" y="1981200"/>
            <a:ext cx="3695700" cy="4114800"/>
          </a:xfrm>
        </p:spPr>
        <p:txBody>
          <a:bodyPr/>
          <a:lstStyle/>
          <a:p>
            <a:endParaRPr lang="en-IE"/>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E92EB227-1A4E-4DED-9F66-B6A9ADE1405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013A6-B20E-46F8-831D-43A83BC5B3A5}" type="datetimeFigureOut">
              <a:rPr lang="en-IE" smtClean="0"/>
              <a:pPr/>
              <a:t>18/06/2018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6C80CE-15BC-4EBF-A2E9-48828516EFFC}"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E0013A6-B20E-46F8-831D-43A83BC5B3A5}" type="datetimeFigureOut">
              <a:rPr lang="en-IE" smtClean="0"/>
              <a:pPr/>
              <a:t>18/06/2018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6C80CE-15BC-4EBF-A2E9-48828516EFFC}"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E0013A6-B20E-46F8-831D-43A83BC5B3A5}" type="datetimeFigureOut">
              <a:rPr lang="en-IE" smtClean="0"/>
              <a:pPr/>
              <a:t>18/06/2018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6C80CE-15BC-4EBF-A2E9-48828516EFFC}"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E0013A6-B20E-46F8-831D-43A83BC5B3A5}" type="datetimeFigureOut">
              <a:rPr lang="en-IE" smtClean="0"/>
              <a:pPr/>
              <a:t>18/06/2018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56C80CE-15BC-4EBF-A2E9-48828516EFFC}"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E0013A6-B20E-46F8-831D-43A83BC5B3A5}" type="datetimeFigureOut">
              <a:rPr lang="en-IE" smtClean="0"/>
              <a:pPr/>
              <a:t>18/06/2018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56C80CE-15BC-4EBF-A2E9-48828516EFFC}"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013A6-B20E-46F8-831D-43A83BC5B3A5}" type="datetimeFigureOut">
              <a:rPr lang="en-IE" smtClean="0"/>
              <a:pPr/>
              <a:t>18/06/2018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56C80CE-15BC-4EBF-A2E9-48828516EFFC}"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E0013A6-B20E-46F8-831D-43A83BC5B3A5}" type="datetimeFigureOut">
              <a:rPr lang="en-IE" smtClean="0"/>
              <a:pPr/>
              <a:t>18/06/2018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6C80CE-15BC-4EBF-A2E9-48828516EFFC}"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0013A6-B20E-46F8-831D-43A83BC5B3A5}" type="datetimeFigureOut">
              <a:rPr lang="en-IE" smtClean="0"/>
              <a:pPr/>
              <a:t>18/06/2018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8077200" y="6356350"/>
            <a:ext cx="609600" cy="365125"/>
          </a:xfrm>
        </p:spPr>
        <p:txBody>
          <a:bodyPr/>
          <a:lstStyle/>
          <a:p>
            <a:fld id="{A56C80CE-15BC-4EBF-A2E9-48828516EFFC}" type="slidenum">
              <a:rPr lang="en-IE" smtClean="0"/>
              <a:pPr/>
              <a:t>‹#›</a:t>
            </a:fld>
            <a:endParaRPr lang="en-I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E0013A6-B20E-46F8-831D-43A83BC5B3A5}" type="datetimeFigureOut">
              <a:rPr lang="en-IE" smtClean="0"/>
              <a:pPr/>
              <a:t>18/06/2018</a:t>
            </a:fld>
            <a:endParaRPr lang="en-I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56C80CE-15BC-4EBF-A2E9-48828516EFFC}" type="slidenum">
              <a:rPr lang="en-IE" smtClean="0"/>
              <a:pPr/>
              <a:t>‹#›</a:t>
            </a:fld>
            <a:endParaRPr lang="en-I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5" r:id="rId12"/>
    <p:sldLayoutId id="2147483806"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ie/url?sa=i&amp;rct=j&amp;q=&amp;esrc=s&amp;source=images&amp;cd=&amp;cad=rja&amp;uact=8&amp;ved=0ahUKEwi15aGmlNjNAhWKJsAKHV2pDiUQjRwIBw&amp;url=https://www.123rf.com/photo_50369631_education-elementary-school-learning-and-people-concept--group-of-school-kids-sitting-and-listening-.html&amp;bvm=bv.126130881,d.ZGg&amp;psig=AFQjCNHLLKOcTDA9wTftkjAFntZsLFZH2g&amp;ust=146766473781274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ie/url?sa=i&amp;rct=j&amp;q=&amp;esrc=s&amp;source=images&amp;cd=&amp;ved=0ahUKEwi82Zi6l9jNAhWhIMAKHQubAvEQjRwIBw&amp;url=http://halalfocus.net/uk-will-people-pay-more-to-ensure-their-meat-is-not-halal/question-mark-nothing/&amp;psig=AFQjCNGqyH33TfBuAbhXGghclkaavMlXxg&amp;ust=146766583973241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ie/url?sa=i&amp;rct=j&amp;q=&amp;esrc=s&amp;source=images&amp;cd=&amp;ved=0ahUKEwiO2LiRrNjNAhWBWxQKHc0kDRgQjRwIBw&amp;url=http://nobacks.com/photos/objects/light-bulbs/&amp;psig=AFQjCNEez4CgRE4CDYkndcdDXdUGSTz3_w&amp;ust=146767138826876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google.ie/url?url=https://www.amazon.com/Krypto-Bite-Chewable-Necklace-Chewelry-Extra/dp/B00S00SMQ6&amp;rct=j&amp;frm=1&amp;q=&amp;esrc=s&amp;sa=U&amp;ved=0ahUKEwir2M7_ltnNAhWMC8AKHRiACnUQwW4IFzAB&amp;usg=AFQjCNEYUW112g4xES15wG2H6AUIugx5SA" TargetMode="External"/><Relationship Id="rId7" Type="http://schemas.openxmlformats.org/officeDocument/2006/relationships/hyperlink" Target="https://www.google.ie/url?url=https://www.pinterest.com/pin/354025220684818262/&amp;rct=j&amp;frm=1&amp;q=&amp;esrc=s&amp;sa=U&amp;ved=0ahUKEwjY8Zb4l9nNAhVqIMAKHf4SANMQwW4IJTAI&amp;usg=AFQjCNEMngQVaerLqrt_jYxKcwejlM1Qc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google.ie/url?url=http://www.arktherapeutic.com/arks-krypto-bite-chewable-pencil-toppers/&amp;rct=j&amp;frm=1&amp;q=&amp;esrc=s&amp;sa=U&amp;ved=0ahUKEwie5fHCl9nNAhXlCMAKHUeeCG0QwW4IMjAG&amp;usg=AFQjCNH9_cgLxFKg7U4xqG8ZJ8r48BFCLg" TargetMode="Externa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clipartbest.com/clipart-RiGpEG9i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lipartbest.com/clipart-RiGpEG9i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lertprogram.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therapro.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971600" y="2348880"/>
            <a:ext cx="7560840" cy="2520281"/>
          </a:xfrm>
        </p:spPr>
        <p:txBody>
          <a:bodyPr>
            <a:noAutofit/>
          </a:bodyPr>
          <a:lstStyle/>
          <a:p>
            <a:pPr marL="0" indent="0" algn="ctr">
              <a:buNone/>
            </a:pPr>
            <a:r>
              <a:rPr lang="en-GB" sz="6600" dirty="0">
                <a:solidFill>
                  <a:srgbClr val="0070C0"/>
                </a:solidFill>
              </a:rPr>
              <a:t>Sensory Strategies In The Classroom</a:t>
            </a:r>
          </a:p>
          <a:p>
            <a:pPr marL="0" indent="0" algn="ctr">
              <a:buNone/>
            </a:pPr>
            <a:r>
              <a:rPr lang="en-GB" sz="1800" dirty="0"/>
              <a:t>Veronica O’ Connell, Senior Occupational Therapist</a:t>
            </a:r>
            <a:r>
              <a:rPr lang="en-GB" sz="6600" dirty="0"/>
              <a:t> </a:t>
            </a:r>
          </a:p>
        </p:txBody>
      </p:sp>
    </p:spTree>
    <p:extLst>
      <p:ext uri="{BB962C8B-B14F-4D97-AF65-F5344CB8AC3E}">
        <p14:creationId xmlns:p14="http://schemas.microsoft.com/office/powerpoint/2010/main" val="2432374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normAutofit/>
          </a:bodyPr>
          <a:lstStyle/>
          <a:p>
            <a:r>
              <a:rPr lang="en-IE" sz="4000" dirty="0">
                <a:effectLst/>
                <a:latin typeface="+mn-lt"/>
              </a:rPr>
              <a:t>The “Just Right” State</a:t>
            </a:r>
            <a:endParaRPr lang="en-GB" sz="4000" dirty="0">
              <a:effectLst/>
              <a:latin typeface="+mn-lt"/>
            </a:endParaRPr>
          </a:p>
        </p:txBody>
      </p:sp>
      <p:sp>
        <p:nvSpPr>
          <p:cNvPr id="11267" name="Rectangle 3"/>
          <p:cNvSpPr>
            <a:spLocks noGrp="1" noChangeArrowheads="1"/>
          </p:cNvSpPr>
          <p:nvPr>
            <p:ph type="body" idx="1"/>
          </p:nvPr>
        </p:nvSpPr>
        <p:spPr>
          <a:xfrm>
            <a:off x="1066800" y="1785938"/>
            <a:ext cx="7543800" cy="4310062"/>
          </a:xfrm>
          <a:noFill/>
        </p:spPr>
        <p:txBody>
          <a:bodyPr/>
          <a:lstStyle/>
          <a:p>
            <a:r>
              <a:rPr lang="en-IE" dirty="0">
                <a:effectLst/>
              </a:rPr>
              <a:t>Each of us go through varying levels of alertness on any given day.</a:t>
            </a:r>
          </a:p>
          <a:p>
            <a:r>
              <a:rPr lang="en-IE" dirty="0">
                <a:effectLst/>
              </a:rPr>
              <a:t>We all use a combination of cognitive strategies and sensory activities to keep us feeling “just right” for most of the day.</a:t>
            </a:r>
          </a:p>
          <a:p>
            <a:r>
              <a:rPr lang="en-IE" dirty="0">
                <a:effectLst/>
              </a:rPr>
              <a:t>We feel “just right” when we can interact well with others &amp; we can participate in activities as we would like.</a:t>
            </a:r>
          </a:p>
          <a:p>
            <a:pPr marL="0" indent="0">
              <a:buNone/>
            </a:pPr>
            <a:endParaRPr lang="en-GB" dirty="0">
              <a:effectLst/>
            </a:endParaRPr>
          </a:p>
        </p:txBody>
      </p:sp>
      <p:pic>
        <p:nvPicPr>
          <p:cNvPr id="5" name="Picture 7" descr="C:\My Documents\presentations\hlwn-pooh04.gif"/>
          <p:cNvPicPr>
            <a:picLocks noChangeAspect="1" noChangeArrowheads="1"/>
          </p:cNvPicPr>
          <p:nvPr/>
        </p:nvPicPr>
        <p:blipFill>
          <a:blip r:embed="rId3" cstate="print"/>
          <a:srcRect/>
          <a:stretch>
            <a:fillRect/>
          </a:stretch>
        </p:blipFill>
        <p:spPr bwMode="auto">
          <a:xfrm>
            <a:off x="6911451" y="4869160"/>
            <a:ext cx="1283224" cy="170626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dirty="0"/>
              <a:t>The “Just Right” State</a:t>
            </a:r>
            <a:endParaRPr lang="en-GB" dirty="0"/>
          </a:p>
        </p:txBody>
      </p:sp>
      <p:sp>
        <p:nvSpPr>
          <p:cNvPr id="3" name="Content Placeholder 2"/>
          <p:cNvSpPr>
            <a:spLocks noGrp="1"/>
          </p:cNvSpPr>
          <p:nvPr>
            <p:ph idx="1"/>
          </p:nvPr>
        </p:nvSpPr>
        <p:spPr/>
        <p:txBody>
          <a:bodyPr/>
          <a:lstStyle/>
          <a:p>
            <a:r>
              <a:rPr lang="en-GB" dirty="0"/>
              <a:t>This is where we want children / adolescents to be.</a:t>
            </a:r>
          </a:p>
          <a:p>
            <a:r>
              <a:rPr lang="en-GB" dirty="0"/>
              <a:t>When they are internally feeling “just right”, then their minds are alert and ready to learn.</a:t>
            </a:r>
          </a:p>
          <a:p>
            <a:r>
              <a:rPr lang="en-GB" dirty="0"/>
              <a:t>They can sit in their seats and focus on what is being said to them.</a:t>
            </a:r>
          </a:p>
          <a:p>
            <a:pPr marL="0" indent="0">
              <a:buNone/>
            </a:pPr>
            <a:endParaRPr lang="en-GB" dirty="0"/>
          </a:p>
        </p:txBody>
      </p:sp>
      <p:pic>
        <p:nvPicPr>
          <p:cNvPr id="4" name="irc_mi" descr="http://previews.123rf.com/images/dolgachov/dolgachov1601/dolgachov160101371/50369631-education-elementary-school-learning-and-people-concept-group-of-school-kids-sitting-and-listening-t-Stock-Photo.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365104"/>
            <a:ext cx="2160240" cy="1584176"/>
          </a:xfrm>
          <a:prstGeom prst="rect">
            <a:avLst/>
          </a:prstGeom>
          <a:noFill/>
          <a:ln>
            <a:noFill/>
          </a:ln>
        </p:spPr>
      </p:pic>
    </p:spTree>
    <p:extLst>
      <p:ext uri="{BB962C8B-B14F-4D97-AF65-F5344CB8AC3E}">
        <p14:creationId xmlns:p14="http://schemas.microsoft.com/office/powerpoint/2010/main" val="14409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normAutofit fontScale="90000"/>
          </a:bodyPr>
          <a:lstStyle/>
          <a:p>
            <a:r>
              <a:rPr lang="en-IE" sz="4400" dirty="0">
                <a:effectLst/>
                <a:latin typeface="+mn-lt"/>
              </a:rPr>
              <a:t/>
            </a:r>
            <a:br>
              <a:rPr lang="en-IE" sz="4400" dirty="0">
                <a:effectLst/>
                <a:latin typeface="+mn-lt"/>
              </a:rPr>
            </a:br>
            <a:r>
              <a:rPr lang="en-IE" sz="4400" dirty="0">
                <a:effectLst/>
                <a:latin typeface="+mn-lt"/>
              </a:rPr>
              <a:t>Low or not alert enough</a:t>
            </a:r>
            <a:r>
              <a:rPr lang="en-IE" sz="3200" dirty="0">
                <a:effectLst/>
              </a:rPr>
              <a:t/>
            </a:r>
            <a:br>
              <a:rPr lang="en-IE" sz="3200" dirty="0">
                <a:effectLst/>
              </a:rPr>
            </a:br>
            <a:endParaRPr lang="en-GB" sz="3200" dirty="0">
              <a:effectLst/>
            </a:endParaRPr>
          </a:p>
        </p:txBody>
      </p:sp>
      <p:sp>
        <p:nvSpPr>
          <p:cNvPr id="157699" name="Rectangle 3"/>
          <p:cNvSpPr>
            <a:spLocks noGrp="1" noChangeArrowheads="1"/>
          </p:cNvSpPr>
          <p:nvPr>
            <p:ph type="body" idx="1"/>
          </p:nvPr>
        </p:nvSpPr>
        <p:spPr/>
        <p:txBody>
          <a:bodyPr/>
          <a:lstStyle/>
          <a:p>
            <a:pPr eaLnBrk="1" hangingPunct="1">
              <a:lnSpc>
                <a:spcPct val="90000"/>
              </a:lnSpc>
              <a:defRPr/>
            </a:pPr>
            <a:r>
              <a:rPr lang="en-US" sz="2800" dirty="0">
                <a:cs typeface="Times New Roman" pitchFamily="18" charset="0"/>
              </a:rPr>
              <a:t>This stage describes how one might feel before having a cup of coffee /tea in the morning </a:t>
            </a:r>
          </a:p>
          <a:p>
            <a:pPr algn="ctr" eaLnBrk="1" hangingPunct="1">
              <a:lnSpc>
                <a:spcPct val="90000"/>
              </a:lnSpc>
              <a:buFont typeface="Wingdings" pitchFamily="2" charset="2"/>
              <a:buNone/>
              <a:defRPr/>
            </a:pPr>
            <a:r>
              <a:rPr lang="en-US" sz="2800" dirty="0">
                <a:cs typeface="Times New Roman" pitchFamily="18" charset="0"/>
              </a:rPr>
              <a:t>	</a:t>
            </a:r>
            <a:r>
              <a:rPr lang="en-US" sz="2800" b="1" dirty="0">
                <a:cs typeface="Times New Roman" pitchFamily="18" charset="0"/>
              </a:rPr>
              <a:t>or </a:t>
            </a:r>
          </a:p>
          <a:p>
            <a:pPr eaLnBrk="1" hangingPunct="1">
              <a:lnSpc>
                <a:spcPct val="90000"/>
              </a:lnSpc>
              <a:buFont typeface="Wingdings" pitchFamily="2" charset="2"/>
              <a:buNone/>
              <a:defRPr/>
            </a:pPr>
            <a:r>
              <a:rPr lang="en-US" sz="2800" dirty="0">
                <a:cs typeface="Times New Roman" pitchFamily="18" charset="0"/>
              </a:rPr>
              <a:t>   Maybe how you feel when sitting in a dark,</a:t>
            </a:r>
          </a:p>
          <a:p>
            <a:pPr eaLnBrk="1" hangingPunct="1">
              <a:lnSpc>
                <a:spcPct val="90000"/>
              </a:lnSpc>
              <a:buFont typeface="Wingdings" pitchFamily="2" charset="2"/>
              <a:buNone/>
              <a:defRPr/>
            </a:pPr>
            <a:r>
              <a:rPr lang="en-US" sz="2800" dirty="0">
                <a:cs typeface="Times New Roman" pitchFamily="18" charset="0"/>
              </a:rPr>
              <a:t>   warm room for a long meeting. </a:t>
            </a:r>
            <a:endParaRPr lang="en-US" sz="2800" dirty="0"/>
          </a:p>
          <a:p>
            <a:pPr eaLnBrk="1" hangingPunct="1">
              <a:lnSpc>
                <a:spcPct val="90000"/>
              </a:lnSpc>
              <a:buFont typeface="Wingdings" pitchFamily="2" charset="2"/>
              <a:buNone/>
              <a:defRPr/>
            </a:pPr>
            <a:endParaRPr lang="en-GB" sz="2800" dirty="0"/>
          </a:p>
          <a:p>
            <a:pPr>
              <a:defRPr/>
            </a:pPr>
            <a:endParaRPr lang="en-GB" sz="2800" dirty="0">
              <a:effectLst/>
            </a:endParaRPr>
          </a:p>
        </p:txBody>
      </p:sp>
      <p:pic>
        <p:nvPicPr>
          <p:cNvPr id="4" name="Picture 7" descr="C:\My Documents\presentations\eeyore01.gif"/>
          <p:cNvPicPr>
            <a:picLocks noChangeAspect="1" noChangeArrowheads="1"/>
          </p:cNvPicPr>
          <p:nvPr/>
        </p:nvPicPr>
        <p:blipFill>
          <a:blip r:embed="rId2" cstate="print"/>
          <a:srcRect/>
          <a:stretch>
            <a:fillRect/>
          </a:stretch>
        </p:blipFill>
        <p:spPr bwMode="auto">
          <a:xfrm>
            <a:off x="5715000" y="4643438"/>
            <a:ext cx="2819400" cy="1905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mn-lt"/>
              </a:rPr>
              <a:t>Low or not alert enough</a:t>
            </a:r>
          </a:p>
        </p:txBody>
      </p:sp>
      <p:sp>
        <p:nvSpPr>
          <p:cNvPr id="3" name="Content Placeholder 2"/>
          <p:cNvSpPr>
            <a:spLocks noGrp="1"/>
          </p:cNvSpPr>
          <p:nvPr>
            <p:ph idx="1"/>
          </p:nvPr>
        </p:nvSpPr>
        <p:spPr/>
        <p:txBody>
          <a:bodyPr/>
          <a:lstStyle/>
          <a:p>
            <a:r>
              <a:rPr lang="en-GB" dirty="0"/>
              <a:t>How would a student present in the classroom?</a:t>
            </a:r>
          </a:p>
          <a:p>
            <a:endParaRPr lang="en-GB" dirty="0"/>
          </a:p>
          <a:p>
            <a:endParaRPr lang="en-GB"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2722786"/>
            <a:ext cx="273630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3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normAutofit/>
          </a:bodyPr>
          <a:lstStyle/>
          <a:p>
            <a:r>
              <a:rPr lang="en-IE" sz="4000" dirty="0">
                <a:effectLst/>
                <a:latin typeface="+mn-lt"/>
              </a:rPr>
              <a:t>This may look like…</a:t>
            </a:r>
            <a:endParaRPr lang="en-GB" sz="4000" dirty="0">
              <a:effectLst/>
              <a:latin typeface="+mn-lt"/>
            </a:endParaRPr>
          </a:p>
        </p:txBody>
      </p:sp>
      <p:sp>
        <p:nvSpPr>
          <p:cNvPr id="30723" name="Rectangle 3"/>
          <p:cNvSpPr>
            <a:spLocks noGrp="1" noChangeArrowheads="1"/>
          </p:cNvSpPr>
          <p:nvPr>
            <p:ph type="body" idx="1"/>
          </p:nvPr>
        </p:nvSpPr>
        <p:spPr>
          <a:noFill/>
        </p:spPr>
        <p:txBody>
          <a:bodyPr/>
          <a:lstStyle/>
          <a:p>
            <a:r>
              <a:rPr lang="en-IE" dirty="0">
                <a:effectLst/>
              </a:rPr>
              <a:t>Fidgeting, e.g. change position, tap leg</a:t>
            </a:r>
          </a:p>
          <a:p>
            <a:r>
              <a:rPr lang="en-IE" dirty="0">
                <a:effectLst/>
              </a:rPr>
              <a:t>Play with hair, play with mouth</a:t>
            </a:r>
          </a:p>
          <a:p>
            <a:r>
              <a:rPr lang="en-IE" dirty="0">
                <a:effectLst/>
              </a:rPr>
              <a:t>Chew pen</a:t>
            </a:r>
            <a:r>
              <a:rPr lang="en-IE" dirty="0"/>
              <a:t> / pencil</a:t>
            </a:r>
            <a:endParaRPr lang="en-IE" dirty="0">
              <a:effectLst/>
            </a:endParaRPr>
          </a:p>
          <a:p>
            <a:r>
              <a:rPr lang="en-IE" dirty="0">
                <a:effectLst/>
              </a:rPr>
              <a:t>Talking</a:t>
            </a:r>
          </a:p>
          <a:p>
            <a:r>
              <a:rPr lang="en-IE" dirty="0">
                <a:effectLst/>
              </a:rPr>
              <a:t>Looking around room / staring off into space</a:t>
            </a:r>
            <a:endParaRPr lang="en-GB" dirty="0"/>
          </a:p>
          <a:p>
            <a:r>
              <a:rPr lang="en-GB" dirty="0">
                <a:effectLst/>
              </a:rPr>
              <a:t>Day dreaming</a:t>
            </a:r>
            <a:endParaRPr lang="en-IE" dirty="0">
              <a:effectLst/>
            </a:endParaRPr>
          </a:p>
        </p:txBody>
      </p:sp>
    </p:spTree>
    <p:extLst>
      <p:ext uri="{BB962C8B-B14F-4D97-AF65-F5344CB8AC3E}">
        <p14:creationId xmlns:p14="http://schemas.microsoft.com/office/powerpoint/2010/main" val="151645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rmAutofit/>
          </a:bodyPr>
          <a:lstStyle/>
          <a:p>
            <a:pPr>
              <a:defRPr/>
            </a:pPr>
            <a:r>
              <a:rPr lang="en-US" sz="3200" dirty="0">
                <a:cs typeface="Times New Roman" pitchFamily="18" charset="0"/>
              </a:rPr>
              <a:t/>
            </a:r>
            <a:br>
              <a:rPr lang="en-US" sz="3200" dirty="0">
                <a:cs typeface="Times New Roman" pitchFamily="18" charset="0"/>
              </a:rPr>
            </a:br>
            <a:r>
              <a:rPr lang="en-US" sz="4000" dirty="0">
                <a:latin typeface="+mn-lt"/>
                <a:cs typeface="Times New Roman" pitchFamily="18" charset="0"/>
              </a:rPr>
              <a:t>Too Alert</a:t>
            </a:r>
            <a:endParaRPr lang="en-GB" sz="4000" dirty="0">
              <a:latin typeface="+mn-lt"/>
              <a:cs typeface="Times New Roman" pitchFamily="18" charset="0"/>
            </a:endParaRPr>
          </a:p>
        </p:txBody>
      </p:sp>
      <p:sp>
        <p:nvSpPr>
          <p:cNvPr id="158723" name="Rectangle 3"/>
          <p:cNvSpPr>
            <a:spLocks noGrp="1" noChangeArrowheads="1"/>
          </p:cNvSpPr>
          <p:nvPr>
            <p:ph type="body" idx="1"/>
          </p:nvPr>
        </p:nvSpPr>
        <p:spPr/>
        <p:txBody>
          <a:bodyPr/>
          <a:lstStyle/>
          <a:p>
            <a:pPr eaLnBrk="1" hangingPunct="1">
              <a:lnSpc>
                <a:spcPct val="80000"/>
              </a:lnSpc>
              <a:defRPr/>
            </a:pPr>
            <a:r>
              <a:rPr lang="en-US" dirty="0">
                <a:cs typeface="Times New Roman" pitchFamily="18" charset="0"/>
              </a:rPr>
              <a:t>This level describes how you might feel when you have 5 people talking to you at once &amp; you’ve had 3 cups of coffee. </a:t>
            </a:r>
          </a:p>
          <a:p>
            <a:pPr eaLnBrk="1" hangingPunct="1">
              <a:lnSpc>
                <a:spcPct val="80000"/>
              </a:lnSpc>
              <a:defRPr/>
            </a:pPr>
            <a:endParaRPr lang="en-US" dirty="0">
              <a:cs typeface="Times New Roman" pitchFamily="18" charset="0"/>
            </a:endParaRPr>
          </a:p>
          <a:p>
            <a:pPr eaLnBrk="1" hangingPunct="1">
              <a:lnSpc>
                <a:spcPct val="80000"/>
              </a:lnSpc>
              <a:defRPr/>
            </a:pPr>
            <a:r>
              <a:rPr lang="en-US" dirty="0">
                <a:cs typeface="Times New Roman" pitchFamily="18" charset="0"/>
              </a:rPr>
              <a:t>You are not able to efficiently take in the information that’s being presented to you.</a:t>
            </a:r>
          </a:p>
          <a:p>
            <a:pPr eaLnBrk="1" hangingPunct="1">
              <a:lnSpc>
                <a:spcPct val="80000"/>
              </a:lnSpc>
              <a:defRPr/>
            </a:pPr>
            <a:endParaRPr lang="en-US" dirty="0">
              <a:cs typeface="Times New Roman" pitchFamily="18" charset="0"/>
            </a:endParaRPr>
          </a:p>
          <a:p>
            <a:pPr eaLnBrk="1" hangingPunct="1">
              <a:lnSpc>
                <a:spcPct val="80000"/>
              </a:lnSpc>
              <a:defRPr/>
            </a:pPr>
            <a:endParaRPr lang="en-US" dirty="0">
              <a:solidFill>
                <a:schemeClr val="bg1"/>
              </a:solidFill>
              <a:cs typeface="Times New Roman" pitchFamily="18" charset="0"/>
            </a:endParaRPr>
          </a:p>
          <a:p>
            <a:pPr eaLnBrk="1" hangingPunct="1">
              <a:lnSpc>
                <a:spcPct val="80000"/>
              </a:lnSpc>
              <a:buFontTx/>
              <a:buNone/>
              <a:defRPr/>
            </a:pPr>
            <a:endParaRPr lang="en-US" sz="3600" dirty="0">
              <a:cs typeface="Times New Roman" pitchFamily="18" charset="0"/>
            </a:endParaRPr>
          </a:p>
          <a:p>
            <a:pPr>
              <a:defRPr/>
            </a:pPr>
            <a:endParaRPr lang="en-GB" dirty="0">
              <a:effectLst/>
            </a:endParaRPr>
          </a:p>
        </p:txBody>
      </p:sp>
      <p:pic>
        <p:nvPicPr>
          <p:cNvPr id="4" name="Picture 7" descr="C:\My Documents\presentations\tigger01.gif"/>
          <p:cNvPicPr>
            <a:picLocks noChangeAspect="1" noChangeArrowheads="1"/>
          </p:cNvPicPr>
          <p:nvPr/>
        </p:nvPicPr>
        <p:blipFill>
          <a:blip r:embed="rId3" cstate="print"/>
          <a:srcRect/>
          <a:stretch>
            <a:fillRect/>
          </a:stretch>
        </p:blipFill>
        <p:spPr bwMode="auto">
          <a:xfrm>
            <a:off x="6796206" y="4509120"/>
            <a:ext cx="1166694" cy="197581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mn-lt"/>
              </a:rPr>
              <a:t>Too  Alert?</a:t>
            </a:r>
          </a:p>
        </p:txBody>
      </p:sp>
      <p:sp>
        <p:nvSpPr>
          <p:cNvPr id="3" name="Content Placeholder 2"/>
          <p:cNvSpPr>
            <a:spLocks noGrp="1"/>
          </p:cNvSpPr>
          <p:nvPr>
            <p:ph idx="1"/>
          </p:nvPr>
        </p:nvSpPr>
        <p:spPr/>
        <p:txBody>
          <a:bodyPr/>
          <a:lstStyle/>
          <a:p>
            <a:r>
              <a:rPr lang="en-GB" dirty="0"/>
              <a:t>How would a student present in the classroom?</a:t>
            </a:r>
          </a:p>
          <a:p>
            <a:endParaRPr lang="en-GB" dirty="0"/>
          </a:p>
        </p:txBody>
      </p:sp>
      <p:pic>
        <p:nvPicPr>
          <p:cNvPr id="4" name="irc_mi" descr="http://halalfocus.net/wp-content/uploads/2014/05/question-mark-nothin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8244" y="2595244"/>
            <a:ext cx="2273915" cy="2345923"/>
          </a:xfrm>
          <a:prstGeom prst="rect">
            <a:avLst/>
          </a:prstGeom>
          <a:noFill/>
          <a:ln>
            <a:noFill/>
          </a:ln>
        </p:spPr>
      </p:pic>
    </p:spTree>
    <p:extLst>
      <p:ext uri="{BB962C8B-B14F-4D97-AF65-F5344CB8AC3E}">
        <p14:creationId xmlns:p14="http://schemas.microsoft.com/office/powerpoint/2010/main" val="336550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defRPr/>
            </a:pPr>
            <a:r>
              <a:rPr lang="en-GB" sz="4000" dirty="0">
                <a:latin typeface="+mn-lt"/>
              </a:rPr>
              <a:t>This may look like…</a:t>
            </a:r>
          </a:p>
        </p:txBody>
      </p:sp>
      <p:sp>
        <p:nvSpPr>
          <p:cNvPr id="25603" name="Rectangle 3"/>
          <p:cNvSpPr>
            <a:spLocks noGrp="1" noChangeArrowheads="1"/>
          </p:cNvSpPr>
          <p:nvPr>
            <p:ph type="body" idx="1"/>
          </p:nvPr>
        </p:nvSpPr>
        <p:spPr/>
        <p:txBody>
          <a:bodyPr/>
          <a:lstStyle/>
          <a:p>
            <a:pPr eaLnBrk="1" hangingPunct="1">
              <a:defRPr/>
            </a:pPr>
            <a:r>
              <a:rPr lang="en-GB" dirty="0"/>
              <a:t>Poor attention in class</a:t>
            </a:r>
          </a:p>
          <a:p>
            <a:pPr eaLnBrk="1" hangingPunct="1">
              <a:defRPr/>
            </a:pPr>
            <a:r>
              <a:rPr lang="en-GB" dirty="0"/>
              <a:t>Difficulty getting along with peers</a:t>
            </a:r>
          </a:p>
          <a:p>
            <a:pPr eaLnBrk="1" hangingPunct="1">
              <a:defRPr/>
            </a:pPr>
            <a:r>
              <a:rPr lang="en-GB" dirty="0"/>
              <a:t>Described as “hyper”, “always on the go”, “chatter box”</a:t>
            </a:r>
          </a:p>
          <a:p>
            <a:pPr eaLnBrk="1" hangingPunct="1">
              <a:defRPr/>
            </a:pPr>
            <a:r>
              <a:rPr lang="en-GB" dirty="0"/>
              <a:t>Frequently interrupts teacher </a:t>
            </a:r>
          </a:p>
        </p:txBody>
      </p:sp>
    </p:spTree>
    <p:extLst>
      <p:ext uri="{BB962C8B-B14F-4D97-AF65-F5344CB8AC3E}">
        <p14:creationId xmlns:p14="http://schemas.microsoft.com/office/powerpoint/2010/main" val="20329547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defRPr/>
            </a:pPr>
            <a:r>
              <a:rPr lang="en-US" sz="4000" b="0" dirty="0">
                <a:solidFill>
                  <a:srgbClr val="C00000"/>
                </a:solidFill>
                <a:latin typeface="+mn-lt"/>
              </a:rPr>
              <a:t>Protective Response</a:t>
            </a:r>
          </a:p>
        </p:txBody>
      </p:sp>
      <p:sp>
        <p:nvSpPr>
          <p:cNvPr id="27651" name="Rectangle 3"/>
          <p:cNvSpPr>
            <a:spLocks noGrp="1" noChangeArrowheads="1"/>
          </p:cNvSpPr>
          <p:nvPr>
            <p:ph type="body" idx="1"/>
          </p:nvPr>
        </p:nvSpPr>
        <p:spPr/>
        <p:txBody>
          <a:bodyPr/>
          <a:lstStyle/>
          <a:p>
            <a:pPr eaLnBrk="1" hangingPunct="1">
              <a:defRPr/>
            </a:pPr>
            <a:r>
              <a:rPr lang="en-GB" dirty="0"/>
              <a:t>People who are sensitive to sensation may respond to ‘everyday’  situations/experiences with a protective response i.e.- flight, freeze, fight, vigilance, because their sensory system perceives it as threatening. </a:t>
            </a:r>
          </a:p>
        </p:txBody>
      </p:sp>
    </p:spTree>
    <p:extLst>
      <p:ext uri="{BB962C8B-B14F-4D97-AF65-F5344CB8AC3E}">
        <p14:creationId xmlns:p14="http://schemas.microsoft.com/office/powerpoint/2010/main" val="13417707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normAutofit/>
          </a:bodyPr>
          <a:lstStyle/>
          <a:p>
            <a:r>
              <a:rPr lang="en-IE" sz="4000" dirty="0">
                <a:effectLst/>
                <a:latin typeface="+mn-lt"/>
              </a:rPr>
              <a:t>Which may look like</a:t>
            </a:r>
            <a:endParaRPr lang="en-GB" sz="4000" dirty="0">
              <a:effectLst/>
              <a:latin typeface="+mn-lt"/>
            </a:endParaRPr>
          </a:p>
        </p:txBody>
      </p:sp>
      <p:sp>
        <p:nvSpPr>
          <p:cNvPr id="144387" name="Rectangle 3"/>
          <p:cNvSpPr>
            <a:spLocks noGrp="1" noChangeArrowheads="1"/>
          </p:cNvSpPr>
          <p:nvPr>
            <p:ph type="body" idx="1"/>
          </p:nvPr>
        </p:nvSpPr>
        <p:spPr>
          <a:xfrm>
            <a:off x="1066800" y="1714500"/>
            <a:ext cx="7543800" cy="4381500"/>
          </a:xfrm>
        </p:spPr>
        <p:txBody>
          <a:bodyPr/>
          <a:lstStyle/>
          <a:p>
            <a:pPr>
              <a:defRPr/>
            </a:pPr>
            <a:r>
              <a:rPr lang="en-GB" dirty="0">
                <a:effectLst/>
              </a:rPr>
              <a:t>Flight- run!</a:t>
            </a:r>
            <a:r>
              <a:rPr lang="en-GB" dirty="0"/>
              <a:t> constant movement, avoidance of particular situations</a:t>
            </a:r>
            <a:endParaRPr lang="en-GB" dirty="0">
              <a:effectLst/>
            </a:endParaRPr>
          </a:p>
          <a:p>
            <a:pPr>
              <a:defRPr/>
            </a:pPr>
            <a:r>
              <a:rPr lang="en-GB" dirty="0">
                <a:effectLst/>
              </a:rPr>
              <a:t>Freeze- don’t move,</a:t>
            </a:r>
            <a:r>
              <a:rPr lang="en-GB" dirty="0"/>
              <a:t> quiet, withdrawn or express fear out of proportion to situation</a:t>
            </a:r>
            <a:endParaRPr lang="en-GB" dirty="0">
              <a:effectLst/>
            </a:endParaRPr>
          </a:p>
          <a:p>
            <a:pPr>
              <a:defRPr/>
            </a:pPr>
            <a:r>
              <a:rPr lang="en-GB" dirty="0">
                <a:effectLst/>
              </a:rPr>
              <a:t>Fight- confront the possible danger,</a:t>
            </a:r>
            <a:r>
              <a:rPr lang="en-GB" dirty="0"/>
              <a:t> irritable, aggressive, ‘heavy handed’</a:t>
            </a:r>
            <a:r>
              <a:rPr lang="en-GB" dirty="0">
                <a:effectLst/>
              </a:rPr>
              <a:t> </a:t>
            </a:r>
          </a:p>
          <a:p>
            <a:pPr>
              <a:defRPr/>
            </a:pPr>
            <a:r>
              <a:rPr lang="en-GB" dirty="0">
                <a:effectLst/>
              </a:rPr>
              <a:t>Vigilance- on alert: hearing over-sensitive, </a:t>
            </a:r>
            <a:r>
              <a:rPr lang="en-GB" dirty="0"/>
              <a:t>distractible, poor eye contact, fidgety</a:t>
            </a:r>
            <a:r>
              <a:rPr lang="en-GB" dirty="0">
                <a:latin typeface="Tempus Sans ITC" pitchFamily="82" charset="0"/>
              </a:rPr>
              <a:t> </a:t>
            </a:r>
            <a:endParaRPr lang="en-GB" dirty="0">
              <a:effectLst/>
            </a:endParaRPr>
          </a:p>
        </p:txBody>
      </p:sp>
      <p:pic>
        <p:nvPicPr>
          <p:cNvPr id="4" name="Picture 4" descr="pe01712_">
            <a:extLst>
              <a:ext uri="{FF2B5EF4-FFF2-40B4-BE49-F238E27FC236}">
                <a16:creationId xmlns:a16="http://schemas.microsoft.com/office/drawing/2014/main" xmlns="" id="{F6A5288B-640C-49E7-A325-6DEA329DDC79}"/>
              </a:ext>
            </a:extLst>
          </p:cNvPr>
          <p:cNvPicPr>
            <a:picLocks noChangeAspect="1" noChangeArrowheads="1"/>
          </p:cNvPicPr>
          <p:nvPr/>
        </p:nvPicPr>
        <p:blipFill>
          <a:blip r:embed="rId2" cstate="print"/>
          <a:srcRect/>
          <a:stretch>
            <a:fillRect/>
          </a:stretch>
        </p:blipFill>
        <p:spPr bwMode="auto">
          <a:xfrm>
            <a:off x="6934200" y="4419600"/>
            <a:ext cx="1562100" cy="1600200"/>
          </a:xfrm>
          <a:prstGeom prst="rect">
            <a:avLst/>
          </a:prstGeom>
          <a:noFill/>
          <a:ln w="9525">
            <a:noFill/>
            <a:miter lim="800000"/>
            <a:headEnd/>
            <a:tailEnd/>
          </a:ln>
        </p:spPr>
      </p:pic>
    </p:spTree>
    <p:extLst>
      <p:ext uri="{BB962C8B-B14F-4D97-AF65-F5344CB8AC3E}">
        <p14:creationId xmlns:p14="http://schemas.microsoft.com/office/powerpoint/2010/main" val="215132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sz="4000" dirty="0">
                <a:latin typeface="+mn-lt"/>
              </a:rPr>
              <a:t>Objectives</a:t>
            </a:r>
          </a:p>
        </p:txBody>
      </p:sp>
      <p:sp>
        <p:nvSpPr>
          <p:cNvPr id="5" name="Content Placeholder 4"/>
          <p:cNvSpPr>
            <a:spLocks noGrp="1"/>
          </p:cNvSpPr>
          <p:nvPr>
            <p:ph idx="1"/>
          </p:nvPr>
        </p:nvSpPr>
        <p:spPr/>
        <p:txBody>
          <a:bodyPr/>
          <a:lstStyle/>
          <a:p>
            <a:pPr marL="0" indent="0">
              <a:buNone/>
            </a:pPr>
            <a:endParaRPr lang="en-IE" dirty="0"/>
          </a:p>
          <a:p>
            <a:r>
              <a:rPr lang="en-IE" dirty="0"/>
              <a:t>Have a basic knowledge of sensory modulation and the senses</a:t>
            </a:r>
          </a:p>
          <a:p>
            <a:r>
              <a:rPr lang="en-IE" dirty="0"/>
              <a:t>Understand the “Just Right” State</a:t>
            </a:r>
          </a:p>
          <a:p>
            <a:r>
              <a:rPr lang="en-IE" dirty="0"/>
              <a:t>Have an awareness of different sensory strategies</a:t>
            </a:r>
          </a:p>
          <a:p>
            <a:pPr>
              <a:buNone/>
            </a:pPr>
            <a:endParaRPr lang="en-I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normAutofit/>
          </a:bodyPr>
          <a:lstStyle/>
          <a:p>
            <a:r>
              <a:rPr lang="en-IE" sz="4000" dirty="0">
                <a:effectLst/>
                <a:latin typeface="+mn-lt"/>
              </a:rPr>
              <a:t>The sensory systems…</a:t>
            </a:r>
            <a:endParaRPr lang="en-GB" sz="4000" dirty="0">
              <a:effectLst/>
              <a:latin typeface="+mn-lt"/>
            </a:endParaRPr>
          </a:p>
        </p:txBody>
      </p:sp>
      <p:sp>
        <p:nvSpPr>
          <p:cNvPr id="16387" name="Rectangle 3"/>
          <p:cNvSpPr>
            <a:spLocks noGrp="1" noChangeArrowheads="1"/>
          </p:cNvSpPr>
          <p:nvPr>
            <p:ph type="body" idx="1"/>
          </p:nvPr>
        </p:nvSpPr>
        <p:spPr>
          <a:noFill/>
        </p:spPr>
        <p:txBody>
          <a:bodyPr/>
          <a:lstStyle/>
          <a:p>
            <a:pPr>
              <a:lnSpc>
                <a:spcPct val="90000"/>
              </a:lnSpc>
            </a:pPr>
            <a:r>
              <a:rPr lang="en-IE" dirty="0">
                <a:effectLst/>
              </a:rPr>
              <a:t>Each sensory system has sensations that usually alert the system and sensations that usually calm.</a:t>
            </a:r>
          </a:p>
          <a:p>
            <a:pPr>
              <a:lnSpc>
                <a:spcPct val="90000"/>
              </a:lnSpc>
            </a:pPr>
            <a:r>
              <a:rPr lang="en-IE" dirty="0">
                <a:effectLst/>
              </a:rPr>
              <a:t>As a general rule sensations that are rhythmical, predictable and slow are calming</a:t>
            </a:r>
          </a:p>
          <a:p>
            <a:pPr>
              <a:lnSpc>
                <a:spcPct val="90000"/>
              </a:lnSpc>
            </a:pPr>
            <a:r>
              <a:rPr lang="en-IE" dirty="0">
                <a:effectLst/>
              </a:rPr>
              <a:t>Sensations that are fast, arrhythmic and unpredictable are alerting.</a:t>
            </a:r>
            <a:endParaRPr lang="en-GB" dirty="0">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normAutofit/>
          </a:bodyPr>
          <a:lstStyle/>
          <a:p>
            <a:r>
              <a:rPr lang="en-IE" sz="4000" dirty="0">
                <a:effectLst/>
                <a:latin typeface="+mn-lt"/>
              </a:rPr>
              <a:t>Question??</a:t>
            </a:r>
            <a:endParaRPr lang="en-GB" sz="4000" dirty="0">
              <a:effectLst/>
              <a:latin typeface="+mn-lt"/>
            </a:endParaRPr>
          </a:p>
        </p:txBody>
      </p:sp>
      <p:sp>
        <p:nvSpPr>
          <p:cNvPr id="17411" name="Rectangle 3"/>
          <p:cNvSpPr>
            <a:spLocks noGrp="1" noChangeArrowheads="1"/>
          </p:cNvSpPr>
          <p:nvPr>
            <p:ph type="body" idx="1"/>
          </p:nvPr>
        </p:nvSpPr>
        <p:spPr>
          <a:noFill/>
        </p:spPr>
        <p:txBody>
          <a:bodyPr/>
          <a:lstStyle/>
          <a:p>
            <a:r>
              <a:rPr lang="en-IE" dirty="0">
                <a:effectLst/>
              </a:rPr>
              <a:t>Is it </a:t>
            </a:r>
            <a:r>
              <a:rPr lang="en-IE" u="sng" dirty="0">
                <a:solidFill>
                  <a:srgbClr val="FF0000"/>
                </a:solidFill>
                <a:effectLst/>
              </a:rPr>
              <a:t>alerting</a:t>
            </a:r>
            <a:r>
              <a:rPr lang="en-IE" dirty="0">
                <a:effectLst/>
              </a:rPr>
              <a:t> or </a:t>
            </a:r>
            <a:r>
              <a:rPr lang="en-IE" u="sng" dirty="0">
                <a:solidFill>
                  <a:srgbClr val="0070C0"/>
                </a:solidFill>
                <a:effectLst/>
              </a:rPr>
              <a:t>calming</a:t>
            </a:r>
            <a:r>
              <a:rPr lang="en-IE" dirty="0">
                <a:effectLst/>
              </a:rPr>
              <a:t>?</a:t>
            </a:r>
          </a:p>
          <a:p>
            <a:pPr marL="0" indent="0">
              <a:buNone/>
            </a:pPr>
            <a:endParaRPr lang="en-IE" dirty="0">
              <a:effectLst/>
            </a:endParaRPr>
          </a:p>
          <a:p>
            <a:pPr>
              <a:buFont typeface="Wingdings" panose="05000000000000000000" pitchFamily="2" charset="2"/>
              <a:buChar char="ü"/>
            </a:pPr>
            <a:r>
              <a:rPr lang="en-GB" sz="2400" dirty="0">
                <a:effectLst/>
              </a:rPr>
              <a:t>Taking a shower</a:t>
            </a:r>
          </a:p>
          <a:p>
            <a:pPr>
              <a:buFont typeface="Wingdings" panose="05000000000000000000" pitchFamily="2" charset="2"/>
              <a:buChar char="ü"/>
            </a:pPr>
            <a:r>
              <a:rPr lang="en-GB" sz="2400" dirty="0">
                <a:effectLst/>
              </a:rPr>
              <a:t>Taking a bath</a:t>
            </a:r>
          </a:p>
          <a:p>
            <a:pPr>
              <a:buFont typeface="Wingdings" panose="05000000000000000000" pitchFamily="2" charset="2"/>
              <a:buChar char="ü"/>
            </a:pPr>
            <a:r>
              <a:rPr lang="en-GB" sz="2400" dirty="0">
                <a:effectLst/>
              </a:rPr>
              <a:t>Being tickled</a:t>
            </a:r>
          </a:p>
          <a:p>
            <a:pPr>
              <a:buFont typeface="Wingdings" panose="05000000000000000000" pitchFamily="2" charset="2"/>
              <a:buChar char="ü"/>
            </a:pPr>
            <a:r>
              <a:rPr lang="en-GB" sz="2400" dirty="0">
                <a:effectLst/>
              </a:rPr>
              <a:t>Getting a hug</a:t>
            </a:r>
          </a:p>
          <a:p>
            <a:pPr>
              <a:buFont typeface="Wingdings" panose="05000000000000000000" pitchFamily="2" charset="2"/>
              <a:buChar char="ü"/>
            </a:pPr>
            <a:r>
              <a:rPr lang="en-GB" sz="2400" dirty="0">
                <a:effectLst/>
              </a:rPr>
              <a:t>Listening to loud music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IE" sz="4000" dirty="0">
                <a:latin typeface="+mn-lt"/>
              </a:rPr>
              <a:t>In the classroom…</a:t>
            </a:r>
            <a:endParaRPr lang="en-GB" sz="4000" dirty="0"/>
          </a:p>
        </p:txBody>
      </p:sp>
      <p:sp>
        <p:nvSpPr>
          <p:cNvPr id="29699" name="Rectangle 3"/>
          <p:cNvSpPr>
            <a:spLocks noGrp="1" noChangeArrowheads="1"/>
          </p:cNvSpPr>
          <p:nvPr>
            <p:ph type="body" idx="1"/>
          </p:nvPr>
        </p:nvSpPr>
        <p:spPr/>
        <p:txBody>
          <a:bodyPr/>
          <a:lstStyle/>
          <a:p>
            <a:pPr marL="0" indent="0">
              <a:buNone/>
            </a:pPr>
            <a:r>
              <a:rPr lang="en-IE" sz="2800" dirty="0">
                <a:solidFill>
                  <a:srgbClr val="FF0000"/>
                </a:solidFill>
              </a:rPr>
              <a:t>Inhibition</a:t>
            </a:r>
            <a:endParaRPr lang="en-IE" dirty="0">
              <a:solidFill>
                <a:srgbClr val="FF0000"/>
              </a:solidFill>
              <a:cs typeface="Segoe UI Light" panose="020B0502040204020203" pitchFamily="34" charset="0"/>
            </a:endParaRPr>
          </a:p>
          <a:p>
            <a:r>
              <a:rPr lang="en-IE" dirty="0">
                <a:cs typeface="Segoe UI Light" panose="020B0502040204020203" pitchFamily="34" charset="0"/>
              </a:rPr>
              <a:t>Top down inhibition</a:t>
            </a:r>
          </a:p>
          <a:p>
            <a:endParaRPr lang="en-IE" dirty="0">
              <a:cs typeface="Segoe UI Light" panose="020B0502040204020203" pitchFamily="34" charset="0"/>
            </a:endParaRPr>
          </a:p>
          <a:p>
            <a:pPr>
              <a:buNone/>
            </a:pPr>
            <a:r>
              <a:rPr lang="en-IE" dirty="0">
                <a:cs typeface="Segoe UI Light" panose="020B0502040204020203" pitchFamily="34" charset="0"/>
              </a:rPr>
              <a:t>	</a:t>
            </a:r>
            <a:r>
              <a:rPr lang="en-IE" b="1" dirty="0">
                <a:cs typeface="Segoe UI Light" panose="020B0502040204020203" pitchFamily="34" charset="0"/>
              </a:rPr>
              <a:t>versus</a:t>
            </a:r>
          </a:p>
          <a:p>
            <a:pPr>
              <a:buFont typeface="Wingdings" pitchFamily="2" charset="2"/>
              <a:buNone/>
            </a:pPr>
            <a:endParaRPr lang="en-IE" dirty="0">
              <a:cs typeface="Segoe UI Light" panose="020B0502040204020203" pitchFamily="34" charset="0"/>
            </a:endParaRPr>
          </a:p>
          <a:p>
            <a:r>
              <a:rPr lang="en-IE" dirty="0">
                <a:cs typeface="Segoe UI Light" panose="020B0502040204020203" pitchFamily="34" charset="0"/>
              </a:rPr>
              <a:t>Bottom up inhibition</a:t>
            </a:r>
          </a:p>
          <a:p>
            <a:pPr>
              <a:buNone/>
            </a:pPr>
            <a:endParaRPr lang="en-IE" dirty="0">
              <a:latin typeface="Tempus Sans ITC" pitchFamily="8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dirty="0">
                <a:latin typeface="+mn-lt"/>
              </a:rPr>
              <a:t>In the classroom… </a:t>
            </a:r>
          </a:p>
        </p:txBody>
      </p:sp>
      <p:sp>
        <p:nvSpPr>
          <p:cNvPr id="3" name="Content Placeholder 2"/>
          <p:cNvSpPr>
            <a:spLocks noGrp="1"/>
          </p:cNvSpPr>
          <p:nvPr>
            <p:ph idx="1"/>
          </p:nvPr>
        </p:nvSpPr>
        <p:spPr/>
        <p:txBody>
          <a:bodyPr/>
          <a:lstStyle/>
          <a:p>
            <a:r>
              <a:rPr lang="en-IE" dirty="0"/>
              <a:t>Need to utilise bottom up inhibition through </a:t>
            </a:r>
            <a:r>
              <a:rPr lang="en-IE" dirty="0" err="1"/>
              <a:t>sensori</a:t>
            </a:r>
            <a:r>
              <a:rPr lang="en-IE" dirty="0"/>
              <a:t>-motor strategies</a:t>
            </a:r>
            <a:endParaRPr lang="en-GB" dirty="0"/>
          </a:p>
          <a:p>
            <a:endParaRPr lang="en-IE" dirty="0"/>
          </a:p>
        </p:txBody>
      </p:sp>
      <p:pic>
        <p:nvPicPr>
          <p:cNvPr id="4" name="irc_mi" descr="http://nobacks.com/wp-content/uploads/2014/11/Light-Bulb-38.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7" y="2955290"/>
            <a:ext cx="2448272" cy="24179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noFill/>
          <a:ln/>
        </p:spPr>
        <p:txBody>
          <a:bodyPr/>
          <a:lstStyle/>
          <a:p>
            <a:r>
              <a:rPr lang="en-IE">
                <a:effectLst/>
              </a:rPr>
              <a:t>GOAL: Remain Regulated</a:t>
            </a:r>
            <a:endParaRPr lang="en-GB">
              <a:effectLst/>
            </a:endParaRPr>
          </a:p>
        </p:txBody>
      </p:sp>
      <p:pic>
        <p:nvPicPr>
          <p:cNvPr id="100356" name="Picture 3" descr="http://home.comcast.net/~momtofive/Image13.gif"/>
          <p:cNvPicPr>
            <a:picLocks noGrp="1" noChangeAspect="1" noChangeArrowheads="1"/>
          </p:cNvPicPr>
          <p:nvPr>
            <p:ph type="body" idx="1"/>
          </p:nvPr>
        </p:nvPicPr>
        <p:blipFill>
          <a:blip r:embed="rId3" cstate="print"/>
          <a:srcRect/>
          <a:stretch>
            <a:fillRect/>
          </a:stretch>
        </p:blipFill>
        <p:spPr>
          <a:xfrm>
            <a:off x="1666875" y="1981200"/>
            <a:ext cx="6343650" cy="4114800"/>
          </a:xfrm>
          <a:noFill/>
          <a:ln/>
        </p:spPr>
      </p:pic>
    </p:spTree>
    <p:extLst>
      <p:ext uri="{BB962C8B-B14F-4D97-AF65-F5344CB8AC3E}">
        <p14:creationId xmlns:p14="http://schemas.microsoft.com/office/powerpoint/2010/main" val="3639078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a:normAutofit/>
          </a:bodyPr>
          <a:lstStyle/>
          <a:p>
            <a:r>
              <a:rPr lang="en-IE" sz="4000" dirty="0">
                <a:effectLst/>
                <a:latin typeface="+mn-lt"/>
              </a:rPr>
              <a:t>Simple Strategies…</a:t>
            </a:r>
            <a:endParaRPr lang="en-GB" sz="4000" dirty="0">
              <a:effectLst/>
              <a:latin typeface="+mn-lt"/>
            </a:endParaRPr>
          </a:p>
        </p:txBody>
      </p:sp>
      <p:sp>
        <p:nvSpPr>
          <p:cNvPr id="35843" name="Rectangle 3"/>
          <p:cNvSpPr>
            <a:spLocks noGrp="1" noChangeArrowheads="1"/>
          </p:cNvSpPr>
          <p:nvPr>
            <p:ph type="body" idx="1"/>
          </p:nvPr>
        </p:nvSpPr>
        <p:spPr>
          <a:noFill/>
        </p:spPr>
        <p:txBody>
          <a:bodyPr/>
          <a:lstStyle/>
          <a:p>
            <a:r>
              <a:rPr lang="en-IE" dirty="0">
                <a:effectLst/>
              </a:rPr>
              <a:t>GOAL: REMAIN REGULATED. </a:t>
            </a:r>
          </a:p>
          <a:p>
            <a:r>
              <a:rPr lang="en-US" dirty="0"/>
              <a:t>Children  / Adolescents</a:t>
            </a:r>
          </a:p>
          <a:p>
            <a:pPr>
              <a:buNone/>
            </a:pPr>
            <a:r>
              <a:rPr lang="en-US" dirty="0"/>
              <a:t>	if their nervous system is in a “Just Right” state, they will be in a better position to maintain attention, engage discussion and complete school work.</a:t>
            </a:r>
          </a:p>
          <a:p>
            <a:pPr marL="0" indent="0">
              <a:buNone/>
            </a:pPr>
            <a:endParaRPr lang="en-IE" dirty="0">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7" name="Rectangle 5"/>
          <p:cNvSpPr>
            <a:spLocks noGrp="1" noChangeArrowheads="1"/>
          </p:cNvSpPr>
          <p:nvPr>
            <p:ph type="title"/>
          </p:nvPr>
        </p:nvSpPr>
        <p:spPr/>
        <p:txBody>
          <a:bodyPr>
            <a:normAutofit/>
          </a:bodyPr>
          <a:lstStyle/>
          <a:p>
            <a:r>
              <a:rPr lang="en-US" sz="4000" dirty="0">
                <a:latin typeface="+mn-lt"/>
              </a:rPr>
              <a:t>Tools for the mouth </a:t>
            </a:r>
            <a:endParaRPr lang="en-GB" sz="4000" dirty="0">
              <a:latin typeface="+mn-lt"/>
            </a:endParaRPr>
          </a:p>
        </p:txBody>
      </p:sp>
      <p:sp>
        <p:nvSpPr>
          <p:cNvPr id="218115" name="Rectangle 8"/>
          <p:cNvSpPr>
            <a:spLocks noGrp="1" noChangeArrowheads="1"/>
          </p:cNvSpPr>
          <p:nvPr>
            <p:ph type="body" sz="half" idx="1"/>
          </p:nvPr>
        </p:nvSpPr>
        <p:spPr>
          <a:xfrm>
            <a:off x="1066800" y="1981200"/>
            <a:ext cx="7753350" cy="4114800"/>
          </a:xfrm>
        </p:spPr>
        <p:txBody>
          <a:bodyPr lIns="54864" tIns="91440">
            <a:normAutofit lnSpcReduction="10000"/>
          </a:bodyPr>
          <a:lstStyle/>
          <a:p>
            <a:pPr marL="438150" indent="-319088">
              <a:lnSpc>
                <a:spcPct val="90000"/>
              </a:lnSpc>
              <a:buFontTx/>
              <a:buNone/>
            </a:pPr>
            <a:r>
              <a:rPr lang="en-US" sz="2400" b="1" u="sng" dirty="0"/>
              <a:t>Food Items:</a:t>
            </a:r>
          </a:p>
          <a:p>
            <a:pPr marL="438150" indent="-319088">
              <a:lnSpc>
                <a:spcPct val="90000"/>
              </a:lnSpc>
            </a:pPr>
            <a:r>
              <a:rPr lang="en-US" sz="2800" dirty="0"/>
              <a:t>In general, foods that are alerting tend to be cold, sour/tart, spicy, minty, or crunchy</a:t>
            </a:r>
          </a:p>
          <a:p>
            <a:pPr marL="438150" indent="-319088">
              <a:lnSpc>
                <a:spcPct val="90000"/>
              </a:lnSpc>
              <a:buFontTx/>
              <a:buNone/>
            </a:pPr>
            <a:endParaRPr lang="en-US" sz="2800" dirty="0"/>
          </a:p>
          <a:p>
            <a:pPr marL="438150" indent="-319088">
              <a:lnSpc>
                <a:spcPct val="90000"/>
              </a:lnSpc>
            </a:pPr>
            <a:r>
              <a:rPr lang="en-US" sz="2800" dirty="0"/>
              <a:t>Foods that are calming tend to be warm, smooth, or sweet  </a:t>
            </a:r>
          </a:p>
          <a:p>
            <a:pPr marL="438150" indent="-319088">
              <a:lnSpc>
                <a:spcPct val="90000"/>
              </a:lnSpc>
              <a:buFontTx/>
              <a:buNone/>
            </a:pPr>
            <a:endParaRPr lang="en-US" sz="2800" dirty="0"/>
          </a:p>
          <a:p>
            <a:pPr marL="438150" indent="-319088">
              <a:lnSpc>
                <a:spcPct val="90000"/>
              </a:lnSpc>
            </a:pPr>
            <a:r>
              <a:rPr lang="en-US" sz="2800" dirty="0"/>
              <a:t>Some foods fall under heavy work (for the jaw and cheek muscles) which can either calm or alert</a:t>
            </a:r>
          </a:p>
          <a:p>
            <a:pPr marL="438150" indent="-319088">
              <a:lnSpc>
                <a:spcPct val="90000"/>
              </a:lnSpc>
            </a:pPr>
            <a:endParaRPr lang="en-US" sz="2800" dirty="0"/>
          </a:p>
        </p:txBody>
      </p:sp>
      <p:pic>
        <p:nvPicPr>
          <p:cNvPr id="218118" name="Picture 9"/>
          <p:cNvPicPr>
            <a:picLocks noGrp="1" noChangeAspect="1" noChangeArrowheads="1"/>
          </p:cNvPicPr>
          <p:nvPr>
            <p:ph sz="half" idx="2"/>
          </p:nvPr>
        </p:nvPicPr>
        <p:blipFill>
          <a:blip r:embed="rId3" cstate="print"/>
          <a:srcRect/>
          <a:stretch>
            <a:fillRect/>
          </a:stretch>
        </p:blipFill>
        <p:spPr>
          <a:xfrm>
            <a:off x="7308850" y="333375"/>
            <a:ext cx="1368425" cy="1198563"/>
          </a:xfrm>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6" name="Rectangle 6"/>
          <p:cNvSpPr>
            <a:spLocks noGrp="1" noChangeArrowheads="1"/>
          </p:cNvSpPr>
          <p:nvPr>
            <p:ph type="title"/>
          </p:nvPr>
        </p:nvSpPr>
        <p:spPr/>
        <p:txBody>
          <a:bodyPr>
            <a:normAutofit/>
          </a:bodyPr>
          <a:lstStyle/>
          <a:p>
            <a:r>
              <a:rPr lang="en-US" sz="4000" dirty="0">
                <a:latin typeface="+mn-lt"/>
              </a:rPr>
              <a:t>Tools for the mouth</a:t>
            </a:r>
            <a:endParaRPr lang="en-GB" sz="4000" dirty="0">
              <a:latin typeface="+mn-lt"/>
            </a:endParaRPr>
          </a:p>
        </p:txBody>
      </p:sp>
      <p:sp>
        <p:nvSpPr>
          <p:cNvPr id="220163" name="Rectangle 3"/>
          <p:cNvSpPr>
            <a:spLocks noGrp="1" noChangeArrowheads="1"/>
          </p:cNvSpPr>
          <p:nvPr>
            <p:ph type="body" idx="1"/>
          </p:nvPr>
        </p:nvSpPr>
        <p:spPr>
          <a:xfrm>
            <a:off x="1066800" y="1981200"/>
            <a:ext cx="4297363" cy="4114800"/>
          </a:xfrm>
        </p:spPr>
        <p:txBody>
          <a:bodyPr lIns="54864" tIns="91440">
            <a:normAutofit fontScale="92500" lnSpcReduction="10000"/>
          </a:bodyPr>
          <a:lstStyle/>
          <a:p>
            <a:pPr marL="438150" indent="-319088">
              <a:buFontTx/>
              <a:buNone/>
            </a:pPr>
            <a:r>
              <a:rPr lang="en-US" b="1" u="sng" dirty="0">
                <a:cs typeface="Times New Roman" charset="0"/>
              </a:rPr>
              <a:t>Non Food Options: </a:t>
            </a:r>
            <a:endParaRPr lang="en-US" u="sng" dirty="0">
              <a:cs typeface="Times New Roman" charset="0"/>
            </a:endParaRPr>
          </a:p>
          <a:p>
            <a:pPr marL="438150" indent="-319088"/>
            <a:r>
              <a:rPr lang="en-US" sz="2800" dirty="0">
                <a:cs typeface="Times New Roman" charset="0"/>
              </a:rPr>
              <a:t>Straws 		</a:t>
            </a:r>
          </a:p>
          <a:p>
            <a:pPr marL="438150" indent="-319088"/>
            <a:r>
              <a:rPr lang="en-US" sz="2800" dirty="0" err="1">
                <a:cs typeface="Times New Roman" charset="0"/>
              </a:rPr>
              <a:t>Theratubing</a:t>
            </a:r>
            <a:r>
              <a:rPr lang="en-US" sz="2800" dirty="0">
                <a:cs typeface="Times New Roman" charset="0"/>
              </a:rPr>
              <a:t> / </a:t>
            </a:r>
            <a:r>
              <a:rPr lang="en-US" sz="2800" dirty="0" err="1">
                <a:cs typeface="Times New Roman" charset="0"/>
              </a:rPr>
              <a:t>krypto</a:t>
            </a:r>
            <a:r>
              <a:rPr lang="en-US" sz="2800" dirty="0">
                <a:cs typeface="Times New Roman" charset="0"/>
              </a:rPr>
              <a:t> bite necklace</a:t>
            </a:r>
          </a:p>
          <a:p>
            <a:pPr marL="438150" indent="-319088"/>
            <a:r>
              <a:rPr lang="en-US" sz="2800" dirty="0">
                <a:cs typeface="Times New Roman" charset="0"/>
              </a:rPr>
              <a:t>Chewy Tubes</a:t>
            </a:r>
          </a:p>
          <a:p>
            <a:pPr marL="438150" indent="-319088"/>
            <a:r>
              <a:rPr lang="en-US" sz="2800" dirty="0" err="1">
                <a:cs typeface="Times New Roman" charset="0"/>
              </a:rPr>
              <a:t>ChewEase</a:t>
            </a:r>
            <a:r>
              <a:rPr lang="en-US" sz="2800" dirty="0">
                <a:cs typeface="Times New Roman" charset="0"/>
              </a:rPr>
              <a:t> Pencil Top	</a:t>
            </a:r>
          </a:p>
          <a:p>
            <a:pPr marL="438150" indent="-319088"/>
            <a:r>
              <a:rPr lang="en-US" sz="2800" dirty="0">
                <a:cs typeface="Times New Roman" charset="0"/>
              </a:rPr>
              <a:t>Blow Pens</a:t>
            </a:r>
          </a:p>
          <a:p>
            <a:pPr marL="438150" indent="-319088"/>
            <a:r>
              <a:rPr lang="en-US" sz="2800" dirty="0">
                <a:cs typeface="Times New Roman" charset="0"/>
              </a:rPr>
              <a:t>Whistles/Blow Toys</a:t>
            </a:r>
          </a:p>
          <a:p>
            <a:pPr marL="438150" indent="-319088"/>
            <a:r>
              <a:rPr lang="en-US" sz="2800" dirty="0">
                <a:cs typeface="Times New Roman" charset="0"/>
              </a:rPr>
              <a:t>Blowing Cotton Balls</a:t>
            </a:r>
          </a:p>
          <a:p>
            <a:pPr marL="438150" indent="-319088">
              <a:buFontTx/>
              <a:buNone/>
            </a:pPr>
            <a:endParaRPr lang="en-US" sz="2800" dirty="0">
              <a:cs typeface="Times New Roman" charset="0"/>
            </a:endParaRPr>
          </a:p>
        </p:txBody>
      </p:sp>
      <p:pic>
        <p:nvPicPr>
          <p:cNvPr id="52226" name="Picture 2" descr="Image result for Ark's Krypto Bite Necklace">
            <a:hlinkClick r:id="rId3"/>
          </p:cNvPr>
          <p:cNvPicPr>
            <a:picLocks noChangeAspect="1" noChangeArrowheads="1"/>
          </p:cNvPicPr>
          <p:nvPr/>
        </p:nvPicPr>
        <p:blipFill>
          <a:blip r:embed="rId4" cstate="print"/>
          <a:srcRect/>
          <a:stretch>
            <a:fillRect/>
          </a:stretch>
        </p:blipFill>
        <p:spPr bwMode="auto">
          <a:xfrm>
            <a:off x="6660232" y="1124744"/>
            <a:ext cx="1152525" cy="1152526"/>
          </a:xfrm>
          <a:prstGeom prst="rect">
            <a:avLst/>
          </a:prstGeom>
          <a:noFill/>
        </p:spPr>
      </p:pic>
      <p:pic>
        <p:nvPicPr>
          <p:cNvPr id="52228" name="Picture 4" descr="Image result for Ark's Pencil Topper - Blue XXT">
            <a:hlinkClick r:id="rId5"/>
          </p:cNvPr>
          <p:cNvPicPr>
            <a:picLocks noChangeAspect="1" noChangeArrowheads="1"/>
          </p:cNvPicPr>
          <p:nvPr/>
        </p:nvPicPr>
        <p:blipFill>
          <a:blip r:embed="rId6" cstate="print"/>
          <a:srcRect/>
          <a:stretch>
            <a:fillRect/>
          </a:stretch>
        </p:blipFill>
        <p:spPr bwMode="auto">
          <a:xfrm>
            <a:off x="6732240" y="2492896"/>
            <a:ext cx="1224136" cy="1224136"/>
          </a:xfrm>
          <a:prstGeom prst="rect">
            <a:avLst/>
          </a:prstGeom>
          <a:noFill/>
        </p:spPr>
      </p:pic>
      <p:pic>
        <p:nvPicPr>
          <p:cNvPr id="52230" name="Picture 6" descr="Image result for chewease pencil topper">
            <a:hlinkClick r:id="rId7"/>
          </p:cNvPr>
          <p:cNvPicPr>
            <a:picLocks noChangeAspect="1" noChangeArrowheads="1"/>
          </p:cNvPicPr>
          <p:nvPr/>
        </p:nvPicPr>
        <p:blipFill>
          <a:blip r:embed="rId8" cstate="print"/>
          <a:srcRect/>
          <a:stretch>
            <a:fillRect/>
          </a:stretch>
        </p:blipFill>
        <p:spPr bwMode="auto">
          <a:xfrm>
            <a:off x="6588224" y="4221088"/>
            <a:ext cx="2232248" cy="145014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1" name="Rectangle 3"/>
          <p:cNvSpPr>
            <a:spLocks noGrp="1" noChangeArrowheads="1"/>
          </p:cNvSpPr>
          <p:nvPr>
            <p:ph type="body" idx="1"/>
          </p:nvPr>
        </p:nvSpPr>
        <p:spPr>
          <a:xfrm>
            <a:off x="1066800" y="1981200"/>
            <a:ext cx="5737225" cy="4114800"/>
          </a:xfrm>
        </p:spPr>
        <p:txBody>
          <a:bodyPr lIns="54864" tIns="91440"/>
          <a:lstStyle/>
          <a:p>
            <a:pPr marL="438150" indent="-319088">
              <a:lnSpc>
                <a:spcPct val="90000"/>
              </a:lnSpc>
              <a:buFontTx/>
              <a:buNone/>
            </a:pPr>
            <a:r>
              <a:rPr lang="en-US">
                <a:cs typeface="Times New Roman" charset="0"/>
              </a:rPr>
              <a:t>Try different seating options:</a:t>
            </a:r>
          </a:p>
          <a:p>
            <a:pPr marL="438150" indent="-319088">
              <a:lnSpc>
                <a:spcPct val="90000"/>
              </a:lnSpc>
              <a:buFontTx/>
              <a:buNone/>
            </a:pPr>
            <a:r>
              <a:rPr lang="en-US">
                <a:cs typeface="Times New Roman" charset="0"/>
              </a:rPr>
              <a:t> </a:t>
            </a:r>
          </a:p>
          <a:p>
            <a:pPr marL="730250" lvl="1" indent="-273050">
              <a:lnSpc>
                <a:spcPct val="90000"/>
              </a:lnSpc>
              <a:buFontTx/>
              <a:buChar char="•"/>
            </a:pPr>
            <a:r>
              <a:rPr lang="en-US">
                <a:cs typeface="Times New Roman" charset="0"/>
              </a:rPr>
              <a:t>Movin’ sit/disc ‘o’ sit cushion</a:t>
            </a:r>
          </a:p>
          <a:p>
            <a:pPr marL="730250" lvl="1" indent="-273050">
              <a:lnSpc>
                <a:spcPct val="90000"/>
              </a:lnSpc>
              <a:buFontTx/>
              <a:buChar char="•"/>
            </a:pPr>
            <a:r>
              <a:rPr lang="en-US">
                <a:cs typeface="Times New Roman" charset="0"/>
              </a:rPr>
              <a:t>A therapy ball </a:t>
            </a:r>
          </a:p>
          <a:p>
            <a:pPr marL="730250" lvl="1" indent="-273050">
              <a:lnSpc>
                <a:spcPct val="90000"/>
              </a:lnSpc>
              <a:buFontTx/>
              <a:buChar char="•"/>
            </a:pPr>
            <a:r>
              <a:rPr lang="en-US">
                <a:cs typeface="Times New Roman" charset="0"/>
              </a:rPr>
              <a:t>Allowing children to stand at their desks and work (often putting a piece of tape on the floor where they should stand/stay helps).</a:t>
            </a:r>
            <a:r>
              <a:rPr lang="en-US">
                <a:solidFill>
                  <a:schemeClr val="bg1"/>
                </a:solidFill>
              </a:rPr>
              <a:t> </a:t>
            </a:r>
          </a:p>
        </p:txBody>
      </p:sp>
      <p:pic>
        <p:nvPicPr>
          <p:cNvPr id="222212" name="Picture 4" descr="C:\WINDOWS\Application Data\Microsoft\Media Catalog\Downloaded Clips\cl37\j0137801.wmf"/>
          <p:cNvPicPr>
            <a:picLocks noChangeAspect="1" noChangeArrowheads="1"/>
          </p:cNvPicPr>
          <p:nvPr/>
        </p:nvPicPr>
        <p:blipFill>
          <a:blip r:embed="rId3" cstate="print"/>
          <a:srcRect/>
          <a:stretch>
            <a:fillRect/>
          </a:stretch>
        </p:blipFill>
        <p:spPr bwMode="auto">
          <a:xfrm>
            <a:off x="6350000" y="1714500"/>
            <a:ext cx="2794000" cy="4662488"/>
          </a:xfrm>
          <a:prstGeom prst="rect">
            <a:avLst/>
          </a:prstGeom>
          <a:noFill/>
          <a:ln w="9525">
            <a:noFill/>
            <a:miter lim="800000"/>
            <a:headEnd/>
            <a:tailEnd/>
          </a:ln>
        </p:spPr>
      </p:pic>
      <p:sp>
        <p:nvSpPr>
          <p:cNvPr id="222213" name="Rectangle 5"/>
          <p:cNvSpPr>
            <a:spLocks noGrp="1" noChangeArrowheads="1"/>
          </p:cNvSpPr>
          <p:nvPr>
            <p:ph type="title"/>
          </p:nvPr>
        </p:nvSpPr>
        <p:spPr/>
        <p:txBody>
          <a:bodyPr>
            <a:noAutofit/>
          </a:bodyPr>
          <a:lstStyle/>
          <a:p>
            <a:r>
              <a:rPr lang="en-US" sz="4000" dirty="0">
                <a:latin typeface="+mn-lt"/>
              </a:rPr>
              <a:t>Tools for the body </a:t>
            </a:r>
            <a:br>
              <a:rPr lang="en-US" sz="4000" dirty="0">
                <a:latin typeface="+mn-lt"/>
              </a:rPr>
            </a:br>
            <a:r>
              <a:rPr lang="en-US" sz="4000" dirty="0">
                <a:latin typeface="+mn-lt"/>
              </a:rPr>
              <a:t>(Ways to move)</a:t>
            </a:r>
            <a:endParaRPr lang="en-GB" sz="4000"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61" name="Rectangle 5"/>
          <p:cNvSpPr>
            <a:spLocks noGrp="1" noChangeArrowheads="1"/>
          </p:cNvSpPr>
          <p:nvPr>
            <p:ph type="title"/>
          </p:nvPr>
        </p:nvSpPr>
        <p:spPr/>
        <p:txBody>
          <a:bodyPr>
            <a:normAutofit/>
          </a:bodyPr>
          <a:lstStyle/>
          <a:p>
            <a:r>
              <a:rPr lang="en-US" sz="4000" dirty="0">
                <a:latin typeface="+mn-lt"/>
              </a:rPr>
              <a:t>Tools for the body</a:t>
            </a:r>
            <a:endParaRPr lang="en-GB" sz="4000" dirty="0">
              <a:latin typeface="+mn-lt"/>
            </a:endParaRPr>
          </a:p>
        </p:txBody>
      </p:sp>
      <p:sp>
        <p:nvSpPr>
          <p:cNvPr id="224259" name="Rectangle 3"/>
          <p:cNvSpPr>
            <a:spLocks noGrp="1" noChangeArrowheads="1"/>
          </p:cNvSpPr>
          <p:nvPr>
            <p:ph type="body" sz="half" idx="1"/>
          </p:nvPr>
        </p:nvSpPr>
        <p:spPr>
          <a:xfrm>
            <a:off x="1066800" y="1981200"/>
            <a:ext cx="7321550" cy="4114800"/>
          </a:xfrm>
        </p:spPr>
        <p:txBody>
          <a:bodyPr lIns="54864" tIns="91440">
            <a:normAutofit fontScale="92500" lnSpcReduction="10000"/>
          </a:bodyPr>
          <a:lstStyle/>
          <a:p>
            <a:pPr marL="438150" indent="-319088">
              <a:lnSpc>
                <a:spcPct val="90000"/>
              </a:lnSpc>
              <a:buFontTx/>
              <a:buNone/>
            </a:pPr>
            <a:r>
              <a:rPr lang="en-US" sz="2000" u="sng" dirty="0"/>
              <a:t>Up and down motions</a:t>
            </a:r>
            <a:r>
              <a:rPr lang="en-US" sz="2000" dirty="0"/>
              <a:t>:  Skipping, dunking a basketball, bouncing on a gym ball, pogo stick, </a:t>
            </a:r>
            <a:r>
              <a:rPr lang="en-US" sz="2000" dirty="0" err="1"/>
              <a:t>lolo</a:t>
            </a:r>
            <a:r>
              <a:rPr lang="en-US" sz="2000" dirty="0"/>
              <a:t> ball or marching </a:t>
            </a:r>
          </a:p>
          <a:p>
            <a:pPr marL="730250" lvl="1" indent="-273050">
              <a:lnSpc>
                <a:spcPct val="90000"/>
              </a:lnSpc>
              <a:buFontTx/>
              <a:buChar char="•"/>
            </a:pPr>
            <a:endParaRPr lang="en-US" sz="2000" dirty="0"/>
          </a:p>
          <a:p>
            <a:pPr marL="438150" indent="-319088">
              <a:lnSpc>
                <a:spcPct val="90000"/>
              </a:lnSpc>
              <a:buFontTx/>
              <a:buNone/>
            </a:pPr>
            <a:r>
              <a:rPr lang="en-US" sz="2000" u="sng" dirty="0"/>
              <a:t>Front and back activities</a:t>
            </a:r>
            <a:r>
              <a:rPr lang="en-US" sz="2000" dirty="0"/>
              <a:t>: Rocking in a chair, swinging, roller </a:t>
            </a:r>
            <a:r>
              <a:rPr lang="en-US" sz="2000" dirty="0" err="1"/>
              <a:t>blading</a:t>
            </a:r>
            <a:endParaRPr lang="en-US" sz="2000" dirty="0"/>
          </a:p>
          <a:p>
            <a:pPr marL="730250" lvl="1" indent="-273050">
              <a:lnSpc>
                <a:spcPct val="90000"/>
              </a:lnSpc>
              <a:buFontTx/>
              <a:buNone/>
            </a:pPr>
            <a:endParaRPr lang="en-US" sz="2000" dirty="0"/>
          </a:p>
          <a:p>
            <a:pPr marL="438150" indent="-319088">
              <a:lnSpc>
                <a:spcPct val="90000"/>
              </a:lnSpc>
              <a:buFontTx/>
              <a:buNone/>
            </a:pPr>
            <a:r>
              <a:rPr lang="en-US" sz="2000" u="sng" dirty="0"/>
              <a:t>Upside down activities</a:t>
            </a:r>
            <a:r>
              <a:rPr lang="en-US" sz="2000" dirty="0"/>
              <a:t>: Hanging on bars, wheelbarrow walking, tumbles, head stands</a:t>
            </a:r>
          </a:p>
          <a:p>
            <a:pPr marL="730250" lvl="1" indent="-273050">
              <a:lnSpc>
                <a:spcPct val="90000"/>
              </a:lnSpc>
              <a:buFontTx/>
              <a:buNone/>
            </a:pPr>
            <a:endParaRPr lang="en-US" sz="2000" dirty="0"/>
          </a:p>
          <a:p>
            <a:pPr marL="438150" indent="-319088">
              <a:lnSpc>
                <a:spcPct val="90000"/>
              </a:lnSpc>
              <a:buFontTx/>
              <a:buNone/>
            </a:pPr>
            <a:r>
              <a:rPr lang="en-US" sz="2000" u="sng" dirty="0"/>
              <a:t>Crash and bump activities</a:t>
            </a:r>
            <a:r>
              <a:rPr lang="en-US" sz="2000" dirty="0"/>
              <a:t>: Jumping into piles of pillows or on an old mattress, driving bumper cars, pillow fights, playing football</a:t>
            </a:r>
          </a:p>
          <a:p>
            <a:pPr marL="438150" indent="-319088">
              <a:lnSpc>
                <a:spcPct val="90000"/>
              </a:lnSpc>
              <a:buFontTx/>
              <a:buNone/>
            </a:pPr>
            <a:endParaRPr lang="en-US" sz="2000" dirty="0"/>
          </a:p>
          <a:p>
            <a:pPr marL="438150" indent="-319088">
              <a:lnSpc>
                <a:spcPct val="90000"/>
              </a:lnSpc>
              <a:buFontTx/>
              <a:buNone/>
            </a:pPr>
            <a:r>
              <a:rPr lang="en-US" sz="2000" u="sng" dirty="0"/>
              <a:t>Circles:</a:t>
            </a:r>
            <a:r>
              <a:rPr lang="en-US" sz="2000" dirty="0"/>
              <a:t>  Sit n’ spins, merry-go-round, spinning on a tire swing, riding on a </a:t>
            </a:r>
            <a:r>
              <a:rPr lang="en-US" sz="2000" dirty="0" err="1"/>
              <a:t>ferris</a:t>
            </a:r>
            <a:r>
              <a:rPr lang="en-US" sz="2000" dirty="0"/>
              <a:t> wheel</a:t>
            </a:r>
          </a:p>
          <a:p>
            <a:pPr marL="730250" lvl="1" indent="-273050">
              <a:lnSpc>
                <a:spcPct val="90000"/>
              </a:lnSpc>
              <a:buFontTx/>
              <a:buNone/>
            </a:pPr>
            <a:endParaRPr lang="en-US" sz="2000" dirty="0"/>
          </a:p>
        </p:txBody>
      </p:sp>
      <p:pic>
        <p:nvPicPr>
          <p:cNvPr id="224262" name="Picture 4" descr="C:\WINDOWS\Application Data\Microsoft\Media Catalog\Downloaded Clips\cl84\j0331530.wmf"/>
          <p:cNvPicPr>
            <a:picLocks noGrp="1" noChangeAspect="1" noChangeArrowheads="1"/>
          </p:cNvPicPr>
          <p:nvPr>
            <p:ph sz="half" idx="2"/>
          </p:nvPr>
        </p:nvPicPr>
        <p:blipFill>
          <a:blip r:embed="rId3" cstate="print"/>
          <a:srcRect/>
          <a:stretch>
            <a:fillRect/>
          </a:stretch>
        </p:blipFill>
        <p:spPr>
          <a:xfrm>
            <a:off x="6911975" y="188913"/>
            <a:ext cx="1363663" cy="1584325"/>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r>
              <a:rPr lang="en-IE" dirty="0">
                <a:effectLst/>
              </a:rPr>
              <a:t>Overview….</a:t>
            </a:r>
            <a:endParaRPr lang="en-GB" dirty="0">
              <a:effectLst/>
            </a:endParaRPr>
          </a:p>
        </p:txBody>
      </p:sp>
      <p:sp>
        <p:nvSpPr>
          <p:cNvPr id="7171" name="Rectangle 3"/>
          <p:cNvSpPr>
            <a:spLocks noGrp="1" noChangeArrowheads="1"/>
          </p:cNvSpPr>
          <p:nvPr>
            <p:ph type="body" idx="1"/>
          </p:nvPr>
        </p:nvSpPr>
        <p:spPr>
          <a:noFill/>
        </p:spPr>
        <p:txBody>
          <a:bodyPr/>
          <a:lstStyle/>
          <a:p>
            <a:r>
              <a:rPr lang="en-IE" dirty="0">
                <a:effectLst/>
              </a:rPr>
              <a:t>What is sensory modulation?</a:t>
            </a:r>
          </a:p>
          <a:p>
            <a:r>
              <a:rPr lang="en-IE" dirty="0">
                <a:effectLst/>
              </a:rPr>
              <a:t>The sensory systems</a:t>
            </a:r>
          </a:p>
          <a:p>
            <a:r>
              <a:rPr lang="en-IE" dirty="0"/>
              <a:t>Levels of alertness</a:t>
            </a:r>
            <a:endParaRPr lang="en-IE" dirty="0">
              <a:effectLst/>
            </a:endParaRPr>
          </a:p>
          <a:p>
            <a:r>
              <a:rPr lang="en-IE" dirty="0">
                <a:effectLst/>
              </a:rPr>
              <a:t>Simple Strategies….</a:t>
            </a:r>
          </a:p>
          <a:p>
            <a:pPr>
              <a:buFont typeface="Wingdings" pitchFamily="2" charset="2"/>
              <a:buNone/>
            </a:pPr>
            <a:endParaRPr lang="en-GB" dirty="0">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4" name="Rectangle 6"/>
          <p:cNvSpPr>
            <a:spLocks noGrp="1" noChangeArrowheads="1"/>
          </p:cNvSpPr>
          <p:nvPr>
            <p:ph type="title"/>
          </p:nvPr>
        </p:nvSpPr>
        <p:spPr/>
        <p:txBody>
          <a:bodyPr>
            <a:normAutofit/>
          </a:bodyPr>
          <a:lstStyle/>
          <a:p>
            <a:r>
              <a:rPr lang="en-US" sz="4000" dirty="0">
                <a:latin typeface="+mn-lt"/>
              </a:rPr>
              <a:t>Heavy Work</a:t>
            </a:r>
            <a:endParaRPr lang="en-GB" sz="4000" dirty="0">
              <a:latin typeface="+mn-lt"/>
            </a:endParaRPr>
          </a:p>
        </p:txBody>
      </p:sp>
      <p:sp>
        <p:nvSpPr>
          <p:cNvPr id="227331" name="Rectangle 3"/>
          <p:cNvSpPr>
            <a:spLocks noGrp="1" noChangeArrowheads="1"/>
          </p:cNvSpPr>
          <p:nvPr>
            <p:ph type="body" idx="1"/>
          </p:nvPr>
        </p:nvSpPr>
        <p:spPr>
          <a:xfrm>
            <a:off x="1066800" y="1981200"/>
            <a:ext cx="4657725" cy="4114800"/>
          </a:xfrm>
        </p:spPr>
        <p:txBody>
          <a:bodyPr lIns="54864" tIns="91440">
            <a:normAutofit lnSpcReduction="10000"/>
          </a:bodyPr>
          <a:lstStyle/>
          <a:p>
            <a:pPr marL="438150" indent="-319088">
              <a:lnSpc>
                <a:spcPct val="90000"/>
              </a:lnSpc>
              <a:buFontTx/>
              <a:buNone/>
            </a:pPr>
            <a:r>
              <a:rPr lang="en-IE" sz="2400" dirty="0"/>
              <a:t>Heavy work is the</a:t>
            </a:r>
          </a:p>
          <a:p>
            <a:pPr marL="438150" indent="-319088">
              <a:lnSpc>
                <a:spcPct val="90000"/>
              </a:lnSpc>
              <a:buFontTx/>
              <a:buNone/>
            </a:pPr>
            <a:r>
              <a:rPr lang="en-IE" sz="2400" dirty="0"/>
              <a:t>performance of tasks that</a:t>
            </a:r>
          </a:p>
          <a:p>
            <a:pPr marL="438150" indent="-319088">
              <a:lnSpc>
                <a:spcPct val="90000"/>
              </a:lnSpc>
              <a:buFontTx/>
              <a:buNone/>
            </a:pPr>
            <a:r>
              <a:rPr lang="en-IE" sz="2400" dirty="0"/>
              <a:t>involve </a:t>
            </a:r>
            <a:r>
              <a:rPr lang="en-IE" sz="2400" b="1" dirty="0"/>
              <a:t>heavy resistance</a:t>
            </a:r>
            <a:endParaRPr lang="en-IE" sz="2400" dirty="0"/>
          </a:p>
          <a:p>
            <a:pPr marL="438150" indent="-319088">
              <a:lnSpc>
                <a:spcPct val="90000"/>
              </a:lnSpc>
              <a:buFontTx/>
              <a:buNone/>
            </a:pPr>
            <a:r>
              <a:rPr lang="en-IE" sz="2400" dirty="0"/>
              <a:t>and input to the muscles</a:t>
            </a:r>
          </a:p>
          <a:p>
            <a:pPr marL="438150" indent="-319088">
              <a:lnSpc>
                <a:spcPct val="90000"/>
              </a:lnSpc>
              <a:buFontTx/>
              <a:buNone/>
            </a:pPr>
            <a:r>
              <a:rPr lang="en-IE" sz="2400" dirty="0"/>
              <a:t>and joints:</a:t>
            </a:r>
          </a:p>
          <a:p>
            <a:pPr marL="438150" indent="-319088">
              <a:lnSpc>
                <a:spcPct val="90000"/>
              </a:lnSpc>
              <a:buFontTx/>
              <a:buNone/>
            </a:pPr>
            <a:r>
              <a:rPr lang="en-IE" sz="2400" dirty="0"/>
              <a:t> - pushing</a:t>
            </a:r>
          </a:p>
          <a:p>
            <a:pPr marL="438150" indent="-319088">
              <a:lnSpc>
                <a:spcPct val="90000"/>
              </a:lnSpc>
              <a:buFontTx/>
              <a:buNone/>
            </a:pPr>
            <a:r>
              <a:rPr lang="en-IE" sz="2400" dirty="0"/>
              <a:t> - pulling</a:t>
            </a:r>
          </a:p>
          <a:p>
            <a:pPr marL="438150" indent="-319088">
              <a:lnSpc>
                <a:spcPct val="90000"/>
              </a:lnSpc>
              <a:buFontTx/>
              <a:buNone/>
            </a:pPr>
            <a:r>
              <a:rPr lang="en-IE" sz="2400" dirty="0"/>
              <a:t> - lifting</a:t>
            </a:r>
          </a:p>
          <a:p>
            <a:pPr marL="438150" indent="-319088">
              <a:lnSpc>
                <a:spcPct val="90000"/>
              </a:lnSpc>
              <a:buFontTx/>
              <a:buNone/>
            </a:pPr>
            <a:r>
              <a:rPr lang="en-IE" sz="2400" dirty="0"/>
              <a:t> - carrying</a:t>
            </a:r>
          </a:p>
          <a:p>
            <a:pPr marL="438150" indent="-319088">
              <a:lnSpc>
                <a:spcPct val="90000"/>
              </a:lnSpc>
              <a:buFontTx/>
              <a:buNone/>
            </a:pPr>
            <a:r>
              <a:rPr lang="en-IE" sz="2400" dirty="0"/>
              <a:t> - moving heavy items</a:t>
            </a:r>
          </a:p>
          <a:p>
            <a:pPr marL="438150" indent="-319088">
              <a:lnSpc>
                <a:spcPct val="90000"/>
              </a:lnSpc>
              <a:buFontTx/>
              <a:buNone/>
            </a:pPr>
            <a:r>
              <a:rPr lang="en-IE" sz="2400" dirty="0"/>
              <a:t> - stretching </a:t>
            </a:r>
            <a:endParaRPr lang="en-GB" sz="2400" dirty="0"/>
          </a:p>
        </p:txBody>
      </p:sp>
      <p:pic>
        <p:nvPicPr>
          <p:cNvPr id="227333" name="Picture 5" descr="tug of war"/>
          <p:cNvPicPr>
            <a:picLocks noChangeAspect="1" noChangeArrowheads="1"/>
          </p:cNvPicPr>
          <p:nvPr/>
        </p:nvPicPr>
        <p:blipFill>
          <a:blip r:embed="rId3" cstate="print"/>
          <a:srcRect/>
          <a:stretch>
            <a:fillRect/>
          </a:stretch>
        </p:blipFill>
        <p:spPr bwMode="auto">
          <a:xfrm>
            <a:off x="5867400" y="1989138"/>
            <a:ext cx="3087688" cy="33115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83" name="Rectangle 7"/>
          <p:cNvSpPr>
            <a:spLocks noGrp="1" noChangeArrowheads="1"/>
          </p:cNvSpPr>
          <p:nvPr>
            <p:ph type="title"/>
          </p:nvPr>
        </p:nvSpPr>
        <p:spPr/>
        <p:txBody>
          <a:bodyPr>
            <a:noAutofit/>
          </a:bodyPr>
          <a:lstStyle/>
          <a:p>
            <a:r>
              <a:rPr lang="en-US" sz="4000" dirty="0">
                <a:latin typeface="+mn-lt"/>
              </a:rPr>
              <a:t>Tools for the hands</a:t>
            </a:r>
            <a:br>
              <a:rPr lang="en-US" sz="4000" dirty="0">
                <a:latin typeface="+mn-lt"/>
              </a:rPr>
            </a:br>
            <a:r>
              <a:rPr lang="en-US" sz="4000" dirty="0">
                <a:latin typeface="+mn-lt"/>
              </a:rPr>
              <a:t>(Touch)</a:t>
            </a:r>
            <a:endParaRPr lang="en-GB" sz="4000" dirty="0">
              <a:latin typeface="+mn-lt"/>
            </a:endParaRPr>
          </a:p>
        </p:txBody>
      </p:sp>
      <p:sp>
        <p:nvSpPr>
          <p:cNvPr id="81923" name="Rectangle 1027"/>
          <p:cNvSpPr>
            <a:spLocks noGrp="1" noChangeArrowheads="1"/>
          </p:cNvSpPr>
          <p:nvPr>
            <p:ph type="body" sz="half" idx="4294967295"/>
          </p:nvPr>
        </p:nvSpPr>
        <p:spPr>
          <a:xfrm>
            <a:off x="1066800" y="1981200"/>
            <a:ext cx="4873625" cy="4471988"/>
          </a:xfrm>
        </p:spPr>
        <p:txBody>
          <a:bodyPr lIns="54864" tIns="91440">
            <a:normAutofit/>
          </a:bodyPr>
          <a:lstStyle/>
          <a:p>
            <a:pPr marL="438150" indent="-273050">
              <a:lnSpc>
                <a:spcPct val="80000"/>
              </a:lnSpc>
            </a:pPr>
            <a:r>
              <a:rPr lang="en-US" sz="2400" dirty="0"/>
              <a:t>Weighted blanket/snake</a:t>
            </a:r>
          </a:p>
          <a:p>
            <a:pPr marL="438150" indent="-273050">
              <a:lnSpc>
                <a:spcPct val="80000"/>
              </a:lnSpc>
            </a:pPr>
            <a:r>
              <a:rPr lang="en-US" sz="2400" dirty="0"/>
              <a:t>Lap weights</a:t>
            </a:r>
          </a:p>
          <a:p>
            <a:pPr marL="438150" indent="-273050">
              <a:lnSpc>
                <a:spcPct val="80000"/>
              </a:lnSpc>
            </a:pPr>
            <a:r>
              <a:rPr lang="en-US" sz="2400" dirty="0"/>
              <a:t>Hand fidgets - therapy putty, string, paperclips, stress balls, </a:t>
            </a:r>
            <a:r>
              <a:rPr lang="en-US" sz="2400" dirty="0" err="1"/>
              <a:t>koosh</a:t>
            </a:r>
            <a:r>
              <a:rPr lang="en-US" sz="2400" dirty="0"/>
              <a:t> balls</a:t>
            </a:r>
          </a:p>
          <a:p>
            <a:pPr marL="438150" indent="-273050">
              <a:lnSpc>
                <a:spcPct val="80000"/>
              </a:lnSpc>
            </a:pPr>
            <a:r>
              <a:rPr lang="en-US" sz="2400" dirty="0"/>
              <a:t>Rice/sand play</a:t>
            </a:r>
          </a:p>
          <a:p>
            <a:pPr marL="438150" indent="-273050">
              <a:lnSpc>
                <a:spcPct val="80000"/>
              </a:lnSpc>
            </a:pPr>
            <a:r>
              <a:rPr lang="en-US" sz="2400" dirty="0"/>
              <a:t>Finger paints</a:t>
            </a:r>
          </a:p>
          <a:p>
            <a:pPr marL="438150" indent="-273050">
              <a:lnSpc>
                <a:spcPct val="80000"/>
              </a:lnSpc>
            </a:pPr>
            <a:r>
              <a:rPr lang="en-US" sz="2400" dirty="0"/>
              <a:t>Funny foam</a:t>
            </a:r>
          </a:p>
          <a:p>
            <a:pPr marL="438150" indent="-273050">
              <a:lnSpc>
                <a:spcPct val="80000"/>
              </a:lnSpc>
            </a:pPr>
            <a:r>
              <a:rPr lang="en-US" sz="2400" dirty="0"/>
              <a:t>Hand cream/</a:t>
            </a:r>
            <a:r>
              <a:rPr lang="en-US" sz="2400" dirty="0" err="1"/>
              <a:t>moisturiser</a:t>
            </a:r>
            <a:endParaRPr lang="en-US" sz="2400" dirty="0"/>
          </a:p>
        </p:txBody>
      </p:sp>
      <p:pic>
        <p:nvPicPr>
          <p:cNvPr id="229382" name="Picture 6" descr="shaving-cream"/>
          <p:cNvPicPr>
            <a:picLocks noChangeAspect="1" noChangeArrowheads="1"/>
          </p:cNvPicPr>
          <p:nvPr/>
        </p:nvPicPr>
        <p:blipFill>
          <a:blip r:embed="rId3" cstate="print"/>
          <a:srcRect/>
          <a:stretch>
            <a:fillRect/>
          </a:stretch>
        </p:blipFill>
        <p:spPr bwMode="auto">
          <a:xfrm>
            <a:off x="6011863" y="2349500"/>
            <a:ext cx="2951162" cy="3600450"/>
          </a:xfrm>
          <a:prstGeom prst="rect">
            <a:avLst/>
          </a:prstGeom>
          <a:noFill/>
        </p:spPr>
      </p:pic>
      <p:pic>
        <p:nvPicPr>
          <p:cNvPr id="229384" name="Picture 1" descr="http://teamkidsworld.com/images/handprints.jpg"/>
          <p:cNvPicPr>
            <a:picLocks noChangeAspect="1" noChangeArrowheads="1"/>
          </p:cNvPicPr>
          <p:nvPr/>
        </p:nvPicPr>
        <p:blipFill>
          <a:blip r:embed="rId4" cstate="print"/>
          <a:srcRect/>
          <a:stretch>
            <a:fillRect/>
          </a:stretch>
        </p:blipFill>
        <p:spPr bwMode="auto">
          <a:xfrm>
            <a:off x="7000875" y="223838"/>
            <a:ext cx="1733550" cy="16954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mn-lt"/>
              </a:rPr>
              <a:t>Tools for the eyes</a:t>
            </a:r>
          </a:p>
        </p:txBody>
      </p:sp>
      <p:sp>
        <p:nvSpPr>
          <p:cNvPr id="3" name="Content Placeholder 2"/>
          <p:cNvSpPr>
            <a:spLocks noGrp="1"/>
          </p:cNvSpPr>
          <p:nvPr>
            <p:ph idx="1"/>
          </p:nvPr>
        </p:nvSpPr>
        <p:spPr/>
        <p:txBody>
          <a:bodyPr>
            <a:normAutofit/>
          </a:bodyPr>
          <a:lstStyle/>
          <a:p>
            <a:r>
              <a:rPr lang="en-GB" sz="3600" dirty="0"/>
              <a:t>Try dimming the lights and closing the blinds to calm</a:t>
            </a:r>
          </a:p>
          <a:p>
            <a:r>
              <a:rPr lang="en-GB" sz="3600" dirty="0"/>
              <a:t>Muted colours and plain walls tend to be calming</a:t>
            </a:r>
          </a:p>
          <a:p>
            <a:r>
              <a:rPr lang="en-GB" sz="3600" dirty="0"/>
              <a:t>Bright colours, “busy” walls, bright lights and art work tend to be alerting or distracting</a:t>
            </a:r>
          </a:p>
          <a:p>
            <a:endParaRPr lang="en-GB" sz="3600" dirty="0"/>
          </a:p>
        </p:txBody>
      </p:sp>
      <p:pic>
        <p:nvPicPr>
          <p:cNvPr id="4" name="Picture 3" descr="CartoonEyes1.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48680"/>
            <a:ext cx="1046480" cy="1075055"/>
          </a:xfrm>
          <a:prstGeom prst="rect">
            <a:avLst/>
          </a:prstGeom>
          <a:noFill/>
          <a:ln>
            <a:noFill/>
          </a:ln>
        </p:spPr>
      </p:pic>
    </p:spTree>
    <p:extLst>
      <p:ext uri="{BB962C8B-B14F-4D97-AF65-F5344CB8AC3E}">
        <p14:creationId xmlns:p14="http://schemas.microsoft.com/office/powerpoint/2010/main" val="1182937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normAutofit/>
          </a:bodyPr>
          <a:lstStyle/>
          <a:p>
            <a:r>
              <a:rPr lang="en-US" sz="4000" dirty="0">
                <a:latin typeface="+mn-lt"/>
              </a:rPr>
              <a:t>Tools for the eyes</a:t>
            </a:r>
            <a:endParaRPr lang="en-GB" sz="4000" dirty="0">
              <a:latin typeface="+mn-lt"/>
            </a:endParaRPr>
          </a:p>
        </p:txBody>
      </p:sp>
      <p:sp>
        <p:nvSpPr>
          <p:cNvPr id="292867" name="Rectangle 3"/>
          <p:cNvSpPr>
            <a:spLocks noGrp="1" noChangeArrowheads="1"/>
          </p:cNvSpPr>
          <p:nvPr>
            <p:ph type="body" idx="1"/>
          </p:nvPr>
        </p:nvSpPr>
        <p:spPr/>
        <p:txBody>
          <a:bodyPr/>
          <a:lstStyle/>
          <a:p>
            <a:pPr>
              <a:lnSpc>
                <a:spcPct val="90000"/>
              </a:lnSpc>
            </a:pPr>
            <a:r>
              <a:rPr lang="en-US" sz="2400" dirty="0"/>
              <a:t>Tips to reduce distractions:</a:t>
            </a:r>
          </a:p>
          <a:p>
            <a:pPr lvl="1">
              <a:lnSpc>
                <a:spcPct val="90000"/>
              </a:lnSpc>
            </a:pPr>
            <a:r>
              <a:rPr lang="en-US" sz="2000" dirty="0"/>
              <a:t>Secure art work, maps and graphics on the wall so that they don’t flutter</a:t>
            </a:r>
          </a:p>
          <a:p>
            <a:pPr lvl="1">
              <a:lnSpc>
                <a:spcPct val="90000"/>
              </a:lnSpc>
            </a:pPr>
            <a:r>
              <a:rPr lang="en-US" sz="2000" dirty="0"/>
              <a:t>Tack a sheet over open shelves to cover art materials/games/toys </a:t>
            </a:r>
            <a:r>
              <a:rPr lang="en-US" sz="2000" dirty="0" err="1"/>
              <a:t>etc</a:t>
            </a:r>
            <a:r>
              <a:rPr lang="en-US" sz="2000" dirty="0"/>
              <a:t>…</a:t>
            </a:r>
          </a:p>
          <a:p>
            <a:pPr lvl="1">
              <a:lnSpc>
                <a:spcPct val="90000"/>
              </a:lnSpc>
            </a:pPr>
            <a:r>
              <a:rPr lang="en-US" sz="2000" dirty="0"/>
              <a:t>Remove mobiles swinging from light fixtures</a:t>
            </a:r>
          </a:p>
          <a:p>
            <a:pPr lvl="1">
              <a:lnSpc>
                <a:spcPct val="90000"/>
              </a:lnSpc>
            </a:pPr>
            <a:r>
              <a:rPr lang="en-US" sz="2000" dirty="0"/>
              <a:t>Adjust window blinds to prevent light from flickering through</a:t>
            </a:r>
          </a:p>
          <a:p>
            <a:pPr lvl="1">
              <a:lnSpc>
                <a:spcPct val="90000"/>
              </a:lnSpc>
            </a:pPr>
            <a:r>
              <a:rPr lang="en-US" sz="2000" dirty="0"/>
              <a:t>Consider positioning of the student in the classroom setting </a:t>
            </a:r>
          </a:p>
          <a:p>
            <a:pPr lvl="1">
              <a:lnSpc>
                <a:spcPct val="90000"/>
              </a:lnSpc>
            </a:pPr>
            <a:r>
              <a:rPr lang="en-US" sz="2000" dirty="0"/>
              <a:t>Provide low distraction area e.g. a study booth</a:t>
            </a:r>
          </a:p>
          <a:p>
            <a:pPr lvl="1">
              <a:lnSpc>
                <a:spcPct val="90000"/>
              </a:lnSpc>
            </a:pPr>
            <a:r>
              <a:rPr lang="en-US" sz="2000" dirty="0"/>
              <a:t>Cardboard template</a:t>
            </a:r>
          </a:p>
          <a:p>
            <a:pPr>
              <a:lnSpc>
                <a:spcPct val="90000"/>
              </a:lnSpc>
            </a:pPr>
            <a:endParaRPr lang="en-GB" sz="2800" dirty="0"/>
          </a:p>
        </p:txBody>
      </p:sp>
      <p:pic>
        <p:nvPicPr>
          <p:cNvPr id="4" name="Picture 3" descr="CartoonEyes1.jp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620688"/>
            <a:ext cx="1046480" cy="107505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7" name="Rectangle 5"/>
          <p:cNvSpPr>
            <a:spLocks noGrp="1" noChangeArrowheads="1"/>
          </p:cNvSpPr>
          <p:nvPr>
            <p:ph type="title"/>
          </p:nvPr>
        </p:nvSpPr>
        <p:spPr/>
        <p:txBody>
          <a:bodyPr>
            <a:normAutofit/>
          </a:bodyPr>
          <a:lstStyle/>
          <a:p>
            <a:r>
              <a:rPr lang="en-US" sz="4000" dirty="0">
                <a:latin typeface="+mn-lt"/>
              </a:rPr>
              <a:t>Tools for the ears </a:t>
            </a:r>
            <a:endParaRPr lang="en-GB" sz="4000" dirty="0">
              <a:latin typeface="+mn-lt"/>
            </a:endParaRPr>
          </a:p>
        </p:txBody>
      </p:sp>
      <p:sp>
        <p:nvSpPr>
          <p:cNvPr id="233475" name="Rectangle 3"/>
          <p:cNvSpPr>
            <a:spLocks noGrp="1" noChangeArrowheads="1"/>
          </p:cNvSpPr>
          <p:nvPr>
            <p:ph type="body" sz="half" idx="1"/>
          </p:nvPr>
        </p:nvSpPr>
        <p:spPr>
          <a:xfrm>
            <a:off x="1066800" y="1981200"/>
            <a:ext cx="8077200" cy="4111625"/>
          </a:xfrm>
        </p:spPr>
        <p:txBody>
          <a:bodyPr lIns="54864" tIns="91440">
            <a:noAutofit/>
          </a:bodyPr>
          <a:lstStyle/>
          <a:p>
            <a:pPr marL="438150" indent="-319088"/>
            <a:r>
              <a:rPr lang="en-US" sz="2800" dirty="0">
                <a:cs typeface="Times New Roman" charset="0"/>
              </a:rPr>
              <a:t>Sounds that are short, arrhythmic, loud, or novel tend to be alerting</a:t>
            </a:r>
          </a:p>
          <a:p>
            <a:pPr marL="438150" indent="-319088"/>
            <a:r>
              <a:rPr lang="en-US" sz="2800" dirty="0">
                <a:cs typeface="Times New Roman" charset="0"/>
              </a:rPr>
              <a:t>Sounds that are rhythmical, quiet, long in duration, and familiar are calming and easier to ignore</a:t>
            </a:r>
          </a:p>
          <a:p>
            <a:pPr marL="438150" indent="-319088"/>
            <a:r>
              <a:rPr lang="en-US" sz="2800" dirty="0">
                <a:cs typeface="Times New Roman" charset="0"/>
              </a:rPr>
              <a:t>Try using music of various types and volumes to change alertness levels </a:t>
            </a:r>
          </a:p>
          <a:p>
            <a:pPr marL="438150" indent="-319088"/>
            <a:r>
              <a:rPr lang="en-US" sz="2800" dirty="0">
                <a:cs typeface="Times New Roman" charset="0"/>
              </a:rPr>
              <a:t>Create “cozy corners” where students  can be when the noise is overwhelming </a:t>
            </a:r>
          </a:p>
        </p:txBody>
      </p:sp>
      <p:pic>
        <p:nvPicPr>
          <p:cNvPr id="233478" name="Picture 4" descr="C:\WINDOWS\Application Data\Microsoft\Media Catalog\Downloaded Clips\cl0\HM00050_.wmf"/>
          <p:cNvPicPr>
            <a:picLocks noGrp="1" noChangeAspect="1" noChangeArrowheads="1"/>
          </p:cNvPicPr>
          <p:nvPr>
            <p:ph sz="half" idx="2"/>
          </p:nvPr>
        </p:nvPicPr>
        <p:blipFill>
          <a:blip r:embed="rId3" cstate="print"/>
          <a:srcRect/>
          <a:stretch>
            <a:fillRect/>
          </a:stretch>
        </p:blipFill>
        <p:spPr>
          <a:xfrm>
            <a:off x="7020272" y="548680"/>
            <a:ext cx="1301750" cy="1111250"/>
          </a:xfrm>
          <a:noFill/>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the ears </a:t>
            </a:r>
            <a:endParaRPr lang="en-GB" dirty="0"/>
          </a:p>
        </p:txBody>
      </p:sp>
      <p:pic>
        <p:nvPicPr>
          <p:cNvPr id="5" name="Picture 4" descr="C:\WINDOWS\Application Data\Microsoft\Media Catalog\Downloaded Clips\cl0\HM00050_.wmf"/>
          <p:cNvPicPr>
            <a:picLocks noChangeAspect="1" noChangeArrowheads="1"/>
          </p:cNvPicPr>
          <p:nvPr/>
        </p:nvPicPr>
        <p:blipFill>
          <a:blip r:embed="rId2" cstate="print"/>
          <a:srcRect/>
          <a:stretch>
            <a:fillRect/>
          </a:stretch>
        </p:blipFill>
        <p:spPr>
          <a:xfrm>
            <a:off x="7020272" y="548680"/>
            <a:ext cx="1301750" cy="1111250"/>
          </a:xfrm>
          <a:prstGeom prst="rect">
            <a:avLst/>
          </a:prstGeom>
          <a:noFill/>
          <a:ln/>
        </p:spPr>
      </p:pic>
      <p:sp>
        <p:nvSpPr>
          <p:cNvPr id="6" name="Rectangle 5"/>
          <p:cNvSpPr/>
          <p:nvPr/>
        </p:nvSpPr>
        <p:spPr>
          <a:xfrm>
            <a:off x="539552" y="2132856"/>
            <a:ext cx="7782470" cy="2954655"/>
          </a:xfrm>
          <a:prstGeom prst="rect">
            <a:avLst/>
          </a:prstGeom>
        </p:spPr>
        <p:txBody>
          <a:bodyPr wrap="square">
            <a:spAutoFit/>
          </a:bodyPr>
          <a:lstStyle/>
          <a:p>
            <a:pPr marL="438150" indent="-319088">
              <a:buFont typeface="Wingdings" panose="05000000000000000000" pitchFamily="2" charset="2"/>
              <a:buChar char="§"/>
            </a:pPr>
            <a:r>
              <a:rPr lang="en-US" sz="2400" dirty="0">
                <a:cs typeface="Times New Roman" charset="0"/>
              </a:rPr>
              <a:t>For students who are sensitive to noise, let them use earplugs or headphones in the cafeteria or assemblies </a:t>
            </a:r>
          </a:p>
          <a:p>
            <a:pPr marL="438150" indent="-319088">
              <a:buFont typeface="Wingdings" panose="05000000000000000000" pitchFamily="2" charset="2"/>
              <a:buChar char="§"/>
            </a:pPr>
            <a:r>
              <a:rPr lang="en-US" sz="2400" dirty="0">
                <a:cs typeface="Times New Roman" charset="0"/>
              </a:rPr>
              <a:t>During tests let students wear headphones (with no sound) /earplugs to help block out distractions</a:t>
            </a:r>
          </a:p>
          <a:p>
            <a:pPr marL="438150" indent="-319088">
              <a:buFont typeface="Wingdings" panose="05000000000000000000" pitchFamily="2" charset="2"/>
              <a:buChar char="§"/>
            </a:pPr>
            <a:r>
              <a:rPr lang="en-US" sz="2400" dirty="0">
                <a:cs typeface="Times New Roman" charset="0"/>
              </a:rPr>
              <a:t>Tennis balls on bottom of chairs</a:t>
            </a:r>
          </a:p>
          <a:p>
            <a:pPr marL="438150" indent="-319088">
              <a:buFont typeface="Wingdings" panose="05000000000000000000" pitchFamily="2" charset="2"/>
              <a:buChar char="§"/>
            </a:pPr>
            <a:r>
              <a:rPr lang="en-US" sz="2400" dirty="0">
                <a:cs typeface="Times New Roman" charset="0"/>
              </a:rPr>
              <a:t>Position student away from loud noises (e.g. window, air conditioning)</a:t>
            </a:r>
          </a:p>
          <a:p>
            <a:pPr marL="438150" indent="-319088"/>
            <a:endParaRPr lang="en-GB" dirty="0"/>
          </a:p>
        </p:txBody>
      </p:sp>
    </p:spTree>
    <p:extLst>
      <p:ext uri="{BB962C8B-B14F-4D97-AF65-F5344CB8AC3E}">
        <p14:creationId xmlns:p14="http://schemas.microsoft.com/office/powerpoint/2010/main" val="2135871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“Just Right Environment”</a:t>
            </a:r>
          </a:p>
        </p:txBody>
      </p:sp>
      <p:sp>
        <p:nvSpPr>
          <p:cNvPr id="3" name="Content Placeholder 2"/>
          <p:cNvSpPr>
            <a:spLocks noGrp="1"/>
          </p:cNvSpPr>
          <p:nvPr>
            <p:ph idx="1"/>
          </p:nvPr>
        </p:nvSpPr>
        <p:spPr/>
        <p:txBody>
          <a:bodyPr/>
          <a:lstStyle/>
          <a:p>
            <a:pPr marL="0" indent="0">
              <a:buNone/>
            </a:pPr>
            <a:endParaRPr lang="en-IE" dirty="0"/>
          </a:p>
          <a:p>
            <a:pPr marL="0" indent="0">
              <a:buNone/>
            </a:pPr>
            <a:r>
              <a:rPr lang="en-IE" dirty="0"/>
              <a:t>What changes can you make to your classroom</a:t>
            </a:r>
          </a:p>
          <a:p>
            <a:pPr marL="0" indent="0">
              <a:buNone/>
            </a:pPr>
            <a:endParaRPr lang="en-I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284984"/>
            <a:ext cx="273630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Reference Information</a:t>
            </a:r>
            <a:r>
              <a:rPr lang="en-US">
                <a:cs typeface="Times New Roman" charset="0"/>
              </a:rPr>
              <a:t> </a:t>
            </a:r>
          </a:p>
        </p:txBody>
      </p:sp>
      <p:sp>
        <p:nvSpPr>
          <p:cNvPr id="289795" name="Rectangle 3"/>
          <p:cNvSpPr>
            <a:spLocks noGrp="1" noChangeArrowheads="1"/>
          </p:cNvSpPr>
          <p:nvPr>
            <p:ph type="body" idx="1"/>
          </p:nvPr>
        </p:nvSpPr>
        <p:spPr/>
        <p:txBody>
          <a:bodyPr>
            <a:normAutofit/>
          </a:bodyPr>
          <a:lstStyle/>
          <a:p>
            <a:pPr>
              <a:lnSpc>
                <a:spcPct val="90000"/>
              </a:lnSpc>
              <a:buClr>
                <a:schemeClr val="tx1"/>
              </a:buClr>
            </a:pPr>
            <a:r>
              <a:rPr lang="en-US" sz="2400" dirty="0">
                <a:cs typeface="Times New Roman" charset="0"/>
              </a:rPr>
              <a:t>Check out the Alert Program website: </a:t>
            </a:r>
            <a:r>
              <a:rPr lang="en-US" sz="2400" dirty="0">
                <a:cs typeface="Times New Roman" charset="0"/>
                <a:hlinkClick r:id="rId3"/>
              </a:rPr>
              <a:t>www.alertprogram.com</a:t>
            </a:r>
            <a:endParaRPr lang="en-US" sz="2400" dirty="0">
              <a:cs typeface="Times New Roman" charset="0"/>
            </a:endParaRPr>
          </a:p>
          <a:p>
            <a:pPr>
              <a:lnSpc>
                <a:spcPct val="90000"/>
              </a:lnSpc>
              <a:buClr>
                <a:schemeClr val="tx1"/>
              </a:buClr>
            </a:pPr>
            <a:r>
              <a:rPr lang="en-US" sz="2400" dirty="0" err="1">
                <a:cs typeface="Times New Roman" charset="0"/>
              </a:rPr>
              <a:t>Ayer,A.J</a:t>
            </a:r>
            <a:r>
              <a:rPr lang="en-US" sz="2400" dirty="0">
                <a:cs typeface="Times New Roman" charset="0"/>
              </a:rPr>
              <a:t>. (1979). </a:t>
            </a:r>
            <a:r>
              <a:rPr lang="en-US" sz="2400" i="1" dirty="0">
                <a:cs typeface="Times New Roman" charset="0"/>
              </a:rPr>
              <a:t>Sensory integration and the child</a:t>
            </a:r>
            <a:r>
              <a:rPr lang="en-US" sz="2400" dirty="0">
                <a:cs typeface="Times New Roman" charset="0"/>
              </a:rPr>
              <a:t>.  Los Angeles: Western Psychological Services.</a:t>
            </a:r>
          </a:p>
          <a:p>
            <a:pPr>
              <a:lnSpc>
                <a:spcPct val="90000"/>
              </a:lnSpc>
              <a:buClr>
                <a:schemeClr val="tx1"/>
              </a:buClr>
            </a:pPr>
            <a:r>
              <a:rPr lang="en-US" sz="2400" dirty="0">
                <a:cs typeface="Times New Roman" charset="0"/>
              </a:rPr>
              <a:t>Williams, M.S. &amp; </a:t>
            </a:r>
            <a:r>
              <a:rPr lang="en-US" sz="2400" dirty="0" err="1">
                <a:cs typeface="Times New Roman" charset="0"/>
              </a:rPr>
              <a:t>Shellenberger</a:t>
            </a:r>
            <a:r>
              <a:rPr lang="en-US" sz="2400" dirty="0">
                <a:cs typeface="Times New Roman" charset="0"/>
              </a:rPr>
              <a:t>, S. (1994). </a:t>
            </a:r>
            <a:r>
              <a:rPr lang="en-US" sz="2400" i="1" dirty="0">
                <a:cs typeface="Times New Roman" charset="0"/>
              </a:rPr>
              <a:t>“How does your engine run?”  A leader’s guide to the Alert Program for self-regulation</a:t>
            </a:r>
            <a:r>
              <a:rPr lang="en-US" sz="2400" dirty="0">
                <a:cs typeface="Times New Roman" charset="0"/>
              </a:rPr>
              <a:t>. Albuquerque, NM: </a:t>
            </a:r>
            <a:r>
              <a:rPr lang="en-US" sz="2400" dirty="0" err="1">
                <a:cs typeface="Times New Roman" charset="0"/>
              </a:rPr>
              <a:t>TherapyWorks</a:t>
            </a:r>
            <a:r>
              <a:rPr lang="en-US" sz="2400" dirty="0">
                <a:cs typeface="Times New Roman" charset="0"/>
              </a:rPr>
              <a:t>, Inc.</a:t>
            </a:r>
          </a:p>
          <a:p>
            <a:pPr>
              <a:lnSpc>
                <a:spcPct val="90000"/>
              </a:lnSpc>
              <a:buClr>
                <a:schemeClr val="tx1"/>
              </a:buClr>
            </a:pPr>
            <a:r>
              <a:rPr lang="en-US" sz="2400" dirty="0">
                <a:cs typeface="Times New Roman" charset="0"/>
              </a:rPr>
              <a:t>Williams, M.S. &amp; </a:t>
            </a:r>
            <a:r>
              <a:rPr lang="en-US" sz="2400" dirty="0" err="1">
                <a:cs typeface="Times New Roman" charset="0"/>
              </a:rPr>
              <a:t>Shellenberger</a:t>
            </a:r>
            <a:r>
              <a:rPr lang="en-US" sz="2400" dirty="0">
                <a:cs typeface="Times New Roman" charset="0"/>
              </a:rPr>
              <a:t>, S. (2001). </a:t>
            </a:r>
            <a:r>
              <a:rPr lang="en-US" sz="2400" i="1" dirty="0">
                <a:cs typeface="Times New Roman" charset="0"/>
              </a:rPr>
              <a:t>Take 5! staying alert at home and school</a:t>
            </a:r>
            <a:r>
              <a:rPr lang="en-US" sz="2400" dirty="0">
                <a:cs typeface="Times New Roman" charset="0"/>
              </a:rPr>
              <a:t>. Albuquerque, NM: </a:t>
            </a:r>
            <a:r>
              <a:rPr lang="en-US" sz="2400" dirty="0" err="1">
                <a:cs typeface="Times New Roman" charset="0"/>
              </a:rPr>
              <a:t>TherapyWorks</a:t>
            </a:r>
            <a:r>
              <a:rPr lang="en-US" sz="2400" dirty="0">
                <a:cs typeface="Times New Roman" charset="0"/>
              </a:rPr>
              <a:t>, Inc.</a:t>
            </a:r>
          </a:p>
          <a:p>
            <a:pPr>
              <a:lnSpc>
                <a:spcPct val="90000"/>
              </a:lnSpc>
              <a:buClr>
                <a:schemeClr val="tx1"/>
              </a:buClr>
            </a:pPr>
            <a:r>
              <a:rPr lang="en-US" sz="2400" dirty="0">
                <a:cs typeface="Times New Roman" charset="0"/>
              </a:rPr>
              <a:t>Drive Thru Menus – Calming and Stress Busting Kit by </a:t>
            </a:r>
            <a:r>
              <a:rPr lang="en-US" sz="2400" dirty="0" err="1">
                <a:cs typeface="Times New Roman" charset="0"/>
              </a:rPr>
              <a:t>Tere</a:t>
            </a:r>
            <a:r>
              <a:rPr lang="en-US" sz="2400" dirty="0">
                <a:cs typeface="Times New Roman" charset="0"/>
              </a:rPr>
              <a:t> Bowen-Irish 		</a:t>
            </a:r>
            <a:r>
              <a:rPr lang="en-US" sz="2400" dirty="0">
                <a:cs typeface="Times New Roman" charset="0"/>
                <a:hlinkClick r:id="rId4"/>
              </a:rPr>
              <a:t>www.therapro.com</a:t>
            </a:r>
            <a:endParaRPr lang="en-US" sz="2400" dirty="0">
              <a:cs typeface="Times New Roman" charset="0"/>
            </a:endParaRPr>
          </a:p>
          <a:p>
            <a:pPr>
              <a:lnSpc>
                <a:spcPct val="90000"/>
              </a:lnSpc>
              <a:buClr>
                <a:schemeClr val="tx1"/>
              </a:buClr>
            </a:pPr>
            <a:endParaRPr lang="en-US" sz="2400" dirty="0">
              <a:cs typeface="Times New Roman" charset="0"/>
            </a:endParaRPr>
          </a:p>
          <a:p>
            <a:pPr>
              <a:lnSpc>
                <a:spcPct val="90000"/>
              </a:lnSpc>
              <a:buClr>
                <a:schemeClr val="tx1"/>
              </a:buClr>
            </a:pPr>
            <a:endParaRPr lang="en-US" sz="2400" dirty="0">
              <a:cs typeface="Times New Roman" charset="0"/>
            </a:endParaRPr>
          </a:p>
          <a:p>
            <a:pPr>
              <a:lnSpc>
                <a:spcPct val="90000"/>
              </a:lnSpc>
              <a:buClr>
                <a:schemeClr val="tx1"/>
              </a:buClr>
              <a:buFontTx/>
              <a:buNone/>
            </a:pPr>
            <a:endParaRPr lang="en-US" sz="2400" dirty="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9794"/>
                                        </p:tgtEl>
                                        <p:attrNameLst>
                                          <p:attrName>style.visibility</p:attrName>
                                        </p:attrNameLst>
                                      </p:cBhvr>
                                      <p:to>
                                        <p:strVal val="visible"/>
                                      </p:to>
                                    </p:set>
                                    <p:anim calcmode="lin" valueType="num">
                                      <p:cBhvr additive="base">
                                        <p:cTn id="7" dur="500" fill="hold"/>
                                        <p:tgtEl>
                                          <p:spTgt spid="289794"/>
                                        </p:tgtEl>
                                        <p:attrNameLst>
                                          <p:attrName>ppt_x</p:attrName>
                                        </p:attrNameLst>
                                      </p:cBhvr>
                                      <p:tavLst>
                                        <p:tav tm="0">
                                          <p:val>
                                            <p:strVal val="0-#ppt_w/2"/>
                                          </p:val>
                                        </p:tav>
                                        <p:tav tm="100000">
                                          <p:val>
                                            <p:strVal val="#ppt_x"/>
                                          </p:val>
                                        </p:tav>
                                      </p:tavLst>
                                    </p:anim>
                                    <p:anim calcmode="lin" valueType="num">
                                      <p:cBhvr additive="base">
                                        <p:cTn id="8" dur="500" fill="hold"/>
                                        <p:tgtEl>
                                          <p:spTgt spid="2897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2875" y="304800"/>
            <a:ext cx="8467725" cy="1431925"/>
          </a:xfrm>
        </p:spPr>
        <p:txBody>
          <a:bodyPr>
            <a:normAutofit/>
          </a:bodyPr>
          <a:lstStyle/>
          <a:p>
            <a:pPr eaLnBrk="1" hangingPunct="1">
              <a:defRPr/>
            </a:pPr>
            <a:r>
              <a:rPr lang="en-IE" sz="4000" dirty="0">
                <a:solidFill>
                  <a:schemeClr val="accent3">
                    <a:lumMod val="50000"/>
                  </a:schemeClr>
                </a:solidFill>
                <a:latin typeface="+mn-lt"/>
              </a:rPr>
              <a:t>What is sensory modulation?</a:t>
            </a:r>
            <a:endParaRPr lang="en-GB" sz="4000" dirty="0">
              <a:solidFill>
                <a:schemeClr val="accent3">
                  <a:lumMod val="50000"/>
                </a:schemeClr>
              </a:solidFill>
              <a:latin typeface="+mn-lt"/>
            </a:endParaRPr>
          </a:p>
        </p:txBody>
      </p:sp>
      <p:sp>
        <p:nvSpPr>
          <p:cNvPr id="9219" name="Rectangle 3"/>
          <p:cNvSpPr>
            <a:spLocks noGrp="1" noChangeArrowheads="1"/>
          </p:cNvSpPr>
          <p:nvPr>
            <p:ph type="body" idx="1"/>
          </p:nvPr>
        </p:nvSpPr>
        <p:spPr/>
        <p:txBody>
          <a:bodyPr/>
          <a:lstStyle/>
          <a:p>
            <a:pPr eaLnBrk="1" hangingPunct="1">
              <a:buFont typeface="Wingdings" pitchFamily="2" charset="2"/>
              <a:buNone/>
              <a:defRPr/>
            </a:pPr>
            <a:r>
              <a:rPr lang="en-GB" sz="2800" dirty="0"/>
              <a:t>Is the ability to regulate and organise sensory input in a graded and adaptive manner.</a:t>
            </a:r>
          </a:p>
          <a:p>
            <a:pPr eaLnBrk="1" hangingPunct="1">
              <a:buFont typeface="Wingdings" pitchFamily="2" charset="2"/>
              <a:buNone/>
              <a:defRPr/>
            </a:pPr>
            <a:endParaRPr lang="en-GB" sz="2800" dirty="0"/>
          </a:p>
          <a:p>
            <a:pPr eaLnBrk="1" hangingPunct="1">
              <a:buFont typeface="Wingdings" pitchFamily="2" charset="2"/>
              <a:buNone/>
              <a:defRPr/>
            </a:pPr>
            <a:r>
              <a:rPr lang="en-GB" sz="2800" dirty="0"/>
              <a:t>In other words…… to be able to take in sensory information to generate an appropriate </a:t>
            </a:r>
            <a:r>
              <a:rPr lang="en-GB" sz="2800" b="1" dirty="0"/>
              <a:t>(or ‘just right’)</a:t>
            </a:r>
            <a:r>
              <a:rPr lang="en-GB" sz="2800" dirty="0"/>
              <a:t> response to the situation.</a:t>
            </a:r>
            <a:r>
              <a:rPr lang="en-GB" sz="2400" dirty="0"/>
              <a:t> </a:t>
            </a:r>
          </a:p>
          <a:p>
            <a:pPr eaLnBrk="1" hangingPunct="1">
              <a:defRPr/>
            </a:pPr>
            <a:endParaRPr lang="en-GB" dirty="0"/>
          </a:p>
          <a:p>
            <a:pPr eaLnBrk="1" hangingPunct="1">
              <a:buFont typeface="Wingdings" pitchFamily="2" charset="2"/>
              <a:buNone/>
              <a:defRPr/>
            </a:pPr>
            <a:endParaRPr lang="en-GB" dirty="0">
              <a:solidFill>
                <a:srgbClr val="A3E0FF"/>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normAutofit/>
          </a:bodyPr>
          <a:lstStyle/>
          <a:p>
            <a:r>
              <a:rPr lang="en-IE" sz="4000" dirty="0">
                <a:solidFill>
                  <a:schemeClr val="accent3">
                    <a:lumMod val="50000"/>
                  </a:schemeClr>
                </a:solidFill>
              </a:rPr>
              <a:t>What is sensory modulation?</a:t>
            </a:r>
            <a:endParaRPr lang="en-GB" sz="4000" dirty="0">
              <a:effectLst/>
              <a:latin typeface="+mn-lt"/>
            </a:endParaRPr>
          </a:p>
        </p:txBody>
      </p:sp>
      <p:sp>
        <p:nvSpPr>
          <p:cNvPr id="9219" name="Rectangle 3"/>
          <p:cNvSpPr>
            <a:spLocks noGrp="1" noChangeArrowheads="1"/>
          </p:cNvSpPr>
          <p:nvPr>
            <p:ph type="body" idx="1"/>
          </p:nvPr>
        </p:nvSpPr>
        <p:spPr>
          <a:noFill/>
        </p:spPr>
        <p:txBody>
          <a:bodyPr/>
          <a:lstStyle/>
          <a:p>
            <a:pPr marL="0" indent="0">
              <a:buNone/>
            </a:pPr>
            <a:endParaRPr lang="en-IE" dirty="0">
              <a:effectLst/>
            </a:endParaRPr>
          </a:p>
          <a:p>
            <a:r>
              <a:rPr lang="en-IE" dirty="0"/>
              <a:t>Poor sensory modulation</a:t>
            </a:r>
          </a:p>
          <a:p>
            <a:pPr marL="365760" lvl="1" indent="0">
              <a:buNone/>
            </a:pPr>
            <a:r>
              <a:rPr lang="en-IE" dirty="0">
                <a:effectLst/>
              </a:rPr>
              <a:t>Can therefore affect a </a:t>
            </a:r>
            <a:r>
              <a:rPr lang="en-IE" dirty="0"/>
              <a:t>young persons</a:t>
            </a:r>
            <a:r>
              <a:rPr lang="en-IE" dirty="0">
                <a:effectLst/>
              </a:rPr>
              <a:t> participation in everyday activities such as attention and concentration, social skills, motor coordination, organisational skills… etc.</a:t>
            </a:r>
            <a:endParaRPr lang="en-GB" dirty="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a:bodyPr>
          <a:lstStyle/>
          <a:p>
            <a:r>
              <a:rPr lang="en-US" sz="4000" b="0" dirty="0">
                <a:latin typeface="+mn-lt"/>
              </a:rPr>
              <a:t>Brain Storm Activity</a:t>
            </a:r>
          </a:p>
        </p:txBody>
      </p:sp>
      <p:sp>
        <p:nvSpPr>
          <p:cNvPr id="188419" name="Rectangle 3"/>
          <p:cNvSpPr>
            <a:spLocks noGrp="1" noChangeArrowheads="1"/>
          </p:cNvSpPr>
          <p:nvPr>
            <p:ph type="body" sz="half" idx="1"/>
          </p:nvPr>
        </p:nvSpPr>
        <p:spPr/>
        <p:txBody>
          <a:bodyPr/>
          <a:lstStyle/>
          <a:p>
            <a:r>
              <a:rPr lang="en-US" sz="4000" dirty="0"/>
              <a:t>What are the 5 senses?</a:t>
            </a:r>
          </a:p>
          <a:p>
            <a:endParaRPr lang="en-US" sz="4000" dirty="0"/>
          </a:p>
          <a:p>
            <a:pPr>
              <a:buFont typeface="Wingdings" pitchFamily="2" charset="2"/>
              <a:buNone/>
            </a:pPr>
            <a:endParaRPr lang="en-US" sz="4000" dirty="0"/>
          </a:p>
        </p:txBody>
      </p:sp>
      <p:graphicFrame>
        <p:nvGraphicFramePr>
          <p:cNvPr id="303104" name="Object 1024"/>
          <p:cNvGraphicFramePr>
            <a:graphicFrameLocks noGrp="1" noChangeAspect="1"/>
          </p:cNvGraphicFramePr>
          <p:nvPr>
            <p:ph sz="half" idx="2"/>
          </p:nvPr>
        </p:nvGraphicFramePr>
        <p:xfrm>
          <a:off x="5834063" y="2039938"/>
          <a:ext cx="1857375" cy="3995737"/>
        </p:xfrm>
        <a:graphic>
          <a:graphicData uri="http://schemas.openxmlformats.org/presentationml/2006/ole">
            <mc:AlternateContent xmlns:mc="http://schemas.openxmlformats.org/markup-compatibility/2006">
              <mc:Choice xmlns:v="urn:schemas-microsoft-com:vml" Requires="v">
                <p:oleObj spid="_x0000_s4107" name="Clip" r:id="rId4" imgW="1857375" imgH="3995738" progId="">
                  <p:embed/>
                </p:oleObj>
              </mc:Choice>
              <mc:Fallback>
                <p:oleObj name="Clip" r:id="rId4" imgW="1857375" imgH="3995738" progId="">
                  <p:embed/>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063" y="2039938"/>
                        <a:ext cx="1857375" cy="3995737"/>
                      </a:xfrm>
                      <a:prstGeom prst="rect">
                        <a:avLst/>
                      </a:prstGeom>
                      <a:noFill/>
                      <a:extLst>
                        <a:ext uri="{909E8E84-426E-40DD-AFC4-6F175D3DCCD1}">
                          <a14:hiddenFill xmlns:a14="http://schemas.microsoft.com/office/drawing/2010/main">
                            <a:solidFill>
                              <a:srgbClr val="FFFFFF">
                                <a:alpha val="50195"/>
                              </a:srgbClr>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defRPr/>
            </a:pPr>
            <a:r>
              <a:rPr lang="en-IE" sz="4400" dirty="0">
                <a:solidFill>
                  <a:srgbClr val="FFFF00"/>
                </a:solidFill>
                <a:latin typeface="+mn-lt"/>
              </a:rPr>
              <a:t>The Senses</a:t>
            </a:r>
            <a:endParaRPr lang="en-GB" sz="4400" dirty="0">
              <a:solidFill>
                <a:srgbClr val="FFFF00"/>
              </a:solidFill>
              <a:latin typeface="+mn-lt"/>
            </a:endParaRPr>
          </a:p>
        </p:txBody>
      </p:sp>
      <p:sp>
        <p:nvSpPr>
          <p:cNvPr id="14339" name="Rectangle 3"/>
          <p:cNvSpPr>
            <a:spLocks noGrp="1" noChangeArrowheads="1"/>
          </p:cNvSpPr>
          <p:nvPr>
            <p:ph type="body" idx="1"/>
          </p:nvPr>
        </p:nvSpPr>
        <p:spPr>
          <a:xfrm>
            <a:off x="928688" y="1928813"/>
            <a:ext cx="7500937" cy="4643437"/>
          </a:xfrm>
        </p:spPr>
        <p:txBody>
          <a:bodyPr/>
          <a:lstStyle/>
          <a:p>
            <a:pPr eaLnBrk="1" hangingPunct="1">
              <a:lnSpc>
                <a:spcPct val="90000"/>
              </a:lnSpc>
              <a:defRPr/>
            </a:pPr>
            <a:r>
              <a:rPr lang="en-IE" dirty="0"/>
              <a:t>Tactile (touch)</a:t>
            </a:r>
          </a:p>
          <a:p>
            <a:pPr eaLnBrk="1" hangingPunct="1">
              <a:lnSpc>
                <a:spcPct val="90000"/>
              </a:lnSpc>
              <a:defRPr/>
            </a:pPr>
            <a:r>
              <a:rPr lang="en-IE" dirty="0"/>
              <a:t>Olfactory (smell)</a:t>
            </a:r>
            <a:endParaRPr lang="en-GB" dirty="0"/>
          </a:p>
          <a:p>
            <a:pPr eaLnBrk="1" hangingPunct="1">
              <a:lnSpc>
                <a:spcPct val="90000"/>
              </a:lnSpc>
              <a:defRPr/>
            </a:pPr>
            <a:r>
              <a:rPr lang="en-IE" dirty="0"/>
              <a:t>Visual (vision)</a:t>
            </a:r>
          </a:p>
          <a:p>
            <a:pPr eaLnBrk="1" hangingPunct="1">
              <a:lnSpc>
                <a:spcPct val="90000"/>
              </a:lnSpc>
              <a:defRPr/>
            </a:pPr>
            <a:r>
              <a:rPr lang="en-IE" dirty="0"/>
              <a:t>Gustatory (taste)</a:t>
            </a:r>
          </a:p>
          <a:p>
            <a:pPr eaLnBrk="1" hangingPunct="1">
              <a:lnSpc>
                <a:spcPct val="90000"/>
              </a:lnSpc>
              <a:defRPr/>
            </a:pPr>
            <a:r>
              <a:rPr lang="en-IE" dirty="0"/>
              <a:t>Auditory (sound)</a:t>
            </a:r>
          </a:p>
        </p:txBody>
      </p:sp>
      <p:pic>
        <p:nvPicPr>
          <p:cNvPr id="14340" name="Picture 6" descr="62_9218"/>
          <p:cNvPicPr>
            <a:picLocks noChangeAspect="1" noChangeArrowheads="1"/>
          </p:cNvPicPr>
          <p:nvPr/>
        </p:nvPicPr>
        <p:blipFill>
          <a:blip r:embed="rId3" cstate="print"/>
          <a:srcRect/>
          <a:stretch>
            <a:fillRect/>
          </a:stretch>
        </p:blipFill>
        <p:spPr bwMode="auto">
          <a:xfrm>
            <a:off x="5410200" y="2057400"/>
            <a:ext cx="3238500" cy="255270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normAutofit/>
          </a:bodyPr>
          <a:lstStyle/>
          <a:p>
            <a:r>
              <a:rPr lang="en-IE" sz="4000" dirty="0">
                <a:solidFill>
                  <a:srgbClr val="FFFF00"/>
                </a:solidFill>
                <a:effectLst/>
                <a:latin typeface="+mn-lt"/>
              </a:rPr>
              <a:t>The Hidden Senses</a:t>
            </a:r>
            <a:endParaRPr lang="en-GB" sz="4000" dirty="0">
              <a:solidFill>
                <a:srgbClr val="FFFF00"/>
              </a:solidFill>
              <a:effectLst/>
              <a:latin typeface="+mn-lt"/>
            </a:endParaRPr>
          </a:p>
        </p:txBody>
      </p:sp>
      <p:sp>
        <p:nvSpPr>
          <p:cNvPr id="135171" name="Rectangle 3"/>
          <p:cNvSpPr>
            <a:spLocks noGrp="1" noChangeArrowheads="1"/>
          </p:cNvSpPr>
          <p:nvPr>
            <p:ph type="body" idx="1"/>
          </p:nvPr>
        </p:nvSpPr>
        <p:spPr/>
        <p:txBody>
          <a:bodyPr/>
          <a:lstStyle/>
          <a:p>
            <a:pPr eaLnBrk="1" hangingPunct="1">
              <a:lnSpc>
                <a:spcPct val="90000"/>
              </a:lnSpc>
              <a:defRPr/>
            </a:pPr>
            <a:r>
              <a:rPr lang="en-IE" dirty="0"/>
              <a:t>We have 2 hidden senses that respond to sensory input </a:t>
            </a:r>
            <a:r>
              <a:rPr lang="en-IE" i="1" u="sng" dirty="0">
                <a:effectLst/>
              </a:rPr>
              <a:t>inside</a:t>
            </a:r>
            <a:r>
              <a:rPr lang="en-IE" dirty="0"/>
              <a:t> our body</a:t>
            </a:r>
          </a:p>
          <a:p>
            <a:pPr eaLnBrk="1" hangingPunct="1">
              <a:lnSpc>
                <a:spcPct val="90000"/>
              </a:lnSpc>
              <a:defRPr/>
            </a:pPr>
            <a:endParaRPr lang="en-IE" dirty="0"/>
          </a:p>
          <a:p>
            <a:pPr eaLnBrk="1" hangingPunct="1">
              <a:lnSpc>
                <a:spcPct val="90000"/>
              </a:lnSpc>
              <a:defRPr/>
            </a:pPr>
            <a:r>
              <a:rPr lang="en-IE" dirty="0"/>
              <a:t>Vestibular (gravity &amp; movement)</a:t>
            </a:r>
          </a:p>
          <a:p>
            <a:pPr eaLnBrk="1" hangingPunct="1">
              <a:lnSpc>
                <a:spcPct val="90000"/>
              </a:lnSpc>
              <a:defRPr/>
            </a:pPr>
            <a:r>
              <a:rPr lang="en-IE" dirty="0"/>
              <a:t>Proprioceptive (muscles and joints)</a:t>
            </a:r>
          </a:p>
          <a:p>
            <a:pPr eaLnBrk="1" hangingPunct="1">
              <a:lnSpc>
                <a:spcPct val="90000"/>
              </a:lnSpc>
              <a:defRPr/>
            </a:pPr>
            <a:endParaRPr lang="en-I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a:noAutofit/>
          </a:bodyPr>
          <a:lstStyle/>
          <a:p>
            <a:r>
              <a:rPr lang="en-IE" sz="4000" dirty="0">
                <a:effectLst/>
                <a:latin typeface="+mn-lt"/>
              </a:rPr>
              <a:t>Levels of alertness / the “Just Right” state</a:t>
            </a:r>
            <a:endParaRPr lang="en-GB" sz="4000" dirty="0">
              <a:effectLst/>
              <a:latin typeface="+mn-lt"/>
            </a:endParaRPr>
          </a:p>
        </p:txBody>
      </p:sp>
      <p:sp>
        <p:nvSpPr>
          <p:cNvPr id="10243" name="Rectangle 3"/>
          <p:cNvSpPr>
            <a:spLocks noGrp="1" noChangeArrowheads="1"/>
          </p:cNvSpPr>
          <p:nvPr>
            <p:ph type="body" idx="1"/>
          </p:nvPr>
        </p:nvSpPr>
        <p:spPr>
          <a:noFill/>
        </p:spPr>
        <p:txBody>
          <a:bodyPr/>
          <a:lstStyle/>
          <a:p>
            <a:r>
              <a:rPr lang="en-IE" sz="3600" dirty="0">
                <a:effectLst/>
              </a:rPr>
              <a:t>High or too alert</a:t>
            </a:r>
          </a:p>
          <a:p>
            <a:pPr>
              <a:buFont typeface="Wingdings" pitchFamily="2" charset="2"/>
              <a:buNone/>
            </a:pPr>
            <a:endParaRPr lang="en-IE" sz="3600" dirty="0">
              <a:effectLst/>
            </a:endParaRPr>
          </a:p>
          <a:p>
            <a:r>
              <a:rPr lang="en-IE" sz="3600" dirty="0">
                <a:effectLst/>
              </a:rPr>
              <a:t>Just right</a:t>
            </a:r>
          </a:p>
          <a:p>
            <a:pPr>
              <a:buFont typeface="Wingdings" pitchFamily="2" charset="2"/>
              <a:buNone/>
            </a:pPr>
            <a:endParaRPr lang="en-IE" sz="3600" dirty="0">
              <a:effectLst/>
            </a:endParaRPr>
          </a:p>
          <a:p>
            <a:r>
              <a:rPr lang="en-IE" sz="3600" dirty="0">
                <a:effectLst/>
              </a:rPr>
              <a:t>Low or not alert enough</a:t>
            </a:r>
            <a:endParaRPr lang="en-GB" sz="3600" dirty="0">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485</TotalTime>
  <Words>2932</Words>
  <Application>Microsoft Office PowerPoint</Application>
  <PresentationFormat>On-screen Show (4:3)</PresentationFormat>
  <Paragraphs>334</Paragraphs>
  <Slides>37</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Flow</vt:lpstr>
      <vt:lpstr>Clip</vt:lpstr>
      <vt:lpstr>PowerPoint Presentation</vt:lpstr>
      <vt:lpstr>Objectives</vt:lpstr>
      <vt:lpstr>Overview….</vt:lpstr>
      <vt:lpstr>What is sensory modulation?</vt:lpstr>
      <vt:lpstr>What is sensory modulation?</vt:lpstr>
      <vt:lpstr>Brain Storm Activity</vt:lpstr>
      <vt:lpstr>The Senses</vt:lpstr>
      <vt:lpstr>The Hidden Senses</vt:lpstr>
      <vt:lpstr>Levels of alertness / the “Just Right” state</vt:lpstr>
      <vt:lpstr>The “Just Right” State</vt:lpstr>
      <vt:lpstr>The “Just Right” State</vt:lpstr>
      <vt:lpstr> Low or not alert enough </vt:lpstr>
      <vt:lpstr>Low or not alert enough</vt:lpstr>
      <vt:lpstr>This may look like…</vt:lpstr>
      <vt:lpstr> Too Alert</vt:lpstr>
      <vt:lpstr>Too  Alert?</vt:lpstr>
      <vt:lpstr>This may look like…</vt:lpstr>
      <vt:lpstr>Protective Response</vt:lpstr>
      <vt:lpstr>Which may look like</vt:lpstr>
      <vt:lpstr>The sensory systems…</vt:lpstr>
      <vt:lpstr>Question??</vt:lpstr>
      <vt:lpstr>In the classroom…</vt:lpstr>
      <vt:lpstr>In the classroom… </vt:lpstr>
      <vt:lpstr>GOAL: Remain Regulated</vt:lpstr>
      <vt:lpstr>Simple Strategies…</vt:lpstr>
      <vt:lpstr>Tools for the mouth </vt:lpstr>
      <vt:lpstr>Tools for the mouth</vt:lpstr>
      <vt:lpstr>Tools for the body  (Ways to move)</vt:lpstr>
      <vt:lpstr>Tools for the body</vt:lpstr>
      <vt:lpstr>Heavy Work</vt:lpstr>
      <vt:lpstr>Tools for the hands (Touch)</vt:lpstr>
      <vt:lpstr>Tools for the eyes</vt:lpstr>
      <vt:lpstr>Tools for the eyes</vt:lpstr>
      <vt:lpstr>Tools for the ears </vt:lpstr>
      <vt:lpstr>Tools for the ears </vt:lpstr>
      <vt:lpstr>“Just Right Environment”</vt:lpstr>
      <vt:lpstr>Reference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dc:title>
  <dc:creator>voconnell</dc:creator>
  <cp:lastModifiedBy>ffarrell</cp:lastModifiedBy>
  <cp:revision>43</cp:revision>
  <dcterms:created xsi:type="dcterms:W3CDTF">2016-07-03T16:21:03Z</dcterms:created>
  <dcterms:modified xsi:type="dcterms:W3CDTF">2018-06-18T11:37:45Z</dcterms:modified>
</cp:coreProperties>
</file>