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366" r:id="rId4"/>
    <p:sldId id="369" r:id="rId5"/>
    <p:sldId id="372" r:id="rId6"/>
    <p:sldId id="373" r:id="rId7"/>
    <p:sldId id="292" r:id="rId8"/>
    <p:sldId id="355" r:id="rId9"/>
    <p:sldId id="375" r:id="rId10"/>
    <p:sldId id="315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F842DB-2855-480E-BB9F-CB94C87AF2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960111-D48C-4796-AA38-88D88EF5C2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B3509-37FC-4F3C-B8CE-C70ECD0F5442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A7DC3D-D169-4208-BE69-6800AE2C02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D76394-DBAD-4935-A76C-DBE9AA9CB16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AC1E0-6E1F-4C3D-AEBC-7EE0A25591A6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22729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62C674-3A84-44BE-8B7F-D4BD45E50245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4B2566-E86F-4D8B-9BEC-DB6C91291224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36266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Compassion focused therapy as developed by Prof Paul Gilbert has its roots across a number of different psychologies including evolutionary and social psychology and also the neurophysiology of caring. It also borrows from buddhist teachings particularly with reference to approaching and alleviating suffering. 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4B2566-E86F-4D8B-9BEC-DB6C91291224}" type="slidenum">
              <a:rPr lang="en-IE" smtClean="0"/>
              <a:t>2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88118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IE" sz="1200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We are at our most flourishing in terms of frontal cortex, immune system, stress system, cardiovascular systems and emotions when: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C000"/>
              </a:buClr>
              <a:buSzPts val="3200"/>
              <a:buFont typeface="Arial"/>
              <a:buAutoNum type="arabicPeriod"/>
            </a:pPr>
            <a:r>
              <a:rPr lang="en-IE" sz="1200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We experience and feel we are cared about, wanted and valued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C000"/>
              </a:buClr>
              <a:buSzPts val="3200"/>
              <a:buFont typeface="Arial"/>
              <a:buAutoNum type="arabicPeriod"/>
            </a:pPr>
            <a:r>
              <a:rPr lang="en-IE" sz="1200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When we are caring, helping and valuing </a:t>
            </a:r>
            <a:endParaRPr lang="en-IE" sz="12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C000"/>
              </a:buClr>
              <a:buSzPts val="3200"/>
              <a:buFont typeface="Arial"/>
              <a:buNone/>
            </a:pPr>
            <a:r>
              <a:rPr lang="en-IE" sz="1200" b="1" i="1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CFT-E helps us to bring on line these attributes in ourselves and others  in deliberate way and use them to help us and others manage life’s challenges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IE" b="1" i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Two main competencies that the therapy aims to build and these are the ability to engage with suffering and a motivation to alleviate it </a:t>
            </a:r>
            <a:endParaRPr sz="12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Shape 147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5453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00" cy="3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7811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dirty="0"/>
              <a:t>This is in order to reduce shame and start our therapy off from a point of non-blaming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dirty="0"/>
              <a:t>To put across the point that our brains and our body and how they work are not our fault but they are our responsibility</a:t>
            </a:r>
            <a:r>
              <a:rPr lang="en-IE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82" name="Shape 282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0233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1950" marR="0" lvl="0" indent="-3619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Motives and their social mentalities evolved because they help animals to survive and leave genes behind</a:t>
            </a:r>
            <a:endParaRPr dirty="0"/>
          </a:p>
          <a:p>
            <a:pPr marL="361950" marR="0" lvl="0" indent="-36195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1950" marR="0" lvl="0" indent="-3619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Emotions guide us to our (social) goals, respond if we are succeeding or threatened</a:t>
            </a:r>
            <a:endParaRPr dirty="0"/>
          </a:p>
          <a:p>
            <a:pPr marL="361950" marR="0" lvl="0" indent="-36195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1950" marR="0" lvl="0" indent="-3619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are three types of emotion regulation</a:t>
            </a:r>
            <a:endParaRPr dirty="0"/>
          </a:p>
          <a:p>
            <a:pPr marL="361950" marR="0" lvl="0" indent="-36195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1950" marR="0" lvl="0" indent="-3619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eriod"/>
            </a:pPr>
            <a:r>
              <a:rPr lang="en-IE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Those that focus on threat and self-protection</a:t>
            </a:r>
            <a:endParaRPr dirty="0"/>
          </a:p>
          <a:p>
            <a:pPr marL="361950" marR="0" lvl="0" indent="-3619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eriod"/>
            </a:pPr>
            <a:r>
              <a:rPr lang="en-IE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Those that focus on doing and achieving</a:t>
            </a:r>
            <a:endParaRPr dirty="0"/>
          </a:p>
          <a:p>
            <a:pPr marL="361950" marR="0" lvl="0" indent="-3619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eriod"/>
            </a:pPr>
            <a:r>
              <a:rPr lang="en-IE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Those that focus on contentment and feeling safe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Shape 292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4364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02C55-3738-4E73-8D57-BE85EAB8A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4EFB41-3E09-46D6-B00D-2B3A5382BC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5DAFA-78B7-44EB-951D-9C35A9C72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9AA32-AF2C-4BD9-BF16-A79845533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ADD99-FCEC-42C2-BBC1-7D70C76F1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12510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B1014-F6D1-4826-B408-944E37E36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426BEE-7B40-4626-B302-E67CC2A9E5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ACE64-C356-4578-8FA1-614459FB9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AAE08-9465-40B9-8BF0-4CFD7BDC8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26609-0EEF-40EA-BA42-047C1A791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18806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25CB05-C52C-4F4A-8A5C-E113509EE1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558289-C52B-442A-A843-638E39E0B0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CEBE0-966D-4C7E-A54D-D28064EE3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B6DC0-97A9-43E7-8252-6CCC82D7F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D5E92-58CB-4B39-86A0-1EE29862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55507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6467F-16BB-4CB3-811B-E7457438F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D40E6-83F1-4350-ABC7-E7CBDFDC6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05BD8-C7EF-461C-BD4F-6C8FF52D8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E8F37-CCFB-43E1-AC76-990702660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DEAC2-7210-4DCE-9FED-B8D4AFE8C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91199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5802A-4CC4-4566-AD05-26A8571C7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FC11A-2028-41B7-B500-C18B2C5B1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1F15F-E887-4886-8BA7-F62D861AE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40767-C369-4707-A13B-2A4D8C8AD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186FB-AF3F-49E8-9EBE-3C85E487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1348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BAF44-8B75-4B61-979E-758B221BE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56043-FD5B-4C06-9E79-AFD20AF932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7DFDE1-3395-4BCC-968D-1640965EF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662F2C-AF7C-4302-A40C-0C3E09178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16E8ED-2A7F-4024-897A-0B58B2326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A377EA-C854-4FED-B7D7-7BE9028AA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8410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7569C-D800-4FA6-9A40-F4AF0E2AD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14B67-5859-4599-9C41-9C28E5230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3C2E30-93CE-414E-96BB-263243E24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CDB643-EE8A-49C3-9E53-16330C77C6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4044F4-DEF4-4A53-8C13-95E80568D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B3176F-460C-4510-AB7E-CF9A4A6E1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FBBB82-E971-4B8F-B2F6-598962E24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1DEFB7-CC51-4CBB-B338-0AE4CA5B4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4058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E9B6D-1242-4A71-95C5-60DC09C3A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87435A-130C-49C9-95DE-4CC10FA62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8011CD-AD1A-49FD-B41C-F8DC07F73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ED0D1B-AFC5-4D90-9EB7-78B9D66C2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0808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D19557-DA3A-460F-AD15-25B554C7C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FED9C4-E147-4778-8ADB-2A66DD28A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1835F1-D90D-48E9-A636-33327783E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8255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9C64C-8129-417A-A527-025736908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DEA62-2355-47FE-A9DB-95153D457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49AED0-4826-4203-A183-F9AC53FB3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2E7AA7-F922-4FF8-8510-74CC2E630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E65C6-F112-4D3E-8BCE-3546A3529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EE7E54-D4ED-4958-9AE8-0EDE72AF1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8314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27FF8-C0AE-4777-856F-718640876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E62F77-F461-4722-8F90-A5158DD20D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6BC4B-D373-4665-B30B-A4617CA3E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DCD0A5-DF0C-4619-B3BA-4A0646361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23A31-5D16-4D89-ACCF-B1A5E3CB6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334025-9CFA-48B9-A7CC-A60396266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12992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7BF169-8784-4C7B-9156-2B866FDA6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8F196D-CDCC-486C-8FA5-077A36D91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9E13A-6241-4F32-A3A6-0A5B6BF235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80C6-DD77-424F-A9EE-AF03FA66EAE4}" type="datetimeFigureOut">
              <a:rPr lang="en-IE" smtClean="0"/>
              <a:t>11/06/2018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80976-9ECF-4095-95DF-85930E6C77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AA768-F7DF-4622-818F-E1309D83EB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8D53-CF21-4F57-B7A2-3A8F59A9682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7327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flower&#10;&#10;Description generated with very high confidence">
            <a:extLst>
              <a:ext uri="{FF2B5EF4-FFF2-40B4-BE49-F238E27FC236}">
                <a16:creationId xmlns:a16="http://schemas.microsoft.com/office/drawing/2014/main" id="{9AEFFDBA-1F45-4188-81BD-3D23AC4CA5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89" b="7581"/>
          <a:stretch/>
        </p:blipFill>
        <p:spPr>
          <a:xfrm>
            <a:off x="20" y="11"/>
            <a:ext cx="12191980" cy="397484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00968E-0A99-46C4-A9B2-6A63AC66F4B0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-2" y="4242136"/>
            <a:ext cx="12192002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9ECA902-6F75-4318-BC61-B30299D08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3" y="4376691"/>
            <a:ext cx="10694902" cy="1058731"/>
          </a:xfrm>
        </p:spPr>
        <p:txBody>
          <a:bodyPr>
            <a:noAutofit/>
          </a:bodyPr>
          <a:lstStyle/>
          <a:p>
            <a:pPr marL="457200" lvl="0" indent="457200">
              <a:spcBef>
                <a:spcPts val="0"/>
              </a:spcBef>
              <a:spcAft>
                <a:spcPts val="0"/>
              </a:spcAft>
            </a:pPr>
            <a:r>
              <a:rPr lang="en-IE" sz="3200" dirty="0"/>
              <a:t>Learning How to Apply Compassion both Inside and Outside the Classroom</a:t>
            </a:r>
            <a:endParaRPr lang="en-I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7F6EF1-04DF-4634-9A38-7ABE5BD7F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3" y="5435423"/>
            <a:ext cx="10694903" cy="1129376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Dr Clodagh Dowling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Senior Clinical Psychologist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 Patrick’s Mental Health Services</a:t>
            </a:r>
          </a:p>
          <a:p>
            <a:pPr algn="l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36036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flower&#10;&#10;Description generated with very high confidence">
            <a:extLst>
              <a:ext uri="{FF2B5EF4-FFF2-40B4-BE49-F238E27FC236}">
                <a16:creationId xmlns:a16="http://schemas.microsoft.com/office/drawing/2014/main" id="{7DD54861-536B-4E51-A0F2-981D09CF5C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444" r="1" b="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996BF9E-0162-488D-B7AC-D89A54305DE3}"/>
              </a:ext>
            </a:extLst>
          </p:cNvPr>
          <p:cNvSpPr txBox="1"/>
          <p:nvPr/>
        </p:nvSpPr>
        <p:spPr>
          <a:xfrm>
            <a:off x="826168" y="1373923"/>
            <a:ext cx="6400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dirty="0">
                <a:latin typeface="Arial" panose="020B0604020202020204" pitchFamily="34" charset="0"/>
                <a:cs typeface="Arial" panose="020B0604020202020204" pitchFamily="34" charset="0"/>
              </a:rPr>
              <a:t>Many Thanks</a:t>
            </a:r>
          </a:p>
          <a:p>
            <a:endParaRPr lang="en-IE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E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Further Reading</a:t>
            </a:r>
            <a:r>
              <a:rPr lang="en-IE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  <a:t>The Compassionate Mind,</a:t>
            </a:r>
          </a:p>
          <a:p>
            <a: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  <a:t>Professor Paul Gilbert </a:t>
            </a:r>
          </a:p>
          <a:p>
            <a: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  <a:t>https://compassionatemind.co.uk</a:t>
            </a:r>
          </a:p>
          <a:p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Contact Details:</a:t>
            </a:r>
          </a:p>
          <a:p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cdowling@stpatsmail.com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7BE935-A699-4F11-BE66-D8A4CEDF2073}"/>
              </a:ext>
            </a:extLst>
          </p:cNvPr>
          <p:cNvSpPr txBox="1"/>
          <p:nvPr/>
        </p:nvSpPr>
        <p:spPr>
          <a:xfrm>
            <a:off x="826168" y="1050758"/>
            <a:ext cx="10307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3810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flower&#10;&#10;Description generated with very high confidence">
            <a:extLst>
              <a:ext uri="{FF2B5EF4-FFF2-40B4-BE49-F238E27FC236}">
                <a16:creationId xmlns:a16="http://schemas.microsoft.com/office/drawing/2014/main" id="{7DD54861-536B-4E51-A0F2-981D09CF5C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444" r="1" b="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8ED8BFB-2741-45FE-A598-10C5475FCF6F}"/>
              </a:ext>
            </a:extLst>
          </p:cNvPr>
          <p:cNvSpPr/>
          <p:nvPr/>
        </p:nvSpPr>
        <p:spPr>
          <a:xfrm>
            <a:off x="1094153" y="2079816"/>
            <a:ext cx="8010770" cy="3490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lt1"/>
              </a:buClr>
              <a:buSzPts val="2400"/>
            </a:pPr>
            <a:r>
              <a:rPr lang="en-US" sz="20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Developed by Prof Paul Gilbert to address </a:t>
            </a:r>
            <a:r>
              <a:rPr lang="en-US" sz="2000" u="sng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shame</a:t>
            </a:r>
            <a:r>
              <a:rPr lang="en-US" sz="20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 and </a:t>
            </a:r>
            <a:r>
              <a:rPr lang="en-US" sz="2000" u="sng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self-criticism</a:t>
            </a:r>
            <a:r>
              <a:rPr lang="en-US" sz="20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 in people with mental health difficulties.</a:t>
            </a:r>
            <a:endParaRPr lang="en-US" sz="2000" dirty="0"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lvl="0">
              <a:spcBef>
                <a:spcPts val="240"/>
              </a:spcBef>
              <a:buClr>
                <a:schemeClr val="dk1"/>
              </a:buClr>
              <a:buSzPts val="1200"/>
            </a:pPr>
            <a:endParaRPr lang="en-US" sz="2000" dirty="0">
              <a:latin typeface="Arial" panose="020B0604020202020204" pitchFamily="34" charset="0"/>
              <a:ea typeface="Arial Black"/>
              <a:cs typeface="Arial" panose="020B0604020202020204" pitchFamily="34" charset="0"/>
              <a:sym typeface="Arial Black"/>
            </a:endParaRPr>
          </a:p>
          <a:p>
            <a:pPr lvl="0">
              <a:spcBef>
                <a:spcPts val="240"/>
              </a:spcBef>
              <a:buClr>
                <a:schemeClr val="dk1"/>
              </a:buClr>
              <a:buSzPts val="1200"/>
            </a:pPr>
            <a:endParaRPr lang="en-US" sz="2000" dirty="0">
              <a:latin typeface="Arial" panose="020B0604020202020204" pitchFamily="34" charset="0"/>
              <a:ea typeface="Arial Black"/>
              <a:cs typeface="Arial" panose="020B0604020202020204" pitchFamily="34" charset="0"/>
              <a:sym typeface="Arial Black"/>
            </a:endParaRPr>
          </a:p>
          <a:p>
            <a:pPr lvl="0">
              <a:spcBef>
                <a:spcPts val="480"/>
              </a:spcBef>
              <a:buClr>
                <a:schemeClr val="lt1"/>
              </a:buClr>
              <a:buSzPts val="2400"/>
            </a:pPr>
            <a:r>
              <a:rPr lang="en-US" sz="20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Focus: building capacities for compassion and balancing the affect regulation systems  </a:t>
            </a:r>
            <a:endParaRPr lang="en-US" sz="2000" dirty="0"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lvl="0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16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Basic philosophy: </a:t>
            </a:r>
            <a:r>
              <a:rPr lang="en-US" sz="20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We all </a:t>
            </a:r>
            <a:r>
              <a:rPr lang="en-US" sz="2000" i="1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just find ourselves</a:t>
            </a:r>
            <a:r>
              <a:rPr lang="en-US" sz="20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 here with a brain, emotions and sense of (socially made) self we did not choose but have to figure out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0386D0-0275-4E19-8B16-70C4D4F09C47}"/>
              </a:ext>
            </a:extLst>
          </p:cNvPr>
          <p:cNvSpPr/>
          <p:nvPr/>
        </p:nvSpPr>
        <p:spPr>
          <a:xfrm>
            <a:off x="1094153" y="946610"/>
            <a:ext cx="83859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Compassion Focused Therapy</a:t>
            </a:r>
            <a:endParaRPr lang="en-I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890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Shape 149" descr="A close up of a flower  Description generated with very high confidence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l="16444" r="1" b="1"/>
          <a:stretch/>
        </p:blipFill>
        <p:spPr>
          <a:xfrm>
            <a:off x="20" y="1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Shape 150"/>
          <p:cNvSpPr/>
          <p:nvPr/>
        </p:nvSpPr>
        <p:spPr>
          <a:xfrm>
            <a:off x="859692" y="404952"/>
            <a:ext cx="8464062" cy="5693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3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Definition of Compassion</a:t>
            </a:r>
            <a:br>
              <a:rPr lang="en-IE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IE" sz="3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IE" sz="32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"a sensitivity to suffering in self and others with a deep commitment to try to alleviate and prevent it”. Dalai L</a:t>
            </a:r>
            <a:r>
              <a:rPr lang="en-IE" sz="3200" i="1" dirty="0">
                <a:solidFill>
                  <a:schemeClr val="dk1"/>
                </a:solidFill>
              </a:rPr>
              <a:t>ama </a:t>
            </a:r>
            <a:r>
              <a:rPr lang="en-IE" sz="28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IE" sz="32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br>
              <a:rPr lang="en-IE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3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Competencies of Compassion</a:t>
            </a:r>
            <a:br>
              <a:rPr lang="en-IE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IE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IE" sz="3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Engagement with suffering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3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Alleviation of suffering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787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Shape 242" descr="A close up of a flower  Description generated with very high confidence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l="16443"/>
          <a:stretch/>
        </p:blipFill>
        <p:spPr>
          <a:xfrm>
            <a:off x="20" y="1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Shape 243"/>
          <p:cNvSpPr txBox="1"/>
          <p:nvPr/>
        </p:nvSpPr>
        <p:spPr>
          <a:xfrm>
            <a:off x="764025" y="1024125"/>
            <a:ext cx="103071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3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Compassion as Flow</a:t>
            </a:r>
            <a:endParaRPr sz="3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Shape 244"/>
          <p:cNvSpPr/>
          <p:nvPr/>
        </p:nvSpPr>
        <p:spPr>
          <a:xfrm>
            <a:off x="656948" y="1775534"/>
            <a:ext cx="8487000" cy="30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Different practices for each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6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I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				                 Self</a:t>
            </a:r>
            <a:endParaRPr dirty="0"/>
          </a:p>
          <a:p>
            <a:pPr marL="0" marR="0" lvl="0" indent="0" algn="just" rtl="0">
              <a:lnSpc>
                <a:spcPct val="16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Self					Other</a:t>
            </a:r>
            <a:endParaRPr dirty="0"/>
          </a:p>
          <a:p>
            <a:pPr marL="0" marR="0" lvl="0" indent="0" algn="just" rtl="0">
              <a:lnSpc>
                <a:spcPct val="16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Self 					Self</a:t>
            </a:r>
            <a:endParaRPr dirty="0"/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Evidence that </a:t>
            </a:r>
            <a:r>
              <a:rPr lang="en-IE" sz="1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intentionally</a:t>
            </a:r>
            <a:r>
              <a:rPr lang="en-I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practicing each of these can have impacts on mental states and social behaviour</a:t>
            </a:r>
            <a:endParaRPr sz="1800" i="1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5" name="Shape 245"/>
          <p:cNvCxnSpPr/>
          <p:nvPr/>
        </p:nvCxnSpPr>
        <p:spPr>
          <a:xfrm>
            <a:off x="2512381" y="2694571"/>
            <a:ext cx="3444600" cy="0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6" name="Shape 246"/>
          <p:cNvCxnSpPr/>
          <p:nvPr/>
        </p:nvCxnSpPr>
        <p:spPr>
          <a:xfrm>
            <a:off x="2512381" y="3187072"/>
            <a:ext cx="3444600" cy="0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7" name="Shape 247"/>
          <p:cNvCxnSpPr/>
          <p:nvPr/>
        </p:nvCxnSpPr>
        <p:spPr>
          <a:xfrm>
            <a:off x="2512381" y="3610450"/>
            <a:ext cx="3444600" cy="0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73233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Shape 284" descr="A close up of a flower  Description generated with very high confidence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l="16444" r="1" b="1"/>
          <a:stretch/>
        </p:blipFill>
        <p:spPr>
          <a:xfrm>
            <a:off x="-171450" y="0"/>
            <a:ext cx="14101710" cy="7835774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Shape 285"/>
          <p:cNvSpPr/>
          <p:nvPr/>
        </p:nvSpPr>
        <p:spPr>
          <a:xfrm>
            <a:off x="320841" y="314509"/>
            <a:ext cx="1065195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3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It’s not our fault! </a:t>
            </a: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Shape 286"/>
          <p:cNvSpPr/>
          <p:nvPr/>
        </p:nvSpPr>
        <p:spPr>
          <a:xfrm>
            <a:off x="320841" y="1097706"/>
            <a:ext cx="8406700" cy="264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Tricky Brain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Our brains are the result of millions of years of evolutionary history.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are set up to be ‘better safe than sorry’ – so they tend to be very threat sensitive and we find it easier to learn to be fearful,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angry or upset, than happy and content.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5318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Shape 294" descr="A close up of a flower  Description generated with very high confidence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l="16444" r="1" b="1"/>
          <a:stretch/>
        </p:blipFill>
        <p:spPr>
          <a:xfrm>
            <a:off x="0" y="1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Shape 295"/>
          <p:cNvSpPr/>
          <p:nvPr/>
        </p:nvSpPr>
        <p:spPr>
          <a:xfrm>
            <a:off x="817111" y="388840"/>
            <a:ext cx="538288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3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Affect Regulator Systems</a:t>
            </a: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Shape 296"/>
          <p:cNvSpPr/>
          <p:nvPr/>
        </p:nvSpPr>
        <p:spPr>
          <a:xfrm>
            <a:off x="619960" y="1179096"/>
            <a:ext cx="3240000" cy="2249904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7" name="Shape 297"/>
          <p:cNvSpPr/>
          <p:nvPr/>
        </p:nvSpPr>
        <p:spPr>
          <a:xfrm>
            <a:off x="5856699" y="1357836"/>
            <a:ext cx="3240000" cy="2118865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8" name="Shape 298"/>
          <p:cNvSpPr/>
          <p:nvPr/>
        </p:nvSpPr>
        <p:spPr>
          <a:xfrm>
            <a:off x="3130549" y="3751665"/>
            <a:ext cx="3342439" cy="2118865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9" name="Shape 299"/>
          <p:cNvSpPr txBox="1"/>
          <p:nvPr/>
        </p:nvSpPr>
        <p:spPr>
          <a:xfrm>
            <a:off x="912728" y="1406842"/>
            <a:ext cx="2667000" cy="14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2000"/>
              <a:buFont typeface="Times New Roman"/>
              <a:buNone/>
            </a:pPr>
            <a:r>
              <a:rPr lang="en-IE" sz="2000" b="1" i="0" u="sng" dirty="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DRIVE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2000"/>
              <a:buFont typeface="Times New Roman"/>
              <a:buNone/>
            </a:pPr>
            <a:r>
              <a:rPr lang="en-IE" sz="2000" b="1" i="0" u="none" dirty="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Incentive/resource- focused. Wanting, pursuing, achieving, consuming,</a:t>
            </a:r>
            <a:endParaRPr sz="1800" dirty="0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2000"/>
              <a:buFont typeface="Times New Roman"/>
              <a:buNone/>
            </a:pPr>
            <a:r>
              <a:rPr lang="en-IE" sz="2000" b="1" dirty="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IE" sz="2000" b="1" i="0" u="none" dirty="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ctivating.</a:t>
            </a:r>
            <a:endParaRPr sz="1800" dirty="0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Shape 300"/>
          <p:cNvSpPr/>
          <p:nvPr/>
        </p:nvSpPr>
        <p:spPr>
          <a:xfrm>
            <a:off x="6194166" y="1543136"/>
            <a:ext cx="2565065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b="1" u="sng" dirty="0">
                <a:solidFill>
                  <a:srgbClr val="339933"/>
                </a:solidFill>
                <a:latin typeface="Arial"/>
                <a:ea typeface="Arial"/>
                <a:cs typeface="Arial"/>
                <a:sym typeface="Arial"/>
              </a:rPr>
              <a:t>SOOTHE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b="1" dirty="0">
                <a:solidFill>
                  <a:srgbClr val="339933"/>
                </a:solidFill>
                <a:latin typeface="Arial"/>
                <a:ea typeface="Arial"/>
                <a:cs typeface="Arial"/>
                <a:sym typeface="Arial"/>
              </a:rPr>
              <a:t>Non-wanting/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b="1" dirty="0">
                <a:solidFill>
                  <a:srgbClr val="339933"/>
                </a:solidFill>
                <a:latin typeface="Arial"/>
                <a:ea typeface="Arial"/>
                <a:cs typeface="Arial"/>
                <a:sym typeface="Arial"/>
              </a:rPr>
              <a:t>Affiliative focused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b="1" dirty="0">
                <a:solidFill>
                  <a:srgbClr val="339933"/>
                </a:solidFill>
                <a:latin typeface="Arial"/>
                <a:ea typeface="Arial"/>
                <a:cs typeface="Arial"/>
                <a:sym typeface="Arial"/>
              </a:rPr>
              <a:t>Safeness-kindness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b="1" dirty="0">
                <a:solidFill>
                  <a:srgbClr val="339933"/>
                </a:solidFill>
                <a:latin typeface="Arial"/>
                <a:ea typeface="Arial"/>
                <a:cs typeface="Arial"/>
                <a:sym typeface="Arial"/>
              </a:rPr>
              <a:t>Soothing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Shape 301"/>
          <p:cNvSpPr/>
          <p:nvPr/>
        </p:nvSpPr>
        <p:spPr>
          <a:xfrm>
            <a:off x="1753768" y="3984666"/>
            <a:ext cx="6096000" cy="1508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b="1" u="sng" dirty="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THREAT</a:t>
            </a:r>
            <a:endParaRPr sz="2000" u="sng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b="1" dirty="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Protection and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b="1" dirty="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Safety-seeking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000" b="1" dirty="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Activating/inhibiting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" name="Shape 302"/>
          <p:cNvCxnSpPr/>
          <p:nvPr/>
        </p:nvCxnSpPr>
        <p:spPr>
          <a:xfrm flipH="1">
            <a:off x="3851274" y="2539014"/>
            <a:ext cx="1901455" cy="2638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" name="Shape 303"/>
          <p:cNvCxnSpPr/>
          <p:nvPr/>
        </p:nvCxnSpPr>
        <p:spPr>
          <a:xfrm>
            <a:off x="3869670" y="2979444"/>
            <a:ext cx="1987029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" name="Shape 304"/>
          <p:cNvCxnSpPr/>
          <p:nvPr/>
        </p:nvCxnSpPr>
        <p:spPr>
          <a:xfrm>
            <a:off x="2878930" y="3432140"/>
            <a:ext cx="618872" cy="61476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" name="Shape 305"/>
          <p:cNvCxnSpPr/>
          <p:nvPr/>
        </p:nvCxnSpPr>
        <p:spPr>
          <a:xfrm rot="10800000">
            <a:off x="3188366" y="3283559"/>
            <a:ext cx="561055" cy="57873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" name="Shape 306"/>
          <p:cNvCxnSpPr/>
          <p:nvPr/>
        </p:nvCxnSpPr>
        <p:spPr>
          <a:xfrm flipH="1">
            <a:off x="6309727" y="3429000"/>
            <a:ext cx="945394" cy="87174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" name="Shape 307"/>
          <p:cNvCxnSpPr/>
          <p:nvPr/>
        </p:nvCxnSpPr>
        <p:spPr>
          <a:xfrm rot="10800000" flipH="1">
            <a:off x="5925217" y="3339561"/>
            <a:ext cx="618872" cy="64561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240530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flower&#10;&#10;Description generated with very high confidence">
            <a:extLst>
              <a:ext uri="{FF2B5EF4-FFF2-40B4-BE49-F238E27FC236}">
                <a16:creationId xmlns:a16="http://schemas.microsoft.com/office/drawing/2014/main" id="{7DD54861-536B-4E51-A0F2-981D09CF5C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444" r="1" b="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pic>
        <p:nvPicPr>
          <p:cNvPr id="3" name="Shape 370">
            <a:extLst>
              <a:ext uri="{FF2B5EF4-FFF2-40B4-BE49-F238E27FC236}">
                <a16:creationId xmlns:a16="http://schemas.microsoft.com/office/drawing/2014/main" id="{215374CB-7FAC-4988-9509-51AD95D4D37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73011" y="1390261"/>
            <a:ext cx="5731117" cy="46405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9B31907-EF6B-4B6A-BF99-4BA1611AEB60}"/>
              </a:ext>
            </a:extLst>
          </p:cNvPr>
          <p:cNvSpPr/>
          <p:nvPr/>
        </p:nvSpPr>
        <p:spPr>
          <a:xfrm>
            <a:off x="497544" y="597159"/>
            <a:ext cx="6659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Soothing Rhythm Breathing</a:t>
            </a:r>
            <a:endParaRPr lang="en-I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6A579B-4342-4520-AC05-0C4136C42CB5}"/>
              </a:ext>
            </a:extLst>
          </p:cNvPr>
          <p:cNvSpPr/>
          <p:nvPr/>
        </p:nvSpPr>
        <p:spPr>
          <a:xfrm>
            <a:off x="644794" y="1390261"/>
            <a:ext cx="450046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40"/>
              </a:spcBef>
            </a:pPr>
            <a:r>
              <a:rPr lang="en-US" sz="2400" b="1" dirty="0"/>
              <a:t>Aim: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create safeness in the group (often in therapy people are in threat). </a:t>
            </a:r>
          </a:p>
          <a:p>
            <a:pPr lvl="0">
              <a:spcBef>
                <a:spcPts val="640"/>
              </a:spcBef>
            </a:pPr>
            <a:endParaRPr lang="en-US" sz="2400" dirty="0"/>
          </a:p>
          <a:p>
            <a:pPr lvl="0">
              <a:spcBef>
                <a:spcPts val="640"/>
              </a:spcBef>
            </a:pPr>
            <a:r>
              <a:rPr lang="en-US" sz="2400" dirty="0"/>
              <a:t>Sit in a way that is self-supporting</a:t>
            </a:r>
          </a:p>
          <a:p>
            <a:pPr lvl="0">
              <a:spcBef>
                <a:spcPts val="640"/>
              </a:spcBef>
            </a:pPr>
            <a:endParaRPr lang="en-US" sz="2400" dirty="0"/>
          </a:p>
          <a:p>
            <a:pPr lvl="0">
              <a:spcBef>
                <a:spcPts val="640"/>
              </a:spcBef>
            </a:pPr>
            <a:r>
              <a:rPr lang="en-US" sz="2400" dirty="0"/>
              <a:t>Evenly paced breaths</a:t>
            </a:r>
          </a:p>
          <a:p>
            <a:pPr lvl="0">
              <a:spcBef>
                <a:spcPts val="640"/>
              </a:spcBef>
            </a:pPr>
            <a:endParaRPr lang="en-US" sz="2400" dirty="0"/>
          </a:p>
          <a:p>
            <a:pPr lvl="0">
              <a:spcBef>
                <a:spcPts val="640"/>
              </a:spcBef>
            </a:pPr>
            <a:r>
              <a:rPr lang="en-US" sz="2400" dirty="0"/>
              <a:t>Even Inhale and Exhale</a:t>
            </a:r>
          </a:p>
          <a:p>
            <a:pPr lvl="0">
              <a:spcBef>
                <a:spcPts val="640"/>
              </a:spcBef>
            </a:pPr>
            <a:endParaRPr lang="en-US" sz="2400" dirty="0"/>
          </a:p>
          <a:p>
            <a:pPr lvl="0">
              <a:spcBef>
                <a:spcPts val="640"/>
              </a:spcBef>
            </a:pPr>
            <a:r>
              <a:rPr lang="en-US" sz="2400" dirty="0"/>
              <a:t>Brief pause between breaths</a:t>
            </a:r>
          </a:p>
        </p:txBody>
      </p:sp>
    </p:spTree>
    <p:extLst>
      <p:ext uri="{BB962C8B-B14F-4D97-AF65-F5344CB8AC3E}">
        <p14:creationId xmlns:p14="http://schemas.microsoft.com/office/powerpoint/2010/main" val="1444575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flower&#10;&#10;Description generated with very high confidence">
            <a:extLst>
              <a:ext uri="{FF2B5EF4-FFF2-40B4-BE49-F238E27FC236}">
                <a16:creationId xmlns:a16="http://schemas.microsoft.com/office/drawing/2014/main" id="{7DD54861-536B-4E51-A0F2-981D09CF5C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444" r="1" b="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47BE935-A699-4F11-BE66-D8A4CEDF2073}"/>
              </a:ext>
            </a:extLst>
          </p:cNvPr>
          <p:cNvSpPr txBox="1"/>
          <p:nvPr/>
        </p:nvSpPr>
        <p:spPr>
          <a:xfrm>
            <a:off x="826168" y="1050758"/>
            <a:ext cx="10307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dirty="0"/>
          </a:p>
          <a:p>
            <a:endParaRPr lang="en-I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A452F7D-17A6-4A49-9C59-284F3FD83B4A}"/>
              </a:ext>
            </a:extLst>
          </p:cNvPr>
          <p:cNvSpPr/>
          <p:nvPr/>
        </p:nvSpPr>
        <p:spPr>
          <a:xfrm>
            <a:off x="372862" y="328474"/>
            <a:ext cx="75915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Developing Compassion Images</a:t>
            </a:r>
            <a:endParaRPr lang="en-IE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A567B0-E34A-4CD6-9074-E5F6D7749769}"/>
              </a:ext>
            </a:extLst>
          </p:cNvPr>
          <p:cNvSpPr/>
          <p:nvPr/>
        </p:nvSpPr>
        <p:spPr>
          <a:xfrm>
            <a:off x="372862" y="1118586"/>
            <a:ext cx="78406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>
              <a:lnSpc>
                <a:spcPct val="150000"/>
              </a:lnSpc>
              <a:buFontTx/>
              <a:buChar char="•"/>
            </a:pPr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Ideal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 caring and compassionate self and/or image --- define ideal as you at your compassionate best </a:t>
            </a:r>
          </a:p>
          <a:p>
            <a:pPr marL="266700" indent="-266700">
              <a:lnSpc>
                <a:spcPct val="150000"/>
              </a:lnSpc>
              <a:buFontTx/>
              <a:buChar char="•"/>
            </a:pPr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Caring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 as a genuine desire for one’s well-being –Commitment and motivation</a:t>
            </a:r>
          </a:p>
          <a:p>
            <a:pPr marL="266700" indent="-266700">
              <a:lnSpc>
                <a:spcPct val="150000"/>
              </a:lnSpc>
              <a:buFontTx/>
              <a:buChar char="•"/>
            </a:pPr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Wisdom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  a sentient mind who understands the struggles of humanity and self. Empathic stance, self-transcendent</a:t>
            </a:r>
          </a:p>
          <a:p>
            <a:pPr marL="266700" indent="-266700">
              <a:lnSpc>
                <a:spcPct val="150000"/>
              </a:lnSpc>
              <a:buFontTx/>
              <a:buChar char="•"/>
            </a:pPr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Strength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 as ‘calm authority’ fortitude, endurance</a:t>
            </a:r>
          </a:p>
          <a:p>
            <a:pPr marL="266700" indent="-266700">
              <a:lnSpc>
                <a:spcPct val="150000"/>
              </a:lnSpc>
              <a:buFontTx/>
              <a:buChar char="•"/>
            </a:pPr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Warmth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 affiliation, genuine care,  gentle smile, voice</a:t>
            </a:r>
          </a:p>
          <a:p>
            <a:pPr marL="266700" indent="-266700">
              <a:lnSpc>
                <a:spcPct val="150000"/>
              </a:lnSpc>
              <a:buFontTx/>
              <a:buChar char="•"/>
            </a:pPr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Non-Judgement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 no criticism, curiosity – but motivation to be encouraging, supportive helpful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169571-5D32-4D8B-B9BD-A1D176232B08}"/>
              </a:ext>
            </a:extLst>
          </p:cNvPr>
          <p:cNvSpPr/>
          <p:nvPr/>
        </p:nvSpPr>
        <p:spPr>
          <a:xfrm>
            <a:off x="372862" y="5203768"/>
            <a:ext cx="862909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Exercises:</a:t>
            </a:r>
          </a:p>
          <a:p>
            <a:endParaRPr lang="en-GB" alt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Creating the Compassionate Self: You at Your Compassionate Best</a:t>
            </a:r>
          </a:p>
          <a:p>
            <a:endParaRPr lang="en-GB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>
              <a:buFontTx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Compassionate Companion </a:t>
            </a:r>
          </a:p>
        </p:txBody>
      </p:sp>
    </p:spTree>
    <p:extLst>
      <p:ext uri="{BB962C8B-B14F-4D97-AF65-F5344CB8AC3E}">
        <p14:creationId xmlns:p14="http://schemas.microsoft.com/office/powerpoint/2010/main" val="492132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flower&#10;&#10;Description generated with very high confidence">
            <a:extLst>
              <a:ext uri="{FF2B5EF4-FFF2-40B4-BE49-F238E27FC236}">
                <a16:creationId xmlns:a16="http://schemas.microsoft.com/office/drawing/2014/main" id="{7DD54861-536B-4E51-A0F2-981D09CF5C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444" r="1" b="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47BE935-A699-4F11-BE66-D8A4CEDF2073}"/>
              </a:ext>
            </a:extLst>
          </p:cNvPr>
          <p:cNvSpPr txBox="1"/>
          <p:nvPr/>
        </p:nvSpPr>
        <p:spPr>
          <a:xfrm>
            <a:off x="585926" y="1050758"/>
            <a:ext cx="1054729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Act of creating one (what one would like for oneself) is a step on compassion focusing</a:t>
            </a:r>
          </a:p>
          <a:p>
            <a:pPr>
              <a:spcBef>
                <a:spcPct val="0"/>
              </a:spcBef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Find the type of image and form of relationship that fits for  you – images usually change over time or for different situations</a:t>
            </a:r>
          </a:p>
          <a:p>
            <a:pPr>
              <a:spcBef>
                <a:spcPct val="0"/>
              </a:spcBef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This can be an Inner:  Nurturer, Guide, Friend, Mentor, Fellow Traveller; Bodhisattva, Ideal Compassionate Other, Compassionate Companion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686E91-B847-45F2-BA8D-8EF022098C85}"/>
              </a:ext>
            </a:extLst>
          </p:cNvPr>
          <p:cNvSpPr/>
          <p:nvPr/>
        </p:nvSpPr>
        <p:spPr>
          <a:xfrm>
            <a:off x="310719" y="275208"/>
            <a:ext cx="7890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Imagining the Compassionate Other </a:t>
            </a:r>
            <a:endParaRPr lang="en-IE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F9B54B-5B10-482B-9329-05A2DDDE2A43}"/>
              </a:ext>
            </a:extLst>
          </p:cNvPr>
          <p:cNvSpPr/>
          <p:nvPr/>
        </p:nvSpPr>
        <p:spPr>
          <a:xfrm>
            <a:off x="514905" y="3364637"/>
            <a:ext cx="862909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How:</a:t>
            </a:r>
          </a:p>
          <a:p>
            <a:pPr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Activate your soothing system.</a:t>
            </a:r>
          </a:p>
          <a:p>
            <a:pPr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Visualize your compassionate compassion</a:t>
            </a:r>
          </a:p>
          <a:p>
            <a:pPr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Image them offering you their compassion and you accepting it</a:t>
            </a:r>
          </a:p>
          <a:p>
            <a:pPr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Notice what feelings arise and any blocks to letting compassion in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2113300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2095</TotalTime>
  <Words>655</Words>
  <Application>Microsoft Office PowerPoint</Application>
  <PresentationFormat>Widescreen</PresentationFormat>
  <Paragraphs>111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Times New Roman</vt:lpstr>
      <vt:lpstr>Office Theme</vt:lpstr>
      <vt:lpstr>Learning How to Apply Compassion both Inside and Outside the Classroom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Compassion Focused Therapy for Eating Disorders</dc:title>
  <dc:creator>Jillian Doyle</dc:creator>
  <cp:lastModifiedBy>Clodagh Dowling</cp:lastModifiedBy>
  <cp:revision>118</cp:revision>
  <cp:lastPrinted>2018-04-13T08:48:27Z</cp:lastPrinted>
  <dcterms:created xsi:type="dcterms:W3CDTF">2018-03-26T15:51:57Z</dcterms:created>
  <dcterms:modified xsi:type="dcterms:W3CDTF">2018-06-11T11:00:21Z</dcterms:modified>
</cp:coreProperties>
</file>