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320" r:id="rId3"/>
    <p:sldId id="321" r:id="rId4"/>
    <p:sldId id="312" r:id="rId5"/>
    <p:sldId id="322" r:id="rId6"/>
    <p:sldId id="323" r:id="rId7"/>
    <p:sldId id="324" r:id="rId8"/>
    <p:sldId id="32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D06A"/>
    <a:srgbClr val="69CE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660"/>
  </p:normalViewPr>
  <p:slideViewPr>
    <p:cSldViewPr>
      <p:cViewPr varScale="1">
        <p:scale>
          <a:sx n="72" d="100"/>
          <a:sy n="72" d="100"/>
        </p:scale>
        <p:origin x="15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74"/>
    </p:cViewPr>
  </p:sorterViewPr>
  <p:notesViewPr>
    <p:cSldViewPr>
      <p:cViewPr varScale="1">
        <p:scale>
          <a:sx n="52" d="100"/>
          <a:sy n="52" d="100"/>
        </p:scale>
        <p:origin x="-2820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PCDC01\RedirectedFolders\rbyrne\My%20Documents\MH%203%20Year%20Report\MH%203%20year%20report%20master%20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/>
              <a:t>Which elements of the session did you find most useful?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'Q7'!$H$4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'Q7'!$N$3:$Q$3</c:f>
              <c:strCache>
                <c:ptCount val="4"/>
                <c:pt idx="0">
                  <c:v>Mental Health</c:v>
                </c:pt>
                <c:pt idx="1">
                  <c:v>Wellbeing</c:v>
                </c:pt>
                <c:pt idx="2">
                  <c:v>Listening skills</c:v>
                </c:pt>
                <c:pt idx="3">
                  <c:v>Useful advice</c:v>
                </c:pt>
              </c:strCache>
            </c:strRef>
          </c:cat>
          <c:val>
            <c:numRef>
              <c:f>'Q7'!$N$4:$Q$4</c:f>
              <c:numCache>
                <c:formatCode>0.0%</c:formatCode>
                <c:ptCount val="4"/>
                <c:pt idx="0">
                  <c:v>0.55718206770356815</c:v>
                </c:pt>
                <c:pt idx="1">
                  <c:v>0.64775846294602013</c:v>
                </c:pt>
                <c:pt idx="2">
                  <c:v>0.71180237877401642</c:v>
                </c:pt>
                <c:pt idx="3">
                  <c:v>0.26806953339432754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61-430D-9D0F-57389BBD9CC8}"/>
            </c:ext>
          </c:extLst>
        </c:ser>
        <c:ser>
          <c:idx val="1"/>
          <c:order val="1"/>
          <c:tx>
            <c:strRef>
              <c:f>'Q7'!$H$5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'Q7'!$N$3:$Q$3</c:f>
              <c:strCache>
                <c:ptCount val="4"/>
                <c:pt idx="0">
                  <c:v>Mental Health</c:v>
                </c:pt>
                <c:pt idx="1">
                  <c:v>Wellbeing</c:v>
                </c:pt>
                <c:pt idx="2">
                  <c:v>Listening skills</c:v>
                </c:pt>
                <c:pt idx="3">
                  <c:v>Useful advice</c:v>
                </c:pt>
              </c:strCache>
            </c:strRef>
          </c:cat>
          <c:val>
            <c:numRef>
              <c:f>'Q7'!$N$5:$Q$5</c:f>
              <c:numCache>
                <c:formatCode>0.0%</c:formatCode>
                <c:ptCount val="4"/>
                <c:pt idx="0">
                  <c:v>0.50941028858218318</c:v>
                </c:pt>
                <c:pt idx="1">
                  <c:v>0.59598494353826847</c:v>
                </c:pt>
                <c:pt idx="2">
                  <c:v>0.69447929736511915</c:v>
                </c:pt>
                <c:pt idx="3">
                  <c:v>0.21518193224592222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61-430D-9D0F-57389BBD9CC8}"/>
            </c:ext>
          </c:extLst>
        </c:ser>
        <c:ser>
          <c:idx val="2"/>
          <c:order val="2"/>
          <c:tx>
            <c:strRef>
              <c:f>'Q7'!$H$6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'Q7'!$N$3:$Q$3</c:f>
              <c:strCache>
                <c:ptCount val="4"/>
                <c:pt idx="0">
                  <c:v>Mental Health</c:v>
                </c:pt>
                <c:pt idx="1">
                  <c:v>Wellbeing</c:v>
                </c:pt>
                <c:pt idx="2">
                  <c:v>Listening skills</c:v>
                </c:pt>
                <c:pt idx="3">
                  <c:v>Useful advice</c:v>
                </c:pt>
              </c:strCache>
            </c:strRef>
          </c:cat>
          <c:val>
            <c:numRef>
              <c:f>'Q7'!$N$6:$Q$6</c:f>
              <c:numCache>
                <c:formatCode>0.0%</c:formatCode>
                <c:ptCount val="4"/>
                <c:pt idx="0">
                  <c:v>0.54795972443031271</c:v>
                </c:pt>
                <c:pt idx="1">
                  <c:v>0.61102278749337569</c:v>
                </c:pt>
                <c:pt idx="2">
                  <c:v>0.64387917329093802</c:v>
                </c:pt>
                <c:pt idx="3">
                  <c:v>0.42289348171701113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61-430D-9D0F-57389BBD9CC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66249656"/>
        <c:axId val="366249984"/>
      </c:barChart>
      <c:catAx>
        <c:axId val="366249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6249984"/>
        <c:crosses val="autoZero"/>
        <c:auto val="1"/>
        <c:lblAlgn val="ctr"/>
        <c:lblOffset val="100"/>
        <c:noMultiLvlLbl val="0"/>
      </c:catAx>
      <c:valAx>
        <c:axId val="36624998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66249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tx1"/>
      </a:solidFill>
      <a:round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ABE23-7AFF-4A31-B04B-C4BD36D6E94F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1EFC4-E97C-4AD6-A450-0C666097EFD5}" type="slidenum">
              <a:rPr lang="en-IE" smtClean="0"/>
              <a:pPr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89847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A476221-B16D-4DAB-9D78-A73F7985953C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1A4FEA-08C1-4766-AD25-0E151F46AEF0}" type="slidenum">
              <a:rPr lang="en-IE" smtClean="0"/>
              <a:pPr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2216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Deirdre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A4FEA-08C1-4766-AD25-0E151F46AEF0}" type="slidenum">
              <a:rPr lang="en-IE" smtClean="0"/>
              <a:pPr/>
              <a:t>1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69007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A4FEA-08C1-4766-AD25-0E151F46AEF0}" type="slidenum">
              <a:rPr lang="en-IE" smtClean="0"/>
              <a:pPr/>
              <a:t>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32623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27B0A-31BB-4445-B96A-FFA1BF7D5EE8}" type="datetimeFigureOut">
              <a:rPr lang="en-IE" smtClean="0"/>
              <a:pPr/>
              <a:t>19/06/2018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03B17-309A-43EC-A687-DD8C166AB0F3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ikkoriumaplv.blogspot.com/2011/07/crecimiento-en-ninos-con-alergia-leche.html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6955702" cy="2520280"/>
          </a:xfrm>
        </p:spPr>
        <p:txBody>
          <a:bodyPr>
            <a:normAutofit fontScale="90000"/>
          </a:bodyPr>
          <a:lstStyle/>
          <a:p>
            <a:r>
              <a:rPr lang="en-IE" dirty="0">
                <a:solidFill>
                  <a:srgbClr val="7030A0"/>
                </a:solidFill>
              </a:rPr>
              <a:t>Supporting Parents to support their Children’s Mental Health and Wellbeing .</a:t>
            </a:r>
            <a:endParaRPr lang="en-IE" dirty="0">
              <a:ea typeface="ＭＳ Ｐゴシック" pitchFamily="-8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8457" y="5388428"/>
            <a:ext cx="6926943" cy="890135"/>
          </a:xfrm>
        </p:spPr>
        <p:txBody>
          <a:bodyPr>
            <a:normAutofit fontScale="85000" lnSpcReduction="20000"/>
          </a:bodyPr>
          <a:lstStyle/>
          <a:p>
            <a:pPr eaLnBrk="1" hangingPunct="1"/>
            <a:endParaRPr lang="en-IE" dirty="0">
              <a:solidFill>
                <a:srgbClr val="898989"/>
              </a:solidFill>
              <a:ea typeface="ＭＳ Ｐゴシック" pitchFamily="-84" charset="-128"/>
            </a:endParaRPr>
          </a:p>
          <a:p>
            <a:pPr eaLnBrk="1" hangingPunct="1"/>
            <a:r>
              <a:rPr lang="en-IE" dirty="0">
                <a:solidFill>
                  <a:srgbClr val="898989"/>
                </a:solidFill>
                <a:ea typeface="ＭＳ Ｐゴシック" pitchFamily="-84" charset="-128"/>
              </a:rPr>
              <a:t>        20</a:t>
            </a:r>
            <a:r>
              <a:rPr lang="en-IE" baseline="30000" dirty="0">
                <a:solidFill>
                  <a:srgbClr val="898989"/>
                </a:solidFill>
                <a:ea typeface="ＭＳ Ｐゴシック" pitchFamily="-84" charset="-128"/>
              </a:rPr>
              <a:t>th</a:t>
            </a:r>
            <a:r>
              <a:rPr lang="en-IE" dirty="0">
                <a:solidFill>
                  <a:srgbClr val="898989"/>
                </a:solidFill>
                <a:ea typeface="ＭＳ Ｐゴシック" pitchFamily="-84" charset="-128"/>
              </a:rPr>
              <a:t> June 2018</a:t>
            </a:r>
          </a:p>
        </p:txBody>
      </p:sp>
      <p:pic>
        <p:nvPicPr>
          <p:cNvPr id="5" name="Picture 2" descr="http://www.healthysefton.nhs.uk/images/heros/positive-mental-wellbe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2924944"/>
            <a:ext cx="4824536" cy="1728192"/>
          </a:xfrm>
          <a:prstGeom prst="rect">
            <a:avLst/>
          </a:prstGeom>
          <a:noFill/>
        </p:spPr>
      </p:pic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4869160"/>
            <a:ext cx="178117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60232" y="5805264"/>
            <a:ext cx="2133600" cy="365125"/>
          </a:xfrm>
        </p:spPr>
        <p:txBody>
          <a:bodyPr/>
          <a:lstStyle/>
          <a:p>
            <a:fld id="{6CDBEEA8-7AF0-4B13-890B-14447DF33F47}" type="slidenum">
              <a:rPr lang="en-IE" smtClean="0"/>
              <a:pPr/>
              <a:t>1</a:t>
            </a:fld>
            <a:endParaRPr lang="en-IE" dirty="0"/>
          </a:p>
        </p:txBody>
      </p:sp>
      <p:pic>
        <p:nvPicPr>
          <p:cNvPr id="8" name="Picture 7" descr="SPMH_Mark_2col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5536" y="4941168"/>
            <a:ext cx="2448272" cy="2167491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648732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2796-BB25-45EA-B6D2-210B4BDA8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Background</a:t>
            </a:r>
          </a:p>
        </p:txBody>
      </p:sp>
      <p:pic>
        <p:nvPicPr>
          <p:cNvPr id="1026" name="Picture 2" descr="Image result for images of bullying">
            <a:extLst>
              <a:ext uri="{FF2B5EF4-FFF2-40B4-BE49-F238E27FC236}">
                <a16:creationId xmlns:a16="http://schemas.microsoft.com/office/drawing/2014/main" id="{891AC616-8183-4749-80EF-11C3F275F54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5824" y="2276872"/>
            <a:ext cx="4010562" cy="331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08B6A-4F94-4625-A68F-53FEEB35E7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/>
              <a:t>NPC anti-bullying training for parents:</a:t>
            </a:r>
          </a:p>
          <a:p>
            <a:r>
              <a:rPr lang="en-IE" dirty="0"/>
              <a:t>Resilience</a:t>
            </a:r>
          </a:p>
          <a:p>
            <a:r>
              <a:rPr lang="en-IE" dirty="0"/>
              <a:t>Self-esteem</a:t>
            </a:r>
          </a:p>
          <a:p>
            <a:r>
              <a:rPr lang="en-IE" dirty="0"/>
              <a:t>Friends</a:t>
            </a:r>
          </a:p>
          <a:p>
            <a:r>
              <a:rPr lang="en-IE" dirty="0"/>
              <a:t>Parent/child relationships</a:t>
            </a:r>
          </a:p>
          <a:p>
            <a:r>
              <a:rPr lang="en-IE" dirty="0"/>
              <a:t>Empowerment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75712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00075" y="1491343"/>
            <a:ext cx="2500311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images of partnership">
            <a:extLst>
              <a:ext uri="{FF2B5EF4-FFF2-40B4-BE49-F238E27FC236}">
                <a16:creationId xmlns:a16="http://schemas.microsoft.com/office/drawing/2014/main" id="{656AF235-35B2-4805-B6AD-78737E9836B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457" y="2982855"/>
            <a:ext cx="3016392" cy="3016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3D0F95E-4C06-4B3B-BB1E-30F34EC0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556792"/>
            <a:ext cx="2964105" cy="3312368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How Training works</a:t>
            </a:r>
          </a:p>
        </p:txBody>
      </p:sp>
      <p:pic>
        <p:nvPicPr>
          <p:cNvPr id="2052" name="Picture 4" descr="Image result for images for map of Ireland">
            <a:extLst>
              <a:ext uri="{FF2B5EF4-FFF2-40B4-BE49-F238E27FC236}">
                <a16:creationId xmlns:a16="http://schemas.microsoft.com/office/drawing/2014/main" id="{62FDDF01-E15A-44DF-AB92-708F34B18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26005">
            <a:off x="4067944" y="447527"/>
            <a:ext cx="2329651" cy="2486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6" descr="Image result for images for primary schools buildings clip art">
            <a:extLst>
              <a:ext uri="{FF2B5EF4-FFF2-40B4-BE49-F238E27FC236}">
                <a16:creationId xmlns:a16="http://schemas.microsoft.com/office/drawing/2014/main" id="{1E1E72C1-8DAD-4305-B445-34BCE28EA2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8" name="AutoShape 8" descr="Image result for images for primary schools buildings clip art">
            <a:extLst>
              <a:ext uri="{FF2B5EF4-FFF2-40B4-BE49-F238E27FC236}">
                <a16:creationId xmlns:a16="http://schemas.microsoft.com/office/drawing/2014/main" id="{112139C0-F2E1-4540-8740-5867D91813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9" name="AutoShape 10" descr="Image result for images for primary schools buildings clip art">
            <a:extLst>
              <a:ext uri="{FF2B5EF4-FFF2-40B4-BE49-F238E27FC236}">
                <a16:creationId xmlns:a16="http://schemas.microsoft.com/office/drawing/2014/main" id="{06EA8B30-B52B-488C-96D1-1E10D3A265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24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pic>
        <p:nvPicPr>
          <p:cNvPr id="2060" name="Picture 12" descr="Image result for images for primary schools buildings clip art">
            <a:extLst>
              <a:ext uri="{FF2B5EF4-FFF2-40B4-BE49-F238E27FC236}">
                <a16:creationId xmlns:a16="http://schemas.microsoft.com/office/drawing/2014/main" id="{BF013214-31D6-4DCC-877A-8D84C22BB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6883">
            <a:off x="6116801" y="4196195"/>
            <a:ext cx="2444496" cy="215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Image result for images for parents">
            <a:extLst>
              <a:ext uri="{FF2B5EF4-FFF2-40B4-BE49-F238E27FC236}">
                <a16:creationId xmlns:a16="http://schemas.microsoft.com/office/drawing/2014/main" id="{557D052F-E224-4823-B41E-99556B2E2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34627">
            <a:off x="5923048" y="2129059"/>
            <a:ext cx="3143250" cy="146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773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solidFill>
                  <a:srgbClr val="7030A0"/>
                </a:solidFill>
              </a:rPr>
              <a:t>Aim of the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E" sz="3600" dirty="0"/>
              <a:t>An understanding of the factors that influence  children's mental health and well being</a:t>
            </a:r>
          </a:p>
          <a:p>
            <a:pPr lvl="0"/>
            <a:r>
              <a:rPr lang="en-IE" sz="3600" dirty="0"/>
              <a:t>How to build and nurture children's resilience</a:t>
            </a:r>
          </a:p>
          <a:p>
            <a:pPr lvl="0"/>
            <a:r>
              <a:rPr lang="en-IE" sz="3600" dirty="0"/>
              <a:t>Practical tips on how best to support children’s mental health and wellbeing. </a:t>
            </a:r>
          </a:p>
          <a:p>
            <a:pPr>
              <a:buNone/>
            </a:pPr>
            <a:endParaRPr lang="en-IE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CCC2-748B-42F2-B7C7-662A5562D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How many parents have we reached?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64EDF0-84B8-401D-A03C-F8CBA713A8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437938"/>
              </p:ext>
            </p:extLst>
          </p:nvPr>
        </p:nvGraphicFramePr>
        <p:xfrm>
          <a:off x="971600" y="1844824"/>
          <a:ext cx="7344816" cy="41187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7283">
                  <a:extLst>
                    <a:ext uri="{9D8B030D-6E8A-4147-A177-3AD203B41FA5}">
                      <a16:colId xmlns:a16="http://schemas.microsoft.com/office/drawing/2014/main" val="1688539563"/>
                    </a:ext>
                  </a:extLst>
                </a:gridCol>
                <a:gridCol w="2754846">
                  <a:extLst>
                    <a:ext uri="{9D8B030D-6E8A-4147-A177-3AD203B41FA5}">
                      <a16:colId xmlns:a16="http://schemas.microsoft.com/office/drawing/2014/main" val="3968179069"/>
                    </a:ext>
                  </a:extLst>
                </a:gridCol>
                <a:gridCol w="2752687">
                  <a:extLst>
                    <a:ext uri="{9D8B030D-6E8A-4147-A177-3AD203B41FA5}">
                      <a16:colId xmlns:a16="http://schemas.microsoft.com/office/drawing/2014/main" val="1559602412"/>
                    </a:ext>
                  </a:extLst>
                </a:gridCol>
              </a:tblGrid>
              <a:tr h="13545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IE" sz="3600" dirty="0">
                          <a:effectLst/>
                        </a:rPr>
                        <a:t>Year</a:t>
                      </a:r>
                      <a:endParaRPr lang="en-IE" sz="36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IE" sz="2800" dirty="0">
                          <a:effectLst/>
                        </a:rPr>
                        <a:t>No. of sessions</a:t>
                      </a:r>
                      <a:endParaRPr lang="en-IE" sz="28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IE" sz="2800">
                          <a:effectLst/>
                        </a:rPr>
                        <a:t>Total no. of attendees</a:t>
                      </a:r>
                      <a:endParaRPr lang="en-IE" sz="28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4923766"/>
                  </a:ext>
                </a:extLst>
              </a:tr>
              <a:tr h="694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2015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(not a full year)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800" dirty="0">
                          <a:effectLst/>
                        </a:rPr>
                        <a:t>65</a:t>
                      </a:r>
                      <a:endParaRPr lang="en-IE" sz="28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800">
                          <a:effectLst/>
                        </a:rPr>
                        <a:t>1720</a:t>
                      </a:r>
                      <a:endParaRPr lang="en-IE" sz="28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0579471"/>
                  </a:ext>
                </a:extLst>
              </a:tr>
              <a:tr h="612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2016</a:t>
                      </a:r>
                      <a:endParaRPr lang="en-IE" sz="24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800" dirty="0">
                          <a:effectLst/>
                        </a:rPr>
                        <a:t>85</a:t>
                      </a:r>
                      <a:endParaRPr lang="en-IE" sz="28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800">
                          <a:effectLst/>
                        </a:rPr>
                        <a:t>2331</a:t>
                      </a:r>
                      <a:endParaRPr lang="en-IE" sz="28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1557426"/>
                  </a:ext>
                </a:extLst>
              </a:tr>
              <a:tr h="612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2017</a:t>
                      </a:r>
                      <a:endParaRPr lang="en-IE" sz="24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800" dirty="0">
                          <a:effectLst/>
                        </a:rPr>
                        <a:t>99</a:t>
                      </a:r>
                      <a:endParaRPr lang="en-IE" sz="28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800">
                          <a:effectLst/>
                        </a:rPr>
                        <a:t>2372</a:t>
                      </a:r>
                      <a:endParaRPr lang="en-IE" sz="280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2106869"/>
                  </a:ext>
                </a:extLst>
              </a:tr>
              <a:tr h="612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Totals</a:t>
                      </a:r>
                      <a:endParaRPr lang="en-IE" sz="240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800" b="1" dirty="0">
                          <a:solidFill>
                            <a:srgbClr val="FF0000"/>
                          </a:solidFill>
                          <a:effectLst/>
                        </a:rPr>
                        <a:t>249</a:t>
                      </a:r>
                      <a:endParaRPr lang="en-IE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800" b="1" dirty="0">
                          <a:solidFill>
                            <a:srgbClr val="FF0000"/>
                          </a:solidFill>
                          <a:effectLst/>
                        </a:rPr>
                        <a:t>6423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(including 274 teachers)</a:t>
                      </a:r>
                      <a:endParaRPr lang="en-IE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3148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442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images for parents voice">
            <a:extLst>
              <a:ext uri="{FF2B5EF4-FFF2-40B4-BE49-F238E27FC236}">
                <a16:creationId xmlns:a16="http://schemas.microsoft.com/office/drawing/2014/main" id="{6407A8B3-AA21-4683-A61B-56C0F79E22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2" r="13869" b="2"/>
          <a:stretch/>
        </p:blipFill>
        <p:spPr bwMode="auto">
          <a:xfrm>
            <a:off x="179512" y="908720"/>
            <a:ext cx="3655318" cy="216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6D07F-F2E2-43FD-AFD4-A1B3538F6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36" y="559227"/>
            <a:ext cx="4663430" cy="56282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sz="2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E" sz="1800" dirty="0"/>
              <a:t>95% increase confidence supporting their child’s mental health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E" sz="1800" dirty="0"/>
              <a:t>93.3</a:t>
            </a:r>
            <a:r>
              <a:rPr lang="en-IE" sz="1800" b="1" dirty="0"/>
              <a:t>% </a:t>
            </a:r>
            <a:r>
              <a:rPr lang="en-IE" sz="1800" dirty="0"/>
              <a:t>of the participants found the ‘Supporting Parents to Support their Children’s Mental Health and Wellbeing’ to be either ‘very good’ or ‘excellent’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E" sz="1800" dirty="0"/>
              <a:t>98% would recommend the course to others</a:t>
            </a:r>
          </a:p>
          <a:p>
            <a:pPr>
              <a:buFont typeface="Wingdings" panose="05000000000000000000" pitchFamily="2" charset="2"/>
              <a:buChar char="Ø"/>
            </a:pPr>
            <a:endParaRPr lang="en-IE" sz="1800" dirty="0"/>
          </a:p>
          <a:p>
            <a:pPr>
              <a:buFont typeface="Wingdings" panose="05000000000000000000" pitchFamily="2" charset="2"/>
              <a:buChar char="Ø"/>
            </a:pPr>
            <a:endParaRPr lang="en-IE" sz="1800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4B8D247-91F0-497A-886E-079045D966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1612682"/>
              </p:ext>
            </p:extLst>
          </p:nvPr>
        </p:nvGraphicFramePr>
        <p:xfrm>
          <a:off x="628650" y="3933056"/>
          <a:ext cx="803071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6421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4">
            <a:extLst>
              <a:ext uri="{FF2B5EF4-FFF2-40B4-BE49-F238E27FC236}">
                <a16:creationId xmlns:a16="http://schemas.microsoft.com/office/drawing/2014/main" id="{8194372E-4BFE-4905-8C8E-C4DD0C46C9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873" r="18833"/>
          <a:stretch/>
        </p:blipFill>
        <p:spPr>
          <a:xfrm>
            <a:off x="20" y="10"/>
            <a:ext cx="3476673" cy="6857990"/>
          </a:xfrm>
          <a:prstGeom prst="rect">
            <a:avLst/>
          </a:prstGeom>
          <a:effectLst/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10700" y="2115117"/>
            <a:ext cx="4732020" cy="0"/>
          </a:xfrm>
          <a:prstGeom prst="line">
            <a:avLst/>
          </a:prstGeom>
          <a:ln>
            <a:solidFill>
              <a:srgbClr val="FCCE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EC0E68F-B7F7-4B4C-8090-C5E71F1DA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4072" y="629268"/>
            <a:ext cx="4939868" cy="1286160"/>
          </a:xfrm>
        </p:spPr>
        <p:txBody>
          <a:bodyPr anchor="b">
            <a:normAutofit/>
          </a:bodyPr>
          <a:lstStyle/>
          <a:p>
            <a:r>
              <a:rPr lang="en-IE" dirty="0"/>
              <a:t>Key Points!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F101D92-2B83-4119-BC44-635C30353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4073" y="2438400"/>
            <a:ext cx="4939867" cy="3785419"/>
          </a:xfrm>
        </p:spPr>
        <p:txBody>
          <a:bodyPr>
            <a:normAutofit/>
          </a:bodyPr>
          <a:lstStyle/>
          <a:p>
            <a:r>
              <a:rPr lang="en-US" sz="3600" dirty="0"/>
              <a:t>Partnership works</a:t>
            </a:r>
          </a:p>
          <a:p>
            <a:r>
              <a:rPr lang="en-US" sz="3600" dirty="0"/>
              <a:t>Early Prevention </a:t>
            </a:r>
          </a:p>
          <a:p>
            <a:r>
              <a:rPr lang="en-US" sz="3600" dirty="0"/>
              <a:t>Parents want support</a:t>
            </a:r>
          </a:p>
          <a:p>
            <a:r>
              <a:rPr lang="en-US" sz="3600" dirty="0"/>
              <a:t>Parents value this session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1BFCAC-43CE-48E7-8B11-36DE754FDE29}"/>
              </a:ext>
            </a:extLst>
          </p:cNvPr>
          <p:cNvSpPr txBox="1"/>
          <p:nvPr/>
        </p:nvSpPr>
        <p:spPr>
          <a:xfrm>
            <a:off x="1036602" y="6657945"/>
            <a:ext cx="2440091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IE" sz="700">
                <a:solidFill>
                  <a:srgbClr val="FFFFFF"/>
                </a:solidFill>
                <a:hlinkClick r:id="rId3" tooltip="http://mikkoriumaplv.blogspot.com/2011/07/crecimiento-en-ninos-con-alergia-leche.html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IE" sz="700">
                <a:solidFill>
                  <a:srgbClr val="FFFFFF"/>
                </a:solidFill>
              </a:rPr>
              <a:t> by Unknown Author is licensed under </a:t>
            </a:r>
            <a:r>
              <a:rPr lang="en-IE" sz="700">
                <a:solidFill>
                  <a:srgbClr val="FFFFFF"/>
                </a:solidFill>
                <a:hlinkClick r:id="rId4" tooltip="https://creativecommons.org/licenses/by-nc-sa/3.0/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CC BY-NC-SA</a:t>
            </a:r>
            <a:endParaRPr lang="en-IE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998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mage result for thank you gif">
            <a:extLst>
              <a:ext uri="{FF2B5EF4-FFF2-40B4-BE49-F238E27FC236}">
                <a16:creationId xmlns:a16="http://schemas.microsoft.com/office/drawing/2014/main" id="{07235630-9EC7-4A3A-8F66-55E08B1D3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57" y="1695803"/>
            <a:ext cx="7463281" cy="2741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10517BA-51A3-4213-A822-57BAFBE6A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1371600"/>
          </a:xfrm>
        </p:spPr>
        <p:txBody>
          <a:bodyPr/>
          <a:lstStyle/>
          <a:p>
            <a:endParaRPr lang="en-IE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B10B02-D928-4DD5-99CF-C2D6F5987B7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FE0413E-D8BC-45EE-B6D2-A151EBDDF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IE" sz="3200" b="1" dirty="0"/>
              <a:t>alynch@npc.ie</a:t>
            </a:r>
          </a:p>
        </p:txBody>
      </p:sp>
    </p:spTree>
    <p:extLst>
      <p:ext uri="{BB962C8B-B14F-4D97-AF65-F5344CB8AC3E}">
        <p14:creationId xmlns:p14="http://schemas.microsoft.com/office/powerpoint/2010/main" val="2635978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8239</TotalTime>
  <Words>201</Words>
  <Application>Microsoft Office PowerPoint</Application>
  <PresentationFormat>On-screen Show (4:3)</PresentationFormat>
  <Paragraphs>49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Times New Roman</vt:lpstr>
      <vt:lpstr>Wingdings</vt:lpstr>
      <vt:lpstr>Office Theme</vt:lpstr>
      <vt:lpstr>Supporting Parents to support their Children’s Mental Health and Wellbeing .</vt:lpstr>
      <vt:lpstr>Background</vt:lpstr>
      <vt:lpstr>How Training works</vt:lpstr>
      <vt:lpstr>Aim of the Session</vt:lpstr>
      <vt:lpstr>How many parents have we reached?</vt:lpstr>
      <vt:lpstr>PowerPoint Presentation</vt:lpstr>
      <vt:lpstr>Key Points!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Parents to support their Children’s Mental Health and Wellbeing .</dc:title>
  <dc:creator>alynch</dc:creator>
  <cp:lastModifiedBy>Aine Lynch</cp:lastModifiedBy>
  <cp:revision>813</cp:revision>
  <dcterms:created xsi:type="dcterms:W3CDTF">2014-12-18T14:41:00Z</dcterms:created>
  <dcterms:modified xsi:type="dcterms:W3CDTF">2018-06-19T15:21:06Z</dcterms:modified>
</cp:coreProperties>
</file>