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65" r:id="rId3"/>
    <p:sldId id="266" r:id="rId4"/>
    <p:sldId id="271" r:id="rId5"/>
    <p:sldId id="272" r:id="rId6"/>
    <p:sldId id="259" r:id="rId7"/>
    <p:sldId id="267" r:id="rId8"/>
    <p:sldId id="257" r:id="rId9"/>
    <p:sldId id="262" r:id="rId10"/>
    <p:sldId id="258" r:id="rId11"/>
    <p:sldId id="263" r:id="rId12"/>
    <p:sldId id="269" r:id="rId13"/>
    <p:sldId id="270" r:id="rId14"/>
    <p:sldId id="264" r:id="rId15"/>
    <p:sldId id="260" r:id="rId16"/>
    <p:sldId id="273" r:id="rId17"/>
    <p:sldId id="275" r:id="rId18"/>
    <p:sldId id="281" r:id="rId19"/>
    <p:sldId id="276" r:id="rId20"/>
    <p:sldId id="277" r:id="rId21"/>
    <p:sldId id="278" r:id="rId22"/>
    <p:sldId id="279" r:id="rId23"/>
    <p:sldId id="280"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E0F2"/>
    <a:srgbClr val="97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94660"/>
  </p:normalViewPr>
  <p:slideViewPr>
    <p:cSldViewPr snapToGrid="0">
      <p:cViewPr varScale="1">
        <p:scale>
          <a:sx n="99" d="100"/>
          <a:sy n="99" d="100"/>
        </p:scale>
        <p:origin x="108"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D1B0533-C1D2-4D44-B741-B2A9B8AE9B0A}" type="datetimeFigureOut">
              <a:rPr lang="en-IE" smtClean="0"/>
              <a:t>14/03/2018</a:t>
            </a:fld>
            <a:endParaRPr lang="en-I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608D135-BDB4-4D01-9F3B-5DD04067ABB9}" type="slidenum">
              <a:rPr lang="en-IE" smtClean="0"/>
              <a:t>‹#›</a:t>
            </a:fld>
            <a:endParaRPr lang="en-IE"/>
          </a:p>
        </p:txBody>
      </p:sp>
    </p:spTree>
    <p:extLst>
      <p:ext uri="{BB962C8B-B14F-4D97-AF65-F5344CB8AC3E}">
        <p14:creationId xmlns:p14="http://schemas.microsoft.com/office/powerpoint/2010/main" val="2990291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Introduce self (DBT) and format for today</a:t>
            </a:r>
          </a:p>
          <a:p>
            <a:endParaRPr lang="en-IE" dirty="0"/>
          </a:p>
          <a:p>
            <a:r>
              <a:rPr lang="en-IE" dirty="0"/>
              <a:t>Just to get us rolling with our groups we’re going to do a brief ice breaker – introduce your partner and where their name came from</a:t>
            </a:r>
          </a:p>
          <a:p>
            <a:endParaRPr lang="en-IE" dirty="0"/>
          </a:p>
          <a:p>
            <a:endParaRPr lang="en-IE" dirty="0"/>
          </a:p>
        </p:txBody>
      </p:sp>
      <p:sp>
        <p:nvSpPr>
          <p:cNvPr id="4" name="Slide Number Placeholder 3"/>
          <p:cNvSpPr>
            <a:spLocks noGrp="1"/>
          </p:cNvSpPr>
          <p:nvPr>
            <p:ph type="sldNum" sz="quarter" idx="10"/>
          </p:nvPr>
        </p:nvSpPr>
        <p:spPr/>
        <p:txBody>
          <a:bodyPr/>
          <a:lstStyle/>
          <a:p>
            <a:fld id="{7608D135-BDB4-4D01-9F3B-5DD04067ABB9}" type="slidenum">
              <a:rPr lang="en-IE" smtClean="0"/>
              <a:t>1</a:t>
            </a:fld>
            <a:endParaRPr lang="en-IE"/>
          </a:p>
        </p:txBody>
      </p:sp>
    </p:spTree>
    <p:extLst>
      <p:ext uri="{BB962C8B-B14F-4D97-AF65-F5344CB8AC3E}">
        <p14:creationId xmlns:p14="http://schemas.microsoft.com/office/powerpoint/2010/main" val="1300143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Behaviours may not be valid but they are understandable</a:t>
            </a:r>
          </a:p>
          <a:p>
            <a:endParaRPr lang="en-IE" dirty="0"/>
          </a:p>
          <a:p>
            <a:r>
              <a:rPr lang="en-IE" dirty="0"/>
              <a:t>Validating the person’s emotional pain </a:t>
            </a:r>
          </a:p>
          <a:p>
            <a:endParaRPr lang="en-IE" dirty="0"/>
          </a:p>
          <a:p>
            <a:r>
              <a:rPr lang="en-IE" dirty="0"/>
              <a:t>Validating ourselves</a:t>
            </a:r>
          </a:p>
          <a:p>
            <a:r>
              <a:rPr lang="en-IE" dirty="0"/>
              <a:t>From an acceptance point of view:</a:t>
            </a:r>
          </a:p>
          <a:p>
            <a:endParaRPr lang="en-IE" dirty="0"/>
          </a:p>
          <a:p>
            <a:r>
              <a:rPr lang="en-IE" dirty="0"/>
              <a:t>It does make sense, it the person doing the best they can in incredibly difficult circumstances. Townsend research re first episode after-effect (relief?)</a:t>
            </a:r>
          </a:p>
          <a:p>
            <a:endParaRPr lang="en-IE" dirty="0"/>
          </a:p>
          <a:p>
            <a:r>
              <a:rPr lang="en-IE" dirty="0"/>
              <a:t>In our work we talk about a skills deficit. A client once said to me they felt like they missed the class at school where everybody else was taught how to deal with their emotions.</a:t>
            </a:r>
          </a:p>
          <a:p>
            <a:endParaRPr lang="en-IE" dirty="0"/>
          </a:p>
          <a:p>
            <a:r>
              <a:rPr lang="en-IE" dirty="0"/>
              <a:t>So if someone is experiencing unbearable emotion, and they don’t necessarily have the skills to manage the big emotion or to solve the problems that are coming up for them………through self-harm they are doing the best they can to cope</a:t>
            </a:r>
          </a:p>
          <a:p>
            <a:endParaRPr lang="en-IE" dirty="0"/>
          </a:p>
          <a:p>
            <a:r>
              <a:rPr lang="en-IE" dirty="0"/>
              <a:t>If we are adrift in stormy seas……we will cling on tight to anything that comes along that keeps me afloat</a:t>
            </a:r>
          </a:p>
        </p:txBody>
      </p:sp>
      <p:sp>
        <p:nvSpPr>
          <p:cNvPr id="4" name="Slide Number Placeholder 3"/>
          <p:cNvSpPr>
            <a:spLocks noGrp="1"/>
          </p:cNvSpPr>
          <p:nvPr>
            <p:ph type="sldNum" sz="quarter" idx="10"/>
          </p:nvPr>
        </p:nvSpPr>
        <p:spPr/>
        <p:txBody>
          <a:bodyPr/>
          <a:lstStyle/>
          <a:p>
            <a:fld id="{7608D135-BDB4-4D01-9F3B-5DD04067ABB9}" type="slidenum">
              <a:rPr lang="en-IE" smtClean="0"/>
              <a:t>10</a:t>
            </a:fld>
            <a:endParaRPr lang="en-IE"/>
          </a:p>
        </p:txBody>
      </p:sp>
    </p:spTree>
    <p:extLst>
      <p:ext uri="{BB962C8B-B14F-4D97-AF65-F5344CB8AC3E}">
        <p14:creationId xmlns:p14="http://schemas.microsoft.com/office/powerpoint/2010/main" val="4201897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In a nutshell we are assuming:</a:t>
            </a:r>
          </a:p>
          <a:p>
            <a:r>
              <a:rPr lang="en-IE" dirty="0"/>
              <a:t>From the point of view of acceptance, the person is doing the best they can</a:t>
            </a:r>
          </a:p>
        </p:txBody>
      </p:sp>
      <p:sp>
        <p:nvSpPr>
          <p:cNvPr id="4" name="Slide Number Placeholder 3"/>
          <p:cNvSpPr>
            <a:spLocks noGrp="1"/>
          </p:cNvSpPr>
          <p:nvPr>
            <p:ph type="sldNum" sz="quarter" idx="10"/>
          </p:nvPr>
        </p:nvSpPr>
        <p:spPr/>
        <p:txBody>
          <a:bodyPr/>
          <a:lstStyle/>
          <a:p>
            <a:fld id="{7608D135-BDB4-4D01-9F3B-5DD04067ABB9}" type="slidenum">
              <a:rPr lang="en-IE" smtClean="0"/>
              <a:t>11</a:t>
            </a:fld>
            <a:endParaRPr lang="en-IE"/>
          </a:p>
        </p:txBody>
      </p:sp>
    </p:spTree>
    <p:extLst>
      <p:ext uri="{BB962C8B-B14F-4D97-AF65-F5344CB8AC3E}">
        <p14:creationId xmlns:p14="http://schemas.microsoft.com/office/powerpoint/2010/main" val="1616758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7608D135-BDB4-4D01-9F3B-5DD04067ABB9}" type="slidenum">
              <a:rPr lang="en-IE" smtClean="0"/>
              <a:t>12</a:t>
            </a:fld>
            <a:endParaRPr lang="en-IE"/>
          </a:p>
        </p:txBody>
      </p:sp>
    </p:spTree>
    <p:extLst>
      <p:ext uri="{BB962C8B-B14F-4D97-AF65-F5344CB8AC3E}">
        <p14:creationId xmlns:p14="http://schemas.microsoft.com/office/powerpoint/2010/main" val="3480541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opposite is also true</a:t>
            </a:r>
          </a:p>
          <a:p>
            <a:r>
              <a:rPr lang="en-IE" dirty="0"/>
              <a:t>From a change point of view, with help, new ways of coping and increased motivation to do something different change can be possible</a:t>
            </a:r>
          </a:p>
        </p:txBody>
      </p:sp>
      <p:sp>
        <p:nvSpPr>
          <p:cNvPr id="4" name="Slide Number Placeholder 3"/>
          <p:cNvSpPr>
            <a:spLocks noGrp="1"/>
          </p:cNvSpPr>
          <p:nvPr>
            <p:ph type="sldNum" sz="quarter" idx="10"/>
          </p:nvPr>
        </p:nvSpPr>
        <p:spPr/>
        <p:txBody>
          <a:bodyPr/>
          <a:lstStyle/>
          <a:p>
            <a:fld id="{7608D135-BDB4-4D01-9F3B-5DD04067ABB9}" type="slidenum">
              <a:rPr lang="en-IE" smtClean="0"/>
              <a:t>13</a:t>
            </a:fld>
            <a:endParaRPr lang="en-IE"/>
          </a:p>
        </p:txBody>
      </p:sp>
    </p:spTree>
    <p:extLst>
      <p:ext uri="{BB962C8B-B14F-4D97-AF65-F5344CB8AC3E}">
        <p14:creationId xmlns:p14="http://schemas.microsoft.com/office/powerpoint/2010/main" val="1294075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Most recent episode: Townsend research shows feeling better disappears, self harm loses it’s effectiveness leading to increased feelings of hopelessness. </a:t>
            </a:r>
          </a:p>
          <a:p>
            <a:endParaRPr lang="en-IE" dirty="0"/>
          </a:p>
          <a:p>
            <a:r>
              <a:rPr lang="en-IE" dirty="0"/>
              <a:t>May be how this links to suicide</a:t>
            </a:r>
          </a:p>
        </p:txBody>
      </p:sp>
      <p:sp>
        <p:nvSpPr>
          <p:cNvPr id="4" name="Slide Number Placeholder 3"/>
          <p:cNvSpPr>
            <a:spLocks noGrp="1"/>
          </p:cNvSpPr>
          <p:nvPr>
            <p:ph type="sldNum" sz="quarter" idx="10"/>
          </p:nvPr>
        </p:nvSpPr>
        <p:spPr/>
        <p:txBody>
          <a:bodyPr/>
          <a:lstStyle/>
          <a:p>
            <a:fld id="{7608D135-BDB4-4D01-9F3B-5DD04067ABB9}" type="slidenum">
              <a:rPr lang="en-IE" smtClean="0"/>
              <a:t>14</a:t>
            </a:fld>
            <a:endParaRPr lang="en-IE"/>
          </a:p>
        </p:txBody>
      </p:sp>
    </p:spTree>
    <p:extLst>
      <p:ext uri="{BB962C8B-B14F-4D97-AF65-F5344CB8AC3E}">
        <p14:creationId xmlns:p14="http://schemas.microsoft.com/office/powerpoint/2010/main" val="2936970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7608D135-BDB4-4D01-9F3B-5DD04067ABB9}" type="slidenum">
              <a:rPr lang="en-IE" smtClean="0"/>
              <a:t>15</a:t>
            </a:fld>
            <a:endParaRPr lang="en-IE"/>
          </a:p>
        </p:txBody>
      </p:sp>
    </p:spTree>
    <p:extLst>
      <p:ext uri="{BB962C8B-B14F-4D97-AF65-F5344CB8AC3E}">
        <p14:creationId xmlns:p14="http://schemas.microsoft.com/office/powerpoint/2010/main" val="41363581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We will start each of our three segments with a prompting statement, that we will ask you to discuss in your groups. At the end we’ll ask you to return to your groups and discuss the statement again. </a:t>
            </a:r>
          </a:p>
        </p:txBody>
      </p:sp>
      <p:sp>
        <p:nvSpPr>
          <p:cNvPr id="4" name="Slide Number Placeholder 3"/>
          <p:cNvSpPr>
            <a:spLocks noGrp="1"/>
          </p:cNvSpPr>
          <p:nvPr>
            <p:ph type="sldNum" sz="quarter" idx="10"/>
          </p:nvPr>
        </p:nvSpPr>
        <p:spPr/>
        <p:txBody>
          <a:bodyPr/>
          <a:lstStyle/>
          <a:p>
            <a:fld id="{7608D135-BDB4-4D01-9F3B-5DD04067ABB9}" type="slidenum">
              <a:rPr lang="en-IE" smtClean="0"/>
              <a:t>16</a:t>
            </a:fld>
            <a:endParaRPr lang="en-IE"/>
          </a:p>
        </p:txBody>
      </p:sp>
    </p:spTree>
    <p:extLst>
      <p:ext uri="{BB962C8B-B14F-4D97-AF65-F5344CB8AC3E}">
        <p14:creationId xmlns:p14="http://schemas.microsoft.com/office/powerpoint/2010/main" val="539114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Wanted to provide some ideas about possible ways of approaching somebody/responding to somebody who is self-harming</a:t>
            </a:r>
          </a:p>
        </p:txBody>
      </p:sp>
      <p:sp>
        <p:nvSpPr>
          <p:cNvPr id="4" name="Slide Number Placeholder 3"/>
          <p:cNvSpPr>
            <a:spLocks noGrp="1"/>
          </p:cNvSpPr>
          <p:nvPr>
            <p:ph type="sldNum" sz="quarter" idx="10"/>
          </p:nvPr>
        </p:nvSpPr>
        <p:spPr/>
        <p:txBody>
          <a:bodyPr/>
          <a:lstStyle/>
          <a:p>
            <a:fld id="{36B74810-07C8-49DD-AA01-D4C57052C990}" type="slidenum">
              <a:rPr lang="en-IE" smtClean="0"/>
              <a:t>24</a:t>
            </a:fld>
            <a:endParaRPr lang="en-IE"/>
          </a:p>
        </p:txBody>
      </p:sp>
    </p:spTree>
    <p:extLst>
      <p:ext uri="{BB962C8B-B14F-4D97-AF65-F5344CB8AC3E}">
        <p14:creationId xmlns:p14="http://schemas.microsoft.com/office/powerpoint/2010/main" val="2367902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6B74810-07C8-49DD-AA01-D4C57052C990}" type="slidenum">
              <a:rPr lang="en-IE" smtClean="0"/>
              <a:t>26</a:t>
            </a:fld>
            <a:endParaRPr lang="en-IE"/>
          </a:p>
        </p:txBody>
      </p:sp>
    </p:spTree>
    <p:extLst>
      <p:ext uri="{BB962C8B-B14F-4D97-AF65-F5344CB8AC3E}">
        <p14:creationId xmlns:p14="http://schemas.microsoft.com/office/powerpoint/2010/main" val="1971518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 make eye contact and stay focused ( the most validating thing can be your presence and attention)</a:t>
            </a:r>
            <a:r>
              <a:rPr lang="en-IE" dirty="0"/>
              <a:t> ( the most validating thing can be your presence and attention)</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dirty="0"/>
              <a:t>reactions in order to avoid invalidation (e.g. eye rolling, heavy sighing, saying “That’s stupid, you’re over-reacting”)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dirty="0"/>
              <a:t>look for a word that describes the feeling e.g. I can see that you are disappointed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dirty="0"/>
              <a:t>– the goal is to communicate that you understand how the other person feels e.g. it makes sense that you felt angry when she shouted at you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dirty="0"/>
              <a:t>– look for how feelings, thoughts and actions make sense, given the persons history or current situation e.g. a teenager might be unwilling to attend therapy because none of their previous experiences were helpful. One validating response might be “I don’t blame you for feeling hopeless about this, given your past experiences”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words are not always necessary to covey validation, for example imagine a fireman who arrives on a scene and sees someone hanging out a window, yelling “save me” and the fireman says “you must be really frightened”. A validating response is to jump on the ladder and save the person. Similarly a validating response might be to give someone a tissue when they are crying, or leave them alone if they ask for some space</a:t>
            </a:r>
            <a:endParaRPr lang="en-IE" dirty="0"/>
          </a:p>
          <a:p>
            <a:pPr marL="171450" indent="-171450">
              <a:buFont typeface="Arial" panose="020B0604020202020204" pitchFamily="34" charset="0"/>
              <a:buChar char="•"/>
            </a:pPr>
            <a:endParaRPr lang="en-US" dirty="0"/>
          </a:p>
          <a:p>
            <a:endParaRPr lang="en-IE" dirty="0"/>
          </a:p>
        </p:txBody>
      </p:sp>
      <p:sp>
        <p:nvSpPr>
          <p:cNvPr id="4" name="Slide Number Placeholder 3"/>
          <p:cNvSpPr>
            <a:spLocks noGrp="1"/>
          </p:cNvSpPr>
          <p:nvPr>
            <p:ph type="sldNum" sz="quarter" idx="10"/>
          </p:nvPr>
        </p:nvSpPr>
        <p:spPr/>
        <p:txBody>
          <a:bodyPr/>
          <a:lstStyle/>
          <a:p>
            <a:fld id="{36B74810-07C8-49DD-AA01-D4C57052C990}" type="slidenum">
              <a:rPr lang="en-IE" smtClean="0"/>
              <a:t>30</a:t>
            </a:fld>
            <a:endParaRPr lang="en-IE"/>
          </a:p>
        </p:txBody>
      </p:sp>
    </p:spTree>
    <p:extLst>
      <p:ext uri="{BB962C8B-B14F-4D97-AF65-F5344CB8AC3E}">
        <p14:creationId xmlns:p14="http://schemas.microsoft.com/office/powerpoint/2010/main" val="198040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We will start each of our three segments with a prompting statement, that we will ask you to discuss in your groups. At the end we’ll ask you to return to your groups and discuss the statement again. </a:t>
            </a:r>
          </a:p>
        </p:txBody>
      </p:sp>
      <p:sp>
        <p:nvSpPr>
          <p:cNvPr id="4" name="Slide Number Placeholder 3"/>
          <p:cNvSpPr>
            <a:spLocks noGrp="1"/>
          </p:cNvSpPr>
          <p:nvPr>
            <p:ph type="sldNum" sz="quarter" idx="10"/>
          </p:nvPr>
        </p:nvSpPr>
        <p:spPr/>
        <p:txBody>
          <a:bodyPr/>
          <a:lstStyle/>
          <a:p>
            <a:fld id="{7608D135-BDB4-4D01-9F3B-5DD04067ABB9}" type="slidenum">
              <a:rPr lang="en-IE" smtClean="0"/>
              <a:t>2</a:t>
            </a:fld>
            <a:endParaRPr lang="en-IE"/>
          </a:p>
        </p:txBody>
      </p:sp>
    </p:spTree>
    <p:extLst>
      <p:ext uri="{BB962C8B-B14F-4D97-AF65-F5344CB8AC3E}">
        <p14:creationId xmlns:p14="http://schemas.microsoft.com/office/powerpoint/2010/main" val="427807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Finding a middle path between opposites</a:t>
            </a:r>
          </a:p>
          <a:p>
            <a:endParaRPr lang="en-IE" dirty="0"/>
          </a:p>
          <a:p>
            <a:endParaRPr lang="en-IE" dirty="0"/>
          </a:p>
          <a:p>
            <a:r>
              <a:rPr lang="en-IE" dirty="0"/>
              <a:t>Allows for flexibility and balance</a:t>
            </a:r>
          </a:p>
          <a:p>
            <a:endParaRPr lang="en-IE" dirty="0"/>
          </a:p>
          <a:p>
            <a:endParaRPr lang="en-IE" dirty="0"/>
          </a:p>
          <a:p>
            <a:r>
              <a:rPr lang="en-IE" dirty="0"/>
              <a:t>Hard to maintain when we are distressed</a:t>
            </a:r>
          </a:p>
          <a:p>
            <a:r>
              <a:rPr lang="en-IE" dirty="0"/>
              <a:t>Bring in here re potential for rejection</a:t>
            </a:r>
          </a:p>
          <a:p>
            <a:endParaRPr lang="en-IE" dirty="0"/>
          </a:p>
          <a:p>
            <a:r>
              <a:rPr lang="en-IE" dirty="0"/>
              <a:t>Tip of the iceberg</a:t>
            </a:r>
          </a:p>
          <a:p>
            <a:endParaRPr lang="en-IE" dirty="0"/>
          </a:p>
          <a:p>
            <a:r>
              <a:rPr lang="en-IE" dirty="0"/>
              <a:t>Bring in here re demands on carers and professionals</a:t>
            </a:r>
          </a:p>
        </p:txBody>
      </p:sp>
      <p:sp>
        <p:nvSpPr>
          <p:cNvPr id="4" name="Slide Number Placeholder 3"/>
          <p:cNvSpPr>
            <a:spLocks noGrp="1"/>
          </p:cNvSpPr>
          <p:nvPr>
            <p:ph type="sldNum" sz="quarter" idx="10"/>
          </p:nvPr>
        </p:nvSpPr>
        <p:spPr/>
        <p:txBody>
          <a:bodyPr/>
          <a:lstStyle/>
          <a:p>
            <a:fld id="{7608D135-BDB4-4D01-9F3B-5DD04067ABB9}" type="slidenum">
              <a:rPr lang="en-IE" smtClean="0"/>
              <a:t>3</a:t>
            </a:fld>
            <a:endParaRPr lang="en-IE"/>
          </a:p>
        </p:txBody>
      </p:sp>
    </p:spTree>
    <p:extLst>
      <p:ext uri="{BB962C8B-B14F-4D97-AF65-F5344CB8AC3E}">
        <p14:creationId xmlns:p14="http://schemas.microsoft.com/office/powerpoint/2010/main" val="1144782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Finding a middle path between opposites</a:t>
            </a:r>
          </a:p>
          <a:p>
            <a:endParaRPr lang="en-IE" dirty="0"/>
          </a:p>
          <a:p>
            <a:endParaRPr lang="en-IE" dirty="0"/>
          </a:p>
          <a:p>
            <a:r>
              <a:rPr lang="en-IE" dirty="0"/>
              <a:t>Allows for flexibility and balance</a:t>
            </a:r>
          </a:p>
          <a:p>
            <a:endParaRPr lang="en-IE" dirty="0"/>
          </a:p>
          <a:p>
            <a:endParaRPr lang="en-IE" dirty="0"/>
          </a:p>
          <a:p>
            <a:r>
              <a:rPr lang="en-IE" dirty="0"/>
              <a:t>Hard to maintain when we are distressed</a:t>
            </a:r>
          </a:p>
          <a:p>
            <a:r>
              <a:rPr lang="en-IE" dirty="0"/>
              <a:t>Bring in here re potential for rejection</a:t>
            </a:r>
          </a:p>
          <a:p>
            <a:endParaRPr lang="en-IE" dirty="0"/>
          </a:p>
          <a:p>
            <a:r>
              <a:rPr lang="en-IE" dirty="0"/>
              <a:t>Tip of the iceberg</a:t>
            </a:r>
          </a:p>
          <a:p>
            <a:endParaRPr lang="en-IE" dirty="0"/>
          </a:p>
          <a:p>
            <a:r>
              <a:rPr lang="en-IE" dirty="0"/>
              <a:t>Bring in here re demands on carers and professionals</a:t>
            </a:r>
          </a:p>
        </p:txBody>
      </p:sp>
      <p:sp>
        <p:nvSpPr>
          <p:cNvPr id="4" name="Slide Number Placeholder 3"/>
          <p:cNvSpPr>
            <a:spLocks noGrp="1"/>
          </p:cNvSpPr>
          <p:nvPr>
            <p:ph type="sldNum" sz="quarter" idx="10"/>
          </p:nvPr>
        </p:nvSpPr>
        <p:spPr/>
        <p:txBody>
          <a:bodyPr/>
          <a:lstStyle/>
          <a:p>
            <a:fld id="{7608D135-BDB4-4D01-9F3B-5DD04067ABB9}" type="slidenum">
              <a:rPr lang="en-IE" smtClean="0"/>
              <a:t>4</a:t>
            </a:fld>
            <a:endParaRPr lang="en-IE"/>
          </a:p>
        </p:txBody>
      </p:sp>
    </p:spTree>
    <p:extLst>
      <p:ext uri="{BB962C8B-B14F-4D97-AF65-F5344CB8AC3E}">
        <p14:creationId xmlns:p14="http://schemas.microsoft.com/office/powerpoint/2010/main" val="61516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Finding a middle path between opposites</a:t>
            </a:r>
          </a:p>
          <a:p>
            <a:endParaRPr lang="en-IE" dirty="0"/>
          </a:p>
          <a:p>
            <a:endParaRPr lang="en-IE" dirty="0"/>
          </a:p>
          <a:p>
            <a:r>
              <a:rPr lang="en-IE" dirty="0"/>
              <a:t>Allows for flexibility and balance</a:t>
            </a:r>
          </a:p>
          <a:p>
            <a:endParaRPr lang="en-IE" dirty="0"/>
          </a:p>
          <a:p>
            <a:endParaRPr lang="en-IE" dirty="0"/>
          </a:p>
          <a:p>
            <a:r>
              <a:rPr lang="en-IE" dirty="0"/>
              <a:t>Hard to maintain when we are distressed</a:t>
            </a:r>
          </a:p>
          <a:p>
            <a:r>
              <a:rPr lang="en-IE" dirty="0"/>
              <a:t>Bring in here re potential for rejection</a:t>
            </a:r>
          </a:p>
          <a:p>
            <a:endParaRPr lang="en-IE" dirty="0"/>
          </a:p>
          <a:p>
            <a:r>
              <a:rPr lang="en-IE" dirty="0"/>
              <a:t>Tip of the iceberg</a:t>
            </a:r>
          </a:p>
          <a:p>
            <a:endParaRPr lang="en-IE" dirty="0"/>
          </a:p>
          <a:p>
            <a:r>
              <a:rPr lang="en-IE" dirty="0"/>
              <a:t>Bring in here re demands on carers and professionals</a:t>
            </a:r>
          </a:p>
        </p:txBody>
      </p:sp>
      <p:sp>
        <p:nvSpPr>
          <p:cNvPr id="4" name="Slide Number Placeholder 3"/>
          <p:cNvSpPr>
            <a:spLocks noGrp="1"/>
          </p:cNvSpPr>
          <p:nvPr>
            <p:ph type="sldNum" sz="quarter" idx="10"/>
          </p:nvPr>
        </p:nvSpPr>
        <p:spPr/>
        <p:txBody>
          <a:bodyPr/>
          <a:lstStyle/>
          <a:p>
            <a:fld id="{7608D135-BDB4-4D01-9F3B-5DD04067ABB9}" type="slidenum">
              <a:rPr lang="en-IE" smtClean="0"/>
              <a:t>5</a:t>
            </a:fld>
            <a:endParaRPr lang="en-IE"/>
          </a:p>
        </p:txBody>
      </p:sp>
    </p:spTree>
    <p:extLst>
      <p:ext uri="{BB962C8B-B14F-4D97-AF65-F5344CB8AC3E}">
        <p14:creationId xmlns:p14="http://schemas.microsoft.com/office/powerpoint/2010/main" val="2231812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There has been a movement in research in recent years towards asking people about their experience of self harm, it seems kind of obvious as a place to start, but it’s taken a while to get there. I’m going to show you a video with statements made by people who engage in self-harm. I’m then going to take some points made in the video and we’ll explore them a little bit further. </a:t>
            </a:r>
          </a:p>
        </p:txBody>
      </p:sp>
      <p:sp>
        <p:nvSpPr>
          <p:cNvPr id="4" name="Slide Number Placeholder 3"/>
          <p:cNvSpPr>
            <a:spLocks noGrp="1"/>
          </p:cNvSpPr>
          <p:nvPr>
            <p:ph type="sldNum" sz="quarter" idx="10"/>
          </p:nvPr>
        </p:nvSpPr>
        <p:spPr/>
        <p:txBody>
          <a:bodyPr/>
          <a:lstStyle/>
          <a:p>
            <a:fld id="{7608D135-BDB4-4D01-9F3B-5DD04067ABB9}" type="slidenum">
              <a:rPr lang="en-IE" smtClean="0"/>
              <a:t>6</a:t>
            </a:fld>
            <a:endParaRPr lang="en-IE"/>
          </a:p>
        </p:txBody>
      </p:sp>
    </p:spTree>
    <p:extLst>
      <p:ext uri="{BB962C8B-B14F-4D97-AF65-F5344CB8AC3E}">
        <p14:creationId xmlns:p14="http://schemas.microsoft.com/office/powerpoint/2010/main" val="711877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Extremely complex problem</a:t>
            </a:r>
          </a:p>
        </p:txBody>
      </p:sp>
      <p:sp>
        <p:nvSpPr>
          <p:cNvPr id="4" name="Slide Number Placeholder 3"/>
          <p:cNvSpPr>
            <a:spLocks noGrp="1"/>
          </p:cNvSpPr>
          <p:nvPr>
            <p:ph type="sldNum" sz="quarter" idx="10"/>
          </p:nvPr>
        </p:nvSpPr>
        <p:spPr/>
        <p:txBody>
          <a:bodyPr/>
          <a:lstStyle/>
          <a:p>
            <a:fld id="{7608D135-BDB4-4D01-9F3B-5DD04067ABB9}" type="slidenum">
              <a:rPr lang="en-IE" smtClean="0"/>
              <a:t>7</a:t>
            </a:fld>
            <a:endParaRPr lang="en-IE"/>
          </a:p>
        </p:txBody>
      </p:sp>
    </p:spTree>
    <p:extLst>
      <p:ext uri="{BB962C8B-B14F-4D97-AF65-F5344CB8AC3E}">
        <p14:creationId xmlns:p14="http://schemas.microsoft.com/office/powerpoint/2010/main" val="1895630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Internal Functions</a:t>
            </a:r>
          </a:p>
          <a:p>
            <a:r>
              <a:rPr lang="en-IE" dirty="0"/>
              <a:t>External Functions</a:t>
            </a:r>
          </a:p>
          <a:p>
            <a:r>
              <a:rPr lang="en-IE" dirty="0"/>
              <a:t>Self-harm can have more than one function at a time</a:t>
            </a:r>
          </a:p>
          <a:p>
            <a:r>
              <a:rPr lang="en-IE" dirty="0"/>
              <a:t>Functions can change over time</a:t>
            </a:r>
          </a:p>
          <a:p>
            <a:r>
              <a:rPr lang="en-IE" dirty="0"/>
              <a:t>Importance of Assessment</a:t>
            </a:r>
          </a:p>
          <a:p>
            <a:r>
              <a:rPr lang="en-IE" dirty="0"/>
              <a:t>Key message not to assume function – it limits us and can lead to us missing the point and invalidating the individual we are concerned about</a:t>
            </a:r>
          </a:p>
        </p:txBody>
      </p:sp>
      <p:sp>
        <p:nvSpPr>
          <p:cNvPr id="4" name="Slide Number Placeholder 3"/>
          <p:cNvSpPr>
            <a:spLocks noGrp="1"/>
          </p:cNvSpPr>
          <p:nvPr>
            <p:ph type="sldNum" sz="quarter" idx="10"/>
          </p:nvPr>
        </p:nvSpPr>
        <p:spPr/>
        <p:txBody>
          <a:bodyPr/>
          <a:lstStyle/>
          <a:p>
            <a:fld id="{7608D135-BDB4-4D01-9F3B-5DD04067ABB9}" type="slidenum">
              <a:rPr lang="en-IE" smtClean="0"/>
              <a:t>8</a:t>
            </a:fld>
            <a:endParaRPr lang="en-IE"/>
          </a:p>
        </p:txBody>
      </p:sp>
    </p:spTree>
    <p:extLst>
      <p:ext uri="{BB962C8B-B14F-4D97-AF65-F5344CB8AC3E}">
        <p14:creationId xmlns:p14="http://schemas.microsoft.com/office/powerpoint/2010/main" val="4097208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Self-harm ultimately an affect regulation function</a:t>
            </a:r>
          </a:p>
          <a:p>
            <a:endParaRPr lang="en-IE" dirty="0"/>
          </a:p>
          <a:p>
            <a:r>
              <a:rPr lang="en-IE" dirty="0"/>
              <a:t>Increased emotional sensitivity (O’Connor; 2015)</a:t>
            </a:r>
          </a:p>
          <a:p>
            <a:endParaRPr lang="en-IE" dirty="0"/>
          </a:p>
          <a:p>
            <a:endParaRPr lang="en-IE" dirty="0"/>
          </a:p>
          <a:p>
            <a:endParaRPr lang="en-IE" dirty="0"/>
          </a:p>
          <a:p>
            <a:r>
              <a:rPr lang="en-IE" dirty="0"/>
              <a:t>Emotions motivate action (Impulsivity)</a:t>
            </a:r>
          </a:p>
          <a:p>
            <a:endParaRPr lang="en-IE" dirty="0"/>
          </a:p>
          <a:p>
            <a:endParaRPr lang="en-IE" dirty="0"/>
          </a:p>
          <a:p>
            <a:r>
              <a:rPr lang="en-IE" dirty="0"/>
              <a:t>Crisis motivates urgent action</a:t>
            </a:r>
          </a:p>
          <a:p>
            <a:r>
              <a:rPr lang="en-IE" dirty="0"/>
              <a:t>Townsend research: Feeling better after first episode of self harm</a:t>
            </a:r>
          </a:p>
        </p:txBody>
      </p:sp>
      <p:sp>
        <p:nvSpPr>
          <p:cNvPr id="4" name="Slide Number Placeholder 3"/>
          <p:cNvSpPr>
            <a:spLocks noGrp="1"/>
          </p:cNvSpPr>
          <p:nvPr>
            <p:ph type="sldNum" sz="quarter" idx="10"/>
          </p:nvPr>
        </p:nvSpPr>
        <p:spPr/>
        <p:txBody>
          <a:bodyPr/>
          <a:lstStyle/>
          <a:p>
            <a:fld id="{7608D135-BDB4-4D01-9F3B-5DD04067ABB9}" type="slidenum">
              <a:rPr lang="en-IE" smtClean="0"/>
              <a:t>9</a:t>
            </a:fld>
            <a:endParaRPr lang="en-IE"/>
          </a:p>
        </p:txBody>
      </p:sp>
    </p:spTree>
    <p:extLst>
      <p:ext uri="{BB962C8B-B14F-4D97-AF65-F5344CB8AC3E}">
        <p14:creationId xmlns:p14="http://schemas.microsoft.com/office/powerpoint/2010/main" val="500318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8A447-6AD9-4BFF-B7DC-6FBF49DD96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9622BB2E-7B5A-4576-8ED8-F4E66F414F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554DE56F-E3FB-4812-873F-D9193FABD965}"/>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5" name="Footer Placeholder 4">
            <a:extLst>
              <a:ext uri="{FF2B5EF4-FFF2-40B4-BE49-F238E27FC236}">
                <a16:creationId xmlns:a16="http://schemas.microsoft.com/office/drawing/2014/main" id="{7774C3EC-BD20-4CDA-A432-B761376B383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B7A082A-EE5F-4A4B-806A-49A18E0ACF6D}"/>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905040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742CF-5E2C-4634-A8A0-C659E6EB20E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5612EBF0-1F45-443A-89CF-CD2B2586AB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8A72DB1-87F1-4B9D-B856-EA882CE632EB}"/>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5" name="Footer Placeholder 4">
            <a:extLst>
              <a:ext uri="{FF2B5EF4-FFF2-40B4-BE49-F238E27FC236}">
                <a16:creationId xmlns:a16="http://schemas.microsoft.com/office/drawing/2014/main" id="{5054972A-F53E-4034-8DB0-29BC0A36488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B177B09-34CE-4E4E-A82A-612090C49EA4}"/>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547667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CE1D7D-8B1E-4144-91E8-CFB8BDE6A2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921015B-999D-4FCD-AC43-B0D4ABBEB2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9DC75AF-71F4-4337-9EB4-C5BDC8EBB091}"/>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5" name="Footer Placeholder 4">
            <a:extLst>
              <a:ext uri="{FF2B5EF4-FFF2-40B4-BE49-F238E27FC236}">
                <a16:creationId xmlns:a16="http://schemas.microsoft.com/office/drawing/2014/main" id="{F15A4276-BB1A-45ED-8A65-9B31B6192C2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0524A7E-9B6C-4BB5-943B-9E07EE7AAB71}"/>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02398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A50E1-FBAC-4859-ACD3-1624CBD841A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CB55161-C5EA-4C47-8899-E3B4333CCF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2B67215-1DE0-4D83-9F8D-F8A3A83D4CCA}"/>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5" name="Footer Placeholder 4">
            <a:extLst>
              <a:ext uri="{FF2B5EF4-FFF2-40B4-BE49-F238E27FC236}">
                <a16:creationId xmlns:a16="http://schemas.microsoft.com/office/drawing/2014/main" id="{86FEB501-01EF-4854-82D0-2F03E0DCEC9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B2DAEF9-3AA7-4111-AA03-67891D04E9DA}"/>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920588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734E6-AB1A-4C78-BFB8-408C78FCD2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6906B63-8A11-4380-BB60-012CCF3B54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B7AF468-880D-449B-BE8B-6BF00A6B1DE9}"/>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5" name="Footer Placeholder 4">
            <a:extLst>
              <a:ext uri="{FF2B5EF4-FFF2-40B4-BE49-F238E27FC236}">
                <a16:creationId xmlns:a16="http://schemas.microsoft.com/office/drawing/2014/main" id="{F25D37D5-6AC4-42E8-9ABB-E907AD1EFD4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44EB7F2-646F-4E23-8A71-D519592CF71D}"/>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043808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EC2F7-4D95-4924-98F4-99919F20571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76E9557-D581-4FC7-B84A-D30F214EA5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5ADA6DCB-5DEA-4850-8FAA-8393EC092C8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1876A1B-C067-45EF-A881-C26B3C72BB0A}"/>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6" name="Footer Placeholder 5">
            <a:extLst>
              <a:ext uri="{FF2B5EF4-FFF2-40B4-BE49-F238E27FC236}">
                <a16:creationId xmlns:a16="http://schemas.microsoft.com/office/drawing/2014/main" id="{B5EAA0C8-7708-408E-A431-981A938CC66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E314B3B-A2AE-472E-A90A-437C43701366}"/>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42756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22BF8-BB01-464F-B7B4-53020238C66D}"/>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7FA90AD4-7A9F-49EF-96E4-05C6C4CD3B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A866B2-4C8D-4CA2-A336-9FE4D5763DC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824B38B7-D641-440D-845B-BBD1793CC0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22B468-AD4E-467D-99D8-7FB9F53231E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D25C88D6-8CFC-411B-BF1D-140C5F3760B8}"/>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8" name="Footer Placeholder 7">
            <a:extLst>
              <a:ext uri="{FF2B5EF4-FFF2-40B4-BE49-F238E27FC236}">
                <a16:creationId xmlns:a16="http://schemas.microsoft.com/office/drawing/2014/main" id="{4C033ED6-17E1-4B00-863F-09ACFD6186FC}"/>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8C366097-13E2-4F2C-8985-24428E1986F4}"/>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554330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84A3-9202-4D4B-8360-33AA0C6B2BF9}"/>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8CD4DFC-4DF7-4115-B356-669F544D2C0C}"/>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4" name="Footer Placeholder 3">
            <a:extLst>
              <a:ext uri="{FF2B5EF4-FFF2-40B4-BE49-F238E27FC236}">
                <a16:creationId xmlns:a16="http://schemas.microsoft.com/office/drawing/2014/main" id="{5BE08C50-3257-4387-960D-F0300575E6D8}"/>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30A2248F-2550-437D-8456-389E85775C82}"/>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65520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707AB4-2DA4-414F-A760-876315FDB511}"/>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3" name="Footer Placeholder 2">
            <a:extLst>
              <a:ext uri="{FF2B5EF4-FFF2-40B4-BE49-F238E27FC236}">
                <a16:creationId xmlns:a16="http://schemas.microsoft.com/office/drawing/2014/main" id="{A3D403FB-3650-4876-812C-3F0BEC2F654A}"/>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0F75949A-327A-4B7B-AFDD-AEDE511E61D4}"/>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453981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FE3EC-FF41-491C-987E-EE628EC2C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D2D5F1EA-7A97-466C-9A05-A16CE29B59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353FEE0-AC4D-4A7A-95C4-3F038F5C0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6BC887-5D89-42D5-A87D-A4B02228A110}"/>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6" name="Footer Placeholder 5">
            <a:extLst>
              <a:ext uri="{FF2B5EF4-FFF2-40B4-BE49-F238E27FC236}">
                <a16:creationId xmlns:a16="http://schemas.microsoft.com/office/drawing/2014/main" id="{A8C5A837-73F2-4211-BC01-9607FEDDC6E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5A98861-4F1C-4DB0-A95B-B311CC28E7D9}"/>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3738265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95C1-883E-4461-9D74-395DE85D78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B0914AB7-1BDC-40E2-9605-7E37C43B02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5C34D376-40CF-40AC-8BBE-BEE47D7B0A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2EFE70-BF49-4214-AD95-FB976C585B29}"/>
              </a:ext>
            </a:extLst>
          </p:cNvPr>
          <p:cNvSpPr>
            <a:spLocks noGrp="1"/>
          </p:cNvSpPr>
          <p:nvPr>
            <p:ph type="dt" sz="half" idx="10"/>
          </p:nvPr>
        </p:nvSpPr>
        <p:spPr/>
        <p:txBody>
          <a:bodyPr/>
          <a:lstStyle/>
          <a:p>
            <a:fld id="{75476478-BEE9-4D4E-A9E3-9FE038E1FAFB}" type="datetimeFigureOut">
              <a:rPr lang="en-IE" smtClean="0"/>
              <a:t>14/03/2018</a:t>
            </a:fld>
            <a:endParaRPr lang="en-IE"/>
          </a:p>
        </p:txBody>
      </p:sp>
      <p:sp>
        <p:nvSpPr>
          <p:cNvPr id="6" name="Footer Placeholder 5">
            <a:extLst>
              <a:ext uri="{FF2B5EF4-FFF2-40B4-BE49-F238E27FC236}">
                <a16:creationId xmlns:a16="http://schemas.microsoft.com/office/drawing/2014/main" id="{AA0324C0-5876-467D-96A4-6F4875F6D57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A239E27-39A4-455D-903A-ACF04C72FD2A}"/>
              </a:ext>
            </a:extLst>
          </p:cNvPr>
          <p:cNvSpPr>
            <a:spLocks noGrp="1"/>
          </p:cNvSpPr>
          <p:nvPr>
            <p:ph type="sldNum" sz="quarter" idx="12"/>
          </p:nvPr>
        </p:nvSpPr>
        <p:spPr/>
        <p:txBody>
          <a:bodyPr/>
          <a:lstStyle/>
          <a:p>
            <a:fld id="{6F467D07-D5D3-43B0-A12D-87AF787C76DB}" type="slidenum">
              <a:rPr lang="en-IE" smtClean="0"/>
              <a:t>‹#›</a:t>
            </a:fld>
            <a:endParaRPr lang="en-IE"/>
          </a:p>
        </p:txBody>
      </p:sp>
    </p:spTree>
    <p:extLst>
      <p:ext uri="{BB962C8B-B14F-4D97-AF65-F5344CB8AC3E}">
        <p14:creationId xmlns:p14="http://schemas.microsoft.com/office/powerpoint/2010/main" val="1196999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C225C1-A350-4EC3-947B-A798EE16AD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6A6BF346-8F62-46C8-8FD3-2150CAF61A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CAE9635-4A44-496D-A77C-322A3F1165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76478-BEE9-4D4E-A9E3-9FE038E1FAFB}" type="datetimeFigureOut">
              <a:rPr lang="en-IE" smtClean="0"/>
              <a:t>14/03/2018</a:t>
            </a:fld>
            <a:endParaRPr lang="en-IE"/>
          </a:p>
        </p:txBody>
      </p:sp>
      <p:sp>
        <p:nvSpPr>
          <p:cNvPr id="5" name="Footer Placeholder 4">
            <a:extLst>
              <a:ext uri="{FF2B5EF4-FFF2-40B4-BE49-F238E27FC236}">
                <a16:creationId xmlns:a16="http://schemas.microsoft.com/office/drawing/2014/main" id="{A54C0719-159E-4FD2-805D-CF249E7B9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EB7398AF-4940-4E98-A631-BDB237BD9E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67D07-D5D3-43B0-A12D-87AF787C76DB}" type="slidenum">
              <a:rPr lang="en-IE" smtClean="0"/>
              <a:t>‹#›</a:t>
            </a:fld>
            <a:endParaRPr lang="en-IE"/>
          </a:p>
        </p:txBody>
      </p:sp>
    </p:spTree>
    <p:extLst>
      <p:ext uri="{BB962C8B-B14F-4D97-AF65-F5344CB8AC3E}">
        <p14:creationId xmlns:p14="http://schemas.microsoft.com/office/powerpoint/2010/main" val="1309888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dXRyak6N_sw"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ideo" Target="https://www.youtube.com/embed/brV6FkXEQGc" TargetMode="External"/><Relationship Id="rId5" Type="http://schemas.openxmlformats.org/officeDocument/2006/relationships/hyperlink" Target="https://www.youtube.com/watch?v=brV6FkXEQGc"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Freeform: Shape 9">
            <a:extLst>
              <a:ext uri="{FF2B5EF4-FFF2-40B4-BE49-F238E27FC236}">
                <a16:creationId xmlns:a16="http://schemas.microsoft.com/office/drawing/2014/main" id="{BCC55ACC-A2F6-403C-A3A4-D59B3734D4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large body of water&#10;&#10;Description generated with very high confidence">
            <a:extLst>
              <a:ext uri="{FF2B5EF4-FFF2-40B4-BE49-F238E27FC236}">
                <a16:creationId xmlns:a16="http://schemas.microsoft.com/office/drawing/2014/main" id="{E7067B85-6298-41AC-9E15-68F92E00952A}"/>
              </a:ext>
            </a:extLst>
          </p:cNvPr>
          <p:cNvPicPr>
            <a:picLocks noChangeAspect="1"/>
          </p:cNvPicPr>
          <p:nvPr/>
        </p:nvPicPr>
        <p:blipFill rotWithShape="1">
          <a:blip r:embed="rId3">
            <a:extLst>
              <a:ext uri="{28A0092B-C50C-407E-A947-70E740481C1C}">
                <a14:useLocalDpi xmlns:a14="http://schemas.microsoft.com/office/drawing/2010/main" val="0"/>
              </a:ext>
            </a:extLst>
          </a:blip>
          <a:srcRect l="15843" r="19156"/>
          <a:stretch/>
        </p:blipFill>
        <p:spPr>
          <a:xfrm>
            <a:off x="6021086" y="544777"/>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
        <p:nvSpPr>
          <p:cNvPr id="2" name="Title 1">
            <a:extLst>
              <a:ext uri="{FF2B5EF4-FFF2-40B4-BE49-F238E27FC236}">
                <a16:creationId xmlns:a16="http://schemas.microsoft.com/office/drawing/2014/main" id="{54F1A317-2CA6-438E-94C1-2787A75F1D35}"/>
              </a:ext>
            </a:extLst>
          </p:cNvPr>
          <p:cNvSpPr>
            <a:spLocks noGrp="1"/>
          </p:cNvSpPr>
          <p:nvPr>
            <p:ph type="ctrTitle"/>
          </p:nvPr>
        </p:nvSpPr>
        <p:spPr>
          <a:xfrm>
            <a:off x="804673" y="3320859"/>
            <a:ext cx="4524973" cy="2076333"/>
          </a:xfrm>
        </p:spPr>
        <p:txBody>
          <a:bodyPr anchor="t">
            <a:normAutofit/>
          </a:bodyPr>
          <a:lstStyle/>
          <a:p>
            <a:pPr algn="l"/>
            <a:r>
              <a:rPr lang="en-IE" sz="5400" dirty="0"/>
              <a:t>Walking the Middle Path</a:t>
            </a:r>
          </a:p>
        </p:txBody>
      </p:sp>
      <p:sp>
        <p:nvSpPr>
          <p:cNvPr id="3" name="Subtitle 2">
            <a:extLst>
              <a:ext uri="{FF2B5EF4-FFF2-40B4-BE49-F238E27FC236}">
                <a16:creationId xmlns:a16="http://schemas.microsoft.com/office/drawing/2014/main" id="{732C5429-8AF4-4233-B01E-6B934692F1D3}"/>
              </a:ext>
            </a:extLst>
          </p:cNvPr>
          <p:cNvSpPr>
            <a:spLocks noGrp="1"/>
          </p:cNvSpPr>
          <p:nvPr>
            <p:ph type="subTitle" idx="1"/>
          </p:nvPr>
        </p:nvSpPr>
        <p:spPr>
          <a:xfrm>
            <a:off x="583324" y="2348680"/>
            <a:ext cx="4997669" cy="972180"/>
          </a:xfrm>
        </p:spPr>
        <p:txBody>
          <a:bodyPr anchor="b">
            <a:noAutofit/>
          </a:bodyPr>
          <a:lstStyle/>
          <a:p>
            <a:pPr algn="l"/>
            <a:r>
              <a:rPr lang="en-IE" sz="2000" dirty="0"/>
              <a:t>Dylan Moore, Richard Booth and Tara </a:t>
            </a:r>
            <a:r>
              <a:rPr lang="en-IE" sz="2000" dirty="0" err="1"/>
              <a:t>Deehan</a:t>
            </a:r>
            <a:r>
              <a:rPr lang="en-IE" sz="2000" dirty="0"/>
              <a:t> </a:t>
            </a:r>
          </a:p>
          <a:p>
            <a:pPr algn="l"/>
            <a:r>
              <a:rPr lang="en-IE" sz="2000" dirty="0"/>
              <a:t>Psychology Department</a:t>
            </a:r>
          </a:p>
          <a:p>
            <a:pPr algn="l"/>
            <a:r>
              <a:rPr lang="en-IE" sz="2000" dirty="0"/>
              <a:t>St. Patrick’s Mental Health Services</a:t>
            </a:r>
          </a:p>
        </p:txBody>
      </p:sp>
    </p:spTree>
    <p:extLst>
      <p:ext uri="{BB962C8B-B14F-4D97-AF65-F5344CB8AC3E}">
        <p14:creationId xmlns:p14="http://schemas.microsoft.com/office/powerpoint/2010/main" val="375232015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04356A-48F4-4872-8882-4907208AA6E2}"/>
              </a:ext>
            </a:extLst>
          </p:cNvPr>
          <p:cNvSpPr>
            <a:spLocks noGrp="1"/>
          </p:cNvSpPr>
          <p:nvPr>
            <p:ph type="title"/>
          </p:nvPr>
        </p:nvSpPr>
        <p:spPr>
          <a:xfrm>
            <a:off x="5833240" y="365125"/>
            <a:ext cx="5520559" cy="1325563"/>
          </a:xfrm>
        </p:spPr>
        <p:txBody>
          <a:bodyPr/>
          <a:lstStyle/>
          <a:p>
            <a:r>
              <a:rPr lang="en-IE" dirty="0"/>
              <a:t>Listening and understanding</a:t>
            </a:r>
          </a:p>
        </p:txBody>
      </p:sp>
      <p:sp>
        <p:nvSpPr>
          <p:cNvPr id="5" name="Content Placeholder 2">
            <a:extLst>
              <a:ext uri="{FF2B5EF4-FFF2-40B4-BE49-F238E27FC236}">
                <a16:creationId xmlns:a16="http://schemas.microsoft.com/office/drawing/2014/main" id="{02214B10-6428-4CE4-A509-A71E232C69E6}"/>
              </a:ext>
            </a:extLst>
          </p:cNvPr>
          <p:cNvSpPr>
            <a:spLocks noGrp="1"/>
          </p:cNvSpPr>
          <p:nvPr>
            <p:ph idx="1"/>
          </p:nvPr>
        </p:nvSpPr>
        <p:spPr>
          <a:xfrm>
            <a:off x="5833240" y="1825625"/>
            <a:ext cx="5520560" cy="4351338"/>
          </a:xfrm>
        </p:spPr>
        <p:txBody>
          <a:bodyPr/>
          <a:lstStyle/>
          <a:p>
            <a:endParaRPr lang="en-IE" dirty="0"/>
          </a:p>
          <a:p>
            <a:r>
              <a:rPr lang="en-IE" dirty="0"/>
              <a:t>It is understandable that this has come to be</a:t>
            </a:r>
          </a:p>
          <a:p>
            <a:endParaRPr lang="en-IE" dirty="0"/>
          </a:p>
          <a:p>
            <a:endParaRPr lang="en-IE" dirty="0"/>
          </a:p>
          <a:p>
            <a:r>
              <a:rPr lang="en-IE" dirty="0"/>
              <a:t>Feeling understood is more likely to lead to openness to change</a:t>
            </a:r>
          </a:p>
          <a:p>
            <a:endParaRPr lang="en-IE" dirty="0"/>
          </a:p>
          <a:p>
            <a:endParaRPr lang="en-IE" dirty="0"/>
          </a:p>
        </p:txBody>
      </p:sp>
      <p:pic>
        <p:nvPicPr>
          <p:cNvPr id="6" name="Picture 5">
            <a:extLst>
              <a:ext uri="{FF2B5EF4-FFF2-40B4-BE49-F238E27FC236}">
                <a16:creationId xmlns:a16="http://schemas.microsoft.com/office/drawing/2014/main" id="{84A4F93B-4E2D-4742-8667-D55DACE118C0}"/>
              </a:ext>
            </a:extLst>
          </p:cNvPr>
          <p:cNvPicPr>
            <a:picLocks noChangeAspect="1"/>
          </p:cNvPicPr>
          <p:nvPr/>
        </p:nvPicPr>
        <p:blipFill>
          <a:blip r:embed="rId3"/>
          <a:stretch>
            <a:fillRect/>
          </a:stretch>
        </p:blipFill>
        <p:spPr>
          <a:xfrm>
            <a:off x="955018" y="843160"/>
            <a:ext cx="3572566" cy="4383404"/>
          </a:xfrm>
          <a:prstGeom prst="rect">
            <a:avLst/>
          </a:prstGeom>
          <a:solidFill>
            <a:srgbClr val="FF0000"/>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7" name="TextBox 6">
            <a:extLst>
              <a:ext uri="{FF2B5EF4-FFF2-40B4-BE49-F238E27FC236}">
                <a16:creationId xmlns:a16="http://schemas.microsoft.com/office/drawing/2014/main" id="{52B86E56-DC19-48FE-AAC0-81C0269FD9C2}"/>
              </a:ext>
            </a:extLst>
          </p:cNvPr>
          <p:cNvSpPr txBox="1"/>
          <p:nvPr/>
        </p:nvSpPr>
        <p:spPr>
          <a:xfrm rot="21266605">
            <a:off x="1275389" y="2003967"/>
            <a:ext cx="3199588" cy="2123658"/>
          </a:xfrm>
          <a:prstGeom prst="rect">
            <a:avLst/>
          </a:prstGeom>
          <a:noFill/>
        </p:spPr>
        <p:txBody>
          <a:bodyPr wrap="square" rtlCol="0">
            <a:spAutoFit/>
          </a:bodyPr>
          <a:lstStyle/>
          <a:p>
            <a:r>
              <a:rPr lang="en-IE" sz="4400" dirty="0">
                <a:latin typeface="Brush Script MT" panose="03060802040406070304" pitchFamily="66" charset="0"/>
              </a:rPr>
              <a:t>I know harming myself doesn’t make sense</a:t>
            </a:r>
          </a:p>
        </p:txBody>
      </p:sp>
    </p:spTree>
    <p:extLst>
      <p:ext uri="{BB962C8B-B14F-4D97-AF65-F5344CB8AC3E}">
        <p14:creationId xmlns:p14="http://schemas.microsoft.com/office/powerpoint/2010/main" val="1938243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AD48-1CF9-48FF-B3EB-9990C259849F}"/>
              </a:ext>
            </a:extLst>
          </p:cNvPr>
          <p:cNvSpPr>
            <a:spLocks noGrp="1"/>
          </p:cNvSpPr>
          <p:nvPr>
            <p:ph type="title"/>
          </p:nvPr>
        </p:nvSpPr>
        <p:spPr/>
        <p:txBody>
          <a:bodyPr/>
          <a:lstStyle/>
          <a:p>
            <a:r>
              <a:rPr lang="en-IE" dirty="0"/>
              <a:t>The person is doing the best they can……</a:t>
            </a:r>
          </a:p>
        </p:txBody>
      </p:sp>
    </p:spTree>
    <p:extLst>
      <p:ext uri="{BB962C8B-B14F-4D97-AF65-F5344CB8AC3E}">
        <p14:creationId xmlns:p14="http://schemas.microsoft.com/office/powerpoint/2010/main" val="510352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AD48-1CF9-48FF-B3EB-9990C259849F}"/>
              </a:ext>
            </a:extLst>
          </p:cNvPr>
          <p:cNvSpPr>
            <a:spLocks noGrp="1"/>
          </p:cNvSpPr>
          <p:nvPr>
            <p:ph type="title"/>
          </p:nvPr>
        </p:nvSpPr>
        <p:spPr/>
        <p:txBody>
          <a:bodyPr/>
          <a:lstStyle/>
          <a:p>
            <a:r>
              <a:rPr lang="en-IE" dirty="0"/>
              <a:t>The person is doing the best they can</a:t>
            </a:r>
          </a:p>
        </p:txBody>
      </p:sp>
      <p:sp>
        <p:nvSpPr>
          <p:cNvPr id="3" name="Title 1">
            <a:extLst>
              <a:ext uri="{FF2B5EF4-FFF2-40B4-BE49-F238E27FC236}">
                <a16:creationId xmlns:a16="http://schemas.microsoft.com/office/drawing/2014/main" id="{B4C7E5EA-8F22-406D-BD25-0D2983490B9A}"/>
              </a:ext>
            </a:extLst>
          </p:cNvPr>
          <p:cNvSpPr txBox="1">
            <a:spLocks/>
          </p:cNvSpPr>
          <p:nvPr/>
        </p:nvSpPr>
        <p:spPr>
          <a:xfrm>
            <a:off x="838200" y="22832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dirty="0"/>
              <a:t>        </a:t>
            </a:r>
            <a:r>
              <a:rPr lang="en-IE" i="1" dirty="0">
                <a:solidFill>
                  <a:srgbClr val="00B050"/>
                </a:solidFill>
              </a:rPr>
              <a:t>………and at the same time</a:t>
            </a:r>
          </a:p>
        </p:txBody>
      </p:sp>
    </p:spTree>
    <p:extLst>
      <p:ext uri="{BB962C8B-B14F-4D97-AF65-F5344CB8AC3E}">
        <p14:creationId xmlns:p14="http://schemas.microsoft.com/office/powerpoint/2010/main" val="1863095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AD48-1CF9-48FF-B3EB-9990C259849F}"/>
              </a:ext>
            </a:extLst>
          </p:cNvPr>
          <p:cNvSpPr>
            <a:spLocks noGrp="1"/>
          </p:cNvSpPr>
          <p:nvPr>
            <p:ph type="title"/>
          </p:nvPr>
        </p:nvSpPr>
        <p:spPr/>
        <p:txBody>
          <a:bodyPr/>
          <a:lstStyle/>
          <a:p>
            <a:r>
              <a:rPr lang="en-IE" dirty="0"/>
              <a:t>The person is doing the best they can</a:t>
            </a:r>
          </a:p>
        </p:txBody>
      </p:sp>
      <p:sp>
        <p:nvSpPr>
          <p:cNvPr id="3" name="Title 1">
            <a:extLst>
              <a:ext uri="{FF2B5EF4-FFF2-40B4-BE49-F238E27FC236}">
                <a16:creationId xmlns:a16="http://schemas.microsoft.com/office/drawing/2014/main" id="{B4C7E5EA-8F22-406D-BD25-0D2983490B9A}"/>
              </a:ext>
            </a:extLst>
          </p:cNvPr>
          <p:cNvSpPr txBox="1">
            <a:spLocks/>
          </p:cNvSpPr>
          <p:nvPr/>
        </p:nvSpPr>
        <p:spPr>
          <a:xfrm>
            <a:off x="838200" y="22832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dirty="0"/>
              <a:t>        </a:t>
            </a:r>
            <a:r>
              <a:rPr lang="en-IE" i="1" dirty="0">
                <a:solidFill>
                  <a:srgbClr val="00B050"/>
                </a:solidFill>
              </a:rPr>
              <a:t>………and at the same time</a:t>
            </a:r>
          </a:p>
        </p:txBody>
      </p:sp>
      <p:sp>
        <p:nvSpPr>
          <p:cNvPr id="4" name="Title 1">
            <a:extLst>
              <a:ext uri="{FF2B5EF4-FFF2-40B4-BE49-F238E27FC236}">
                <a16:creationId xmlns:a16="http://schemas.microsoft.com/office/drawing/2014/main" id="{B502E119-A725-4192-BCF1-B4B3303CD133}"/>
              </a:ext>
            </a:extLst>
          </p:cNvPr>
          <p:cNvSpPr txBox="1">
            <a:spLocks/>
          </p:cNvSpPr>
          <p:nvPr/>
        </p:nvSpPr>
        <p:spPr>
          <a:xfrm>
            <a:off x="838200" y="45850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dirty="0"/>
              <a:t>They need to do better, try harder and be more motivated to change</a:t>
            </a:r>
          </a:p>
        </p:txBody>
      </p:sp>
    </p:spTree>
    <p:extLst>
      <p:ext uri="{BB962C8B-B14F-4D97-AF65-F5344CB8AC3E}">
        <p14:creationId xmlns:p14="http://schemas.microsoft.com/office/powerpoint/2010/main" val="2709348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3BB5D57-6178-4F62-B472-0312F6D95A8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erson standing in front of water&#10;&#10;Description generated with high confidence">
            <a:extLst>
              <a:ext uri="{FF2B5EF4-FFF2-40B4-BE49-F238E27FC236}">
                <a16:creationId xmlns:a16="http://schemas.microsoft.com/office/drawing/2014/main" id="{227DD4DD-E59F-4780-B297-38C04161224C}"/>
              </a:ext>
            </a:extLst>
          </p:cNvPr>
          <p:cNvPicPr>
            <a:picLocks noChangeAspect="1"/>
          </p:cNvPicPr>
          <p:nvPr/>
        </p:nvPicPr>
        <p:blipFill rotWithShape="1">
          <a:blip r:embed="rId3">
            <a:extLst>
              <a:ext uri="{28A0092B-C50C-407E-A947-70E740481C1C}">
                <a14:useLocalDpi xmlns:a14="http://schemas.microsoft.com/office/drawing/2010/main" val="0"/>
              </a:ext>
            </a:extLst>
          </a:blip>
          <a:srcRect t="14419" r="1" b="34495"/>
          <a:stretch/>
        </p:blipFill>
        <p:spPr>
          <a:xfrm>
            <a:off x="643467" y="643467"/>
            <a:ext cx="10905066" cy="5571066"/>
          </a:xfrm>
          <a:prstGeom prst="rect">
            <a:avLst/>
          </a:prstGeom>
        </p:spPr>
      </p:pic>
      <p:sp>
        <p:nvSpPr>
          <p:cNvPr id="10" name="Rectangle 9">
            <a:extLst>
              <a:ext uri="{FF2B5EF4-FFF2-40B4-BE49-F238E27FC236}">
                <a16:creationId xmlns:a16="http://schemas.microsoft.com/office/drawing/2014/main" id="{4C61BD32-7542-4D52-BA5A-3ADE869BF8A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7316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04356A-48F4-4872-8882-4907208AA6E2}"/>
              </a:ext>
            </a:extLst>
          </p:cNvPr>
          <p:cNvSpPr>
            <a:spLocks noGrp="1"/>
          </p:cNvSpPr>
          <p:nvPr>
            <p:ph type="title"/>
          </p:nvPr>
        </p:nvSpPr>
        <p:spPr>
          <a:xfrm>
            <a:off x="5833240" y="365125"/>
            <a:ext cx="5520559" cy="1325563"/>
          </a:xfrm>
        </p:spPr>
        <p:txBody>
          <a:bodyPr/>
          <a:lstStyle/>
          <a:p>
            <a:r>
              <a:rPr lang="en-IE" dirty="0"/>
              <a:t>Take home</a:t>
            </a:r>
          </a:p>
        </p:txBody>
      </p:sp>
      <p:sp>
        <p:nvSpPr>
          <p:cNvPr id="5" name="Content Placeholder 2">
            <a:extLst>
              <a:ext uri="{FF2B5EF4-FFF2-40B4-BE49-F238E27FC236}">
                <a16:creationId xmlns:a16="http://schemas.microsoft.com/office/drawing/2014/main" id="{02214B10-6428-4CE4-A509-A71E232C69E6}"/>
              </a:ext>
            </a:extLst>
          </p:cNvPr>
          <p:cNvSpPr>
            <a:spLocks noGrp="1"/>
          </p:cNvSpPr>
          <p:nvPr>
            <p:ph idx="1"/>
          </p:nvPr>
        </p:nvSpPr>
        <p:spPr>
          <a:xfrm>
            <a:off x="5833240" y="1825625"/>
            <a:ext cx="5520560" cy="4351338"/>
          </a:xfrm>
        </p:spPr>
        <p:txBody>
          <a:bodyPr>
            <a:normAutofit fontScale="92500" lnSpcReduction="10000"/>
          </a:bodyPr>
          <a:lstStyle/>
          <a:p>
            <a:r>
              <a:rPr lang="en-IE" dirty="0"/>
              <a:t>Self harm serves different functions for different people at different times</a:t>
            </a:r>
          </a:p>
          <a:p>
            <a:endParaRPr lang="en-IE" dirty="0"/>
          </a:p>
          <a:p>
            <a:r>
              <a:rPr lang="en-IE" dirty="0"/>
              <a:t>Main function is to manage unbearable emotion</a:t>
            </a:r>
          </a:p>
          <a:p>
            <a:endParaRPr lang="en-IE" dirty="0"/>
          </a:p>
          <a:p>
            <a:r>
              <a:rPr lang="en-IE" dirty="0"/>
              <a:t>Listening and understanding can increase the likelihood of getting help</a:t>
            </a:r>
          </a:p>
          <a:p>
            <a:endParaRPr lang="en-IE" dirty="0"/>
          </a:p>
          <a:p>
            <a:r>
              <a:rPr lang="en-IE" dirty="0"/>
              <a:t>This is hard for all involved</a:t>
            </a:r>
          </a:p>
        </p:txBody>
      </p:sp>
      <p:pic>
        <p:nvPicPr>
          <p:cNvPr id="3" name="Picture 2" descr="A close up of a logo&#10;&#10;Description generated with high confidence">
            <a:extLst>
              <a:ext uri="{FF2B5EF4-FFF2-40B4-BE49-F238E27FC236}">
                <a16:creationId xmlns:a16="http://schemas.microsoft.com/office/drawing/2014/main" id="{3D34003A-47B7-4453-8D6D-75A5A26B2B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27906"/>
            <a:ext cx="4514850" cy="4514850"/>
          </a:xfrm>
          <a:prstGeom prst="rect">
            <a:avLst/>
          </a:prstGeom>
        </p:spPr>
      </p:pic>
    </p:spTree>
    <p:extLst>
      <p:ext uri="{BB962C8B-B14F-4D97-AF65-F5344CB8AC3E}">
        <p14:creationId xmlns:p14="http://schemas.microsoft.com/office/powerpoint/2010/main" val="2879333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A1DD-7750-4EA7-AA0E-1956F00C4E01}"/>
              </a:ext>
            </a:extLst>
          </p:cNvPr>
          <p:cNvSpPr>
            <a:spLocks noGrp="1"/>
          </p:cNvSpPr>
          <p:nvPr>
            <p:ph type="title"/>
          </p:nvPr>
        </p:nvSpPr>
        <p:spPr/>
        <p:txBody>
          <a:bodyPr/>
          <a:lstStyle/>
          <a:p>
            <a:endParaRPr lang="en-IE" dirty="0"/>
          </a:p>
        </p:txBody>
      </p:sp>
      <p:sp>
        <p:nvSpPr>
          <p:cNvPr id="3" name="Content Placeholder 2">
            <a:extLst>
              <a:ext uri="{FF2B5EF4-FFF2-40B4-BE49-F238E27FC236}">
                <a16:creationId xmlns:a16="http://schemas.microsoft.com/office/drawing/2014/main" id="{3936638A-B323-4636-891E-9A9CD2AED2DA}"/>
              </a:ext>
            </a:extLst>
          </p:cNvPr>
          <p:cNvSpPr>
            <a:spLocks noGrp="1"/>
          </p:cNvSpPr>
          <p:nvPr>
            <p:ph idx="1"/>
          </p:nvPr>
        </p:nvSpPr>
        <p:spPr/>
        <p:txBody>
          <a:bodyPr/>
          <a:lstStyle/>
          <a:p>
            <a:endParaRPr lang="en-IE" dirty="0"/>
          </a:p>
          <a:p>
            <a:endParaRPr lang="en-IE" dirty="0"/>
          </a:p>
          <a:p>
            <a:endParaRPr lang="en-IE" dirty="0"/>
          </a:p>
          <a:p>
            <a:pPr marL="0" indent="0" algn="ctr">
              <a:buNone/>
            </a:pPr>
            <a:r>
              <a:rPr lang="en-IE" sz="5400" dirty="0"/>
              <a:t>“Self-harm is a cry for help”</a:t>
            </a:r>
          </a:p>
        </p:txBody>
      </p:sp>
    </p:spTree>
    <p:extLst>
      <p:ext uri="{BB962C8B-B14F-4D97-AF65-F5344CB8AC3E}">
        <p14:creationId xmlns:p14="http://schemas.microsoft.com/office/powerpoint/2010/main" val="1441836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3D346-2F22-4DFA-AE34-84A3E099A359}"/>
              </a:ext>
            </a:extLst>
          </p:cNvPr>
          <p:cNvSpPr>
            <a:spLocks noGrp="1"/>
          </p:cNvSpPr>
          <p:nvPr>
            <p:ph type="ctrTitle"/>
          </p:nvPr>
        </p:nvSpPr>
        <p:spPr>
          <a:xfrm>
            <a:off x="1524000" y="1122362"/>
            <a:ext cx="9144000" cy="3322637"/>
          </a:xfrm>
        </p:spPr>
        <p:txBody>
          <a:bodyPr/>
          <a:lstStyle/>
          <a:p>
            <a:r>
              <a:rPr lang="en-IE" dirty="0"/>
              <a:t>“Preventing bullying will reduce self-harm”</a:t>
            </a:r>
          </a:p>
        </p:txBody>
      </p:sp>
      <p:sp>
        <p:nvSpPr>
          <p:cNvPr id="3" name="Subtitle 2">
            <a:extLst>
              <a:ext uri="{FF2B5EF4-FFF2-40B4-BE49-F238E27FC236}">
                <a16:creationId xmlns:a16="http://schemas.microsoft.com/office/drawing/2014/main" id="{138FEE7F-7E35-44EA-A2DB-1C089420B782}"/>
              </a:ext>
            </a:extLst>
          </p:cNvPr>
          <p:cNvSpPr>
            <a:spLocks noGrp="1"/>
          </p:cNvSpPr>
          <p:nvPr>
            <p:ph type="subTitle" idx="1"/>
          </p:nvPr>
        </p:nvSpPr>
        <p:spPr>
          <a:xfrm>
            <a:off x="1524000" y="4762500"/>
            <a:ext cx="9144000" cy="495300"/>
          </a:xfrm>
        </p:spPr>
        <p:txBody>
          <a:bodyPr/>
          <a:lstStyle/>
          <a:p>
            <a:endParaRPr lang="en-IE" dirty="0"/>
          </a:p>
        </p:txBody>
      </p:sp>
    </p:spTree>
    <p:extLst>
      <p:ext uri="{BB962C8B-B14F-4D97-AF65-F5344CB8AC3E}">
        <p14:creationId xmlns:p14="http://schemas.microsoft.com/office/powerpoint/2010/main" val="2091748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4659-A143-41C7-AD7B-607DA64DCD75}"/>
              </a:ext>
            </a:extLst>
          </p:cNvPr>
          <p:cNvSpPr>
            <a:spLocks noGrp="1"/>
          </p:cNvSpPr>
          <p:nvPr>
            <p:ph type="title"/>
          </p:nvPr>
        </p:nvSpPr>
        <p:spPr/>
        <p:txBody>
          <a:bodyPr/>
          <a:lstStyle/>
          <a:p>
            <a:r>
              <a:rPr lang="en-IE" dirty="0"/>
              <a:t>Dumbo video clip</a:t>
            </a:r>
          </a:p>
        </p:txBody>
      </p:sp>
      <p:sp>
        <p:nvSpPr>
          <p:cNvPr id="3" name="Content Placeholder 2">
            <a:extLst>
              <a:ext uri="{FF2B5EF4-FFF2-40B4-BE49-F238E27FC236}">
                <a16:creationId xmlns:a16="http://schemas.microsoft.com/office/drawing/2014/main" id="{9F9458CF-D894-4B12-8C5D-8DA7ADAEB191}"/>
              </a:ext>
            </a:extLst>
          </p:cNvPr>
          <p:cNvSpPr>
            <a:spLocks noGrp="1"/>
          </p:cNvSpPr>
          <p:nvPr>
            <p:ph idx="1"/>
          </p:nvPr>
        </p:nvSpPr>
        <p:spPr>
          <a:xfrm>
            <a:off x="838200" y="5804033"/>
            <a:ext cx="10515600" cy="372929"/>
          </a:xfrm>
        </p:spPr>
        <p:txBody>
          <a:bodyPr>
            <a:normAutofit fontScale="85000" lnSpcReduction="20000"/>
          </a:bodyPr>
          <a:lstStyle/>
          <a:p>
            <a:pPr marL="0" indent="0">
              <a:buNone/>
            </a:pPr>
            <a:r>
              <a:rPr lang="en-IE" dirty="0">
                <a:hlinkClick r:id="rId2"/>
              </a:rPr>
              <a:t>https://www.youtube.com/watch?v=dXRyak6N_sw</a:t>
            </a:r>
            <a:endParaRPr lang="en-IE" dirty="0"/>
          </a:p>
        </p:txBody>
      </p:sp>
    </p:spTree>
    <p:extLst>
      <p:ext uri="{BB962C8B-B14F-4D97-AF65-F5344CB8AC3E}">
        <p14:creationId xmlns:p14="http://schemas.microsoft.com/office/powerpoint/2010/main" val="1955797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2F0066-4F94-4995-9B18-8F990937BD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44454">
            <a:off x="1757724" y="1694380"/>
            <a:ext cx="7481494" cy="3469241"/>
          </a:xfrm>
          <a:prstGeom prst="rect">
            <a:avLst/>
          </a:prstGeom>
        </p:spPr>
      </p:pic>
    </p:spTree>
    <p:extLst>
      <p:ext uri="{BB962C8B-B14F-4D97-AF65-F5344CB8AC3E}">
        <p14:creationId xmlns:p14="http://schemas.microsoft.com/office/powerpoint/2010/main" val="1597898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A1DD-7750-4EA7-AA0E-1956F00C4E01}"/>
              </a:ext>
            </a:extLst>
          </p:cNvPr>
          <p:cNvSpPr>
            <a:spLocks noGrp="1"/>
          </p:cNvSpPr>
          <p:nvPr>
            <p:ph type="title"/>
          </p:nvPr>
        </p:nvSpPr>
        <p:spPr/>
        <p:txBody>
          <a:bodyPr/>
          <a:lstStyle/>
          <a:p>
            <a:endParaRPr lang="en-IE" dirty="0"/>
          </a:p>
        </p:txBody>
      </p:sp>
      <p:sp>
        <p:nvSpPr>
          <p:cNvPr id="3" name="Content Placeholder 2">
            <a:extLst>
              <a:ext uri="{FF2B5EF4-FFF2-40B4-BE49-F238E27FC236}">
                <a16:creationId xmlns:a16="http://schemas.microsoft.com/office/drawing/2014/main" id="{3936638A-B323-4636-891E-9A9CD2AED2DA}"/>
              </a:ext>
            </a:extLst>
          </p:cNvPr>
          <p:cNvSpPr>
            <a:spLocks noGrp="1"/>
          </p:cNvSpPr>
          <p:nvPr>
            <p:ph idx="1"/>
          </p:nvPr>
        </p:nvSpPr>
        <p:spPr/>
        <p:txBody>
          <a:bodyPr/>
          <a:lstStyle/>
          <a:p>
            <a:endParaRPr lang="en-IE" dirty="0"/>
          </a:p>
          <a:p>
            <a:endParaRPr lang="en-IE" dirty="0"/>
          </a:p>
          <a:p>
            <a:endParaRPr lang="en-IE" dirty="0"/>
          </a:p>
          <a:p>
            <a:pPr marL="0" indent="0" algn="ctr">
              <a:buNone/>
            </a:pPr>
            <a:r>
              <a:rPr lang="en-IE" sz="5400" dirty="0"/>
              <a:t>“Self-harm is a cry for help”</a:t>
            </a:r>
          </a:p>
        </p:txBody>
      </p:sp>
    </p:spTree>
    <p:extLst>
      <p:ext uri="{BB962C8B-B14F-4D97-AF65-F5344CB8AC3E}">
        <p14:creationId xmlns:p14="http://schemas.microsoft.com/office/powerpoint/2010/main" val="2707246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55DB08-2E6D-49F3-9751-39E85A75A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44454">
            <a:off x="1828646" y="1592779"/>
            <a:ext cx="7481494" cy="3469241"/>
          </a:xfrm>
          <a:prstGeom prst="rect">
            <a:avLst/>
          </a:prstGeom>
        </p:spPr>
      </p:pic>
      <p:cxnSp>
        <p:nvCxnSpPr>
          <p:cNvPr id="3" name="Straight Connector 2">
            <a:extLst>
              <a:ext uri="{FF2B5EF4-FFF2-40B4-BE49-F238E27FC236}">
                <a16:creationId xmlns:a16="http://schemas.microsoft.com/office/drawing/2014/main" id="{9A4B0126-2C5A-4E93-9976-4F3160424AE0}"/>
              </a:ext>
            </a:extLst>
          </p:cNvPr>
          <p:cNvCxnSpPr>
            <a:cxnSpLocks/>
          </p:cNvCxnSpPr>
          <p:nvPr/>
        </p:nvCxnSpPr>
        <p:spPr>
          <a:xfrm flipH="1">
            <a:off x="4588329" y="2237014"/>
            <a:ext cx="751115" cy="34290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11" name="Rectangle 10">
            <a:extLst>
              <a:ext uri="{FF2B5EF4-FFF2-40B4-BE49-F238E27FC236}">
                <a16:creationId xmlns:a16="http://schemas.microsoft.com/office/drawing/2014/main" id="{4DD8FAA5-6F1C-4418-83BD-1B7B643F0C1F}"/>
              </a:ext>
            </a:extLst>
          </p:cNvPr>
          <p:cNvSpPr/>
          <p:nvPr/>
        </p:nvSpPr>
        <p:spPr>
          <a:xfrm>
            <a:off x="5363555" y="2052348"/>
            <a:ext cx="411677" cy="369332"/>
          </a:xfrm>
          <a:prstGeom prst="rect">
            <a:avLst/>
          </a:prstGeom>
        </p:spPr>
        <p:txBody>
          <a:bodyPr wrap="square">
            <a:spAutoFit/>
          </a:bodyPr>
          <a:lstStyle/>
          <a:p>
            <a:r>
              <a:rPr lang="en-IE" dirty="0"/>
              <a:t>A</a:t>
            </a:r>
          </a:p>
        </p:txBody>
      </p:sp>
      <p:cxnSp>
        <p:nvCxnSpPr>
          <p:cNvPr id="5" name="Straight Connector 4">
            <a:extLst>
              <a:ext uri="{FF2B5EF4-FFF2-40B4-BE49-F238E27FC236}">
                <a16:creationId xmlns:a16="http://schemas.microsoft.com/office/drawing/2014/main" id="{2DC07E08-2D05-42B9-B350-AC9613066207}"/>
              </a:ext>
            </a:extLst>
          </p:cNvPr>
          <p:cNvCxnSpPr>
            <a:cxnSpLocks/>
          </p:cNvCxnSpPr>
          <p:nvPr/>
        </p:nvCxnSpPr>
        <p:spPr>
          <a:xfrm>
            <a:off x="8267700" y="3327400"/>
            <a:ext cx="0" cy="61014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F5931436-9E6A-4AB7-878F-2B5BC14D5AC6}"/>
              </a:ext>
            </a:extLst>
          </p:cNvPr>
          <p:cNvSpPr/>
          <p:nvPr/>
        </p:nvSpPr>
        <p:spPr>
          <a:xfrm>
            <a:off x="8382002" y="3244334"/>
            <a:ext cx="380996" cy="369332"/>
          </a:xfrm>
          <a:prstGeom prst="rect">
            <a:avLst/>
          </a:prstGeom>
        </p:spPr>
        <p:txBody>
          <a:bodyPr wrap="square">
            <a:spAutoFit/>
          </a:bodyPr>
          <a:lstStyle/>
          <a:p>
            <a:r>
              <a:rPr lang="en-IE" dirty="0"/>
              <a:t>B</a:t>
            </a:r>
          </a:p>
        </p:txBody>
      </p:sp>
    </p:spTree>
    <p:extLst>
      <p:ext uri="{BB962C8B-B14F-4D97-AF65-F5344CB8AC3E}">
        <p14:creationId xmlns:p14="http://schemas.microsoft.com/office/powerpoint/2010/main" val="2996625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55DB08-2E6D-49F3-9751-39E85A75A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44454">
            <a:off x="1757724" y="1694380"/>
            <a:ext cx="7481494" cy="3469241"/>
          </a:xfrm>
          <a:prstGeom prst="rect">
            <a:avLst/>
          </a:prstGeom>
        </p:spPr>
      </p:pic>
      <p:sp>
        <p:nvSpPr>
          <p:cNvPr id="7" name="TextBox 6">
            <a:extLst>
              <a:ext uri="{FF2B5EF4-FFF2-40B4-BE49-F238E27FC236}">
                <a16:creationId xmlns:a16="http://schemas.microsoft.com/office/drawing/2014/main" id="{EEF09F0D-1C2D-4447-9F4F-1F25291F5060}"/>
              </a:ext>
            </a:extLst>
          </p:cNvPr>
          <p:cNvSpPr txBox="1"/>
          <p:nvPr/>
        </p:nvSpPr>
        <p:spPr>
          <a:xfrm>
            <a:off x="5569394" y="1246414"/>
            <a:ext cx="1212406" cy="646331"/>
          </a:xfrm>
          <a:prstGeom prst="rect">
            <a:avLst/>
          </a:prstGeom>
          <a:noFill/>
        </p:spPr>
        <p:txBody>
          <a:bodyPr wrap="square" rtlCol="0">
            <a:spAutoFit/>
          </a:bodyPr>
          <a:lstStyle/>
          <a:p>
            <a:r>
              <a:rPr lang="en-IE" dirty="0"/>
              <a:t>Animals should not</a:t>
            </a:r>
          </a:p>
        </p:txBody>
      </p:sp>
      <p:sp>
        <p:nvSpPr>
          <p:cNvPr id="8" name="Rectangle 7">
            <a:extLst>
              <a:ext uri="{FF2B5EF4-FFF2-40B4-BE49-F238E27FC236}">
                <a16:creationId xmlns:a16="http://schemas.microsoft.com/office/drawing/2014/main" id="{E92AECD4-3F32-4CB1-AA77-890CCE80C68F}"/>
              </a:ext>
            </a:extLst>
          </p:cNvPr>
          <p:cNvSpPr/>
          <p:nvPr/>
        </p:nvSpPr>
        <p:spPr>
          <a:xfrm>
            <a:off x="1477392" y="1729183"/>
            <a:ext cx="1331247" cy="646331"/>
          </a:xfrm>
          <a:prstGeom prst="rect">
            <a:avLst/>
          </a:prstGeom>
        </p:spPr>
        <p:txBody>
          <a:bodyPr wrap="square">
            <a:spAutoFit/>
          </a:bodyPr>
          <a:lstStyle/>
          <a:p>
            <a:r>
              <a:rPr lang="en-IE" dirty="0"/>
              <a:t>Circuses should not</a:t>
            </a:r>
          </a:p>
        </p:txBody>
      </p:sp>
      <p:sp>
        <p:nvSpPr>
          <p:cNvPr id="9" name="Rectangle 8">
            <a:extLst>
              <a:ext uri="{FF2B5EF4-FFF2-40B4-BE49-F238E27FC236}">
                <a16:creationId xmlns:a16="http://schemas.microsoft.com/office/drawing/2014/main" id="{25FB5D05-BBAF-4C89-8676-3DB6C008D850}"/>
              </a:ext>
            </a:extLst>
          </p:cNvPr>
          <p:cNvSpPr/>
          <p:nvPr/>
        </p:nvSpPr>
        <p:spPr>
          <a:xfrm>
            <a:off x="2143015" y="4348515"/>
            <a:ext cx="2387770" cy="369332"/>
          </a:xfrm>
          <a:prstGeom prst="rect">
            <a:avLst/>
          </a:prstGeom>
        </p:spPr>
        <p:txBody>
          <a:bodyPr wrap="none">
            <a:spAutoFit/>
          </a:bodyPr>
          <a:lstStyle/>
          <a:p>
            <a:r>
              <a:rPr lang="en-IE" dirty="0"/>
              <a:t>Ringmasters should not</a:t>
            </a:r>
          </a:p>
        </p:txBody>
      </p:sp>
      <p:sp>
        <p:nvSpPr>
          <p:cNvPr id="10" name="Rectangle 9">
            <a:extLst>
              <a:ext uri="{FF2B5EF4-FFF2-40B4-BE49-F238E27FC236}">
                <a16:creationId xmlns:a16="http://schemas.microsoft.com/office/drawing/2014/main" id="{EAD576DF-65CA-4655-9972-31C3EC420DEA}"/>
              </a:ext>
            </a:extLst>
          </p:cNvPr>
          <p:cNvSpPr/>
          <p:nvPr/>
        </p:nvSpPr>
        <p:spPr>
          <a:xfrm>
            <a:off x="4753488" y="5426920"/>
            <a:ext cx="2028312" cy="369332"/>
          </a:xfrm>
          <a:prstGeom prst="rect">
            <a:avLst/>
          </a:prstGeom>
        </p:spPr>
        <p:txBody>
          <a:bodyPr wrap="none">
            <a:spAutoFit/>
          </a:bodyPr>
          <a:lstStyle/>
          <a:p>
            <a:r>
              <a:rPr lang="en-IE" dirty="0"/>
              <a:t>Children should not</a:t>
            </a:r>
          </a:p>
        </p:txBody>
      </p:sp>
    </p:spTree>
    <p:extLst>
      <p:ext uri="{BB962C8B-B14F-4D97-AF65-F5344CB8AC3E}">
        <p14:creationId xmlns:p14="http://schemas.microsoft.com/office/powerpoint/2010/main" val="888236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55DB08-2E6D-49F3-9751-39E85A75A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44454">
            <a:off x="1757724" y="1694380"/>
            <a:ext cx="7481494" cy="3469241"/>
          </a:xfrm>
          <a:prstGeom prst="rect">
            <a:avLst/>
          </a:prstGeom>
        </p:spPr>
      </p:pic>
      <p:sp>
        <p:nvSpPr>
          <p:cNvPr id="7" name="TextBox 6">
            <a:extLst>
              <a:ext uri="{FF2B5EF4-FFF2-40B4-BE49-F238E27FC236}">
                <a16:creationId xmlns:a16="http://schemas.microsoft.com/office/drawing/2014/main" id="{EEF09F0D-1C2D-4447-9F4F-1F25291F5060}"/>
              </a:ext>
            </a:extLst>
          </p:cNvPr>
          <p:cNvSpPr txBox="1"/>
          <p:nvPr/>
        </p:nvSpPr>
        <p:spPr>
          <a:xfrm>
            <a:off x="4892268" y="1221351"/>
            <a:ext cx="1212406" cy="369332"/>
          </a:xfrm>
          <a:prstGeom prst="rect">
            <a:avLst/>
          </a:prstGeom>
          <a:noFill/>
        </p:spPr>
        <p:txBody>
          <a:bodyPr wrap="square" rtlCol="0">
            <a:spAutoFit/>
          </a:bodyPr>
          <a:lstStyle/>
          <a:p>
            <a:r>
              <a:rPr lang="en-IE" dirty="0"/>
              <a:t>Bullying</a:t>
            </a:r>
          </a:p>
        </p:txBody>
      </p:sp>
      <p:sp>
        <p:nvSpPr>
          <p:cNvPr id="8" name="Rectangle 7">
            <a:extLst>
              <a:ext uri="{FF2B5EF4-FFF2-40B4-BE49-F238E27FC236}">
                <a16:creationId xmlns:a16="http://schemas.microsoft.com/office/drawing/2014/main" id="{E92AECD4-3F32-4CB1-AA77-890CCE80C68F}"/>
              </a:ext>
            </a:extLst>
          </p:cNvPr>
          <p:cNvSpPr/>
          <p:nvPr/>
        </p:nvSpPr>
        <p:spPr>
          <a:xfrm>
            <a:off x="1450053" y="1867682"/>
            <a:ext cx="1331247" cy="369332"/>
          </a:xfrm>
          <a:prstGeom prst="rect">
            <a:avLst/>
          </a:prstGeom>
        </p:spPr>
        <p:txBody>
          <a:bodyPr wrap="square">
            <a:spAutoFit/>
          </a:bodyPr>
          <a:lstStyle/>
          <a:p>
            <a:r>
              <a:rPr lang="en-IE" dirty="0"/>
              <a:t>Rejection</a:t>
            </a:r>
          </a:p>
        </p:txBody>
      </p:sp>
      <p:sp>
        <p:nvSpPr>
          <p:cNvPr id="9" name="Rectangle 8">
            <a:extLst>
              <a:ext uri="{FF2B5EF4-FFF2-40B4-BE49-F238E27FC236}">
                <a16:creationId xmlns:a16="http://schemas.microsoft.com/office/drawing/2014/main" id="{25FB5D05-BBAF-4C89-8676-3DB6C008D850}"/>
              </a:ext>
            </a:extLst>
          </p:cNvPr>
          <p:cNvSpPr/>
          <p:nvPr/>
        </p:nvSpPr>
        <p:spPr>
          <a:xfrm>
            <a:off x="2115676" y="4279265"/>
            <a:ext cx="2014141" cy="369332"/>
          </a:xfrm>
          <a:prstGeom prst="rect">
            <a:avLst/>
          </a:prstGeom>
        </p:spPr>
        <p:txBody>
          <a:bodyPr wrap="none">
            <a:spAutoFit/>
          </a:bodyPr>
          <a:lstStyle/>
          <a:p>
            <a:r>
              <a:rPr lang="en-IE" dirty="0"/>
              <a:t>Difficulties at home</a:t>
            </a:r>
          </a:p>
        </p:txBody>
      </p:sp>
      <p:sp>
        <p:nvSpPr>
          <p:cNvPr id="10" name="Rectangle 9">
            <a:extLst>
              <a:ext uri="{FF2B5EF4-FFF2-40B4-BE49-F238E27FC236}">
                <a16:creationId xmlns:a16="http://schemas.microsoft.com/office/drawing/2014/main" id="{EAD576DF-65CA-4655-9972-31C3EC420DEA}"/>
              </a:ext>
            </a:extLst>
          </p:cNvPr>
          <p:cNvSpPr/>
          <p:nvPr/>
        </p:nvSpPr>
        <p:spPr>
          <a:xfrm>
            <a:off x="4749699" y="5426920"/>
            <a:ext cx="2076659" cy="369332"/>
          </a:xfrm>
          <a:prstGeom prst="rect">
            <a:avLst/>
          </a:prstGeom>
        </p:spPr>
        <p:txBody>
          <a:bodyPr wrap="none">
            <a:spAutoFit/>
          </a:bodyPr>
          <a:lstStyle/>
          <a:p>
            <a:r>
              <a:rPr lang="en-IE" dirty="0"/>
              <a:t>Difficulties at school</a:t>
            </a:r>
          </a:p>
        </p:txBody>
      </p:sp>
    </p:spTree>
    <p:extLst>
      <p:ext uri="{BB962C8B-B14F-4D97-AF65-F5344CB8AC3E}">
        <p14:creationId xmlns:p14="http://schemas.microsoft.com/office/powerpoint/2010/main" val="3799434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3D346-2F22-4DFA-AE34-84A3E099A359}"/>
              </a:ext>
            </a:extLst>
          </p:cNvPr>
          <p:cNvSpPr>
            <a:spLocks noGrp="1"/>
          </p:cNvSpPr>
          <p:nvPr>
            <p:ph type="ctrTitle"/>
          </p:nvPr>
        </p:nvSpPr>
        <p:spPr/>
        <p:txBody>
          <a:bodyPr/>
          <a:lstStyle/>
          <a:p>
            <a:r>
              <a:rPr lang="en-IE" dirty="0"/>
              <a:t>“Preventing bullying will reduce self-harm”</a:t>
            </a:r>
          </a:p>
        </p:txBody>
      </p:sp>
      <p:sp>
        <p:nvSpPr>
          <p:cNvPr id="3" name="Subtitle 2">
            <a:extLst>
              <a:ext uri="{FF2B5EF4-FFF2-40B4-BE49-F238E27FC236}">
                <a16:creationId xmlns:a16="http://schemas.microsoft.com/office/drawing/2014/main" id="{138FEE7F-7E35-44EA-A2DB-1C089420B782}"/>
              </a:ext>
            </a:extLst>
          </p:cNvPr>
          <p:cNvSpPr>
            <a:spLocks noGrp="1"/>
          </p:cNvSpPr>
          <p:nvPr>
            <p:ph type="subTitle" idx="1"/>
          </p:nvPr>
        </p:nvSpPr>
        <p:spPr/>
        <p:txBody>
          <a:bodyPr/>
          <a:lstStyle/>
          <a:p>
            <a:endParaRPr lang="en-IE" dirty="0"/>
          </a:p>
          <a:p>
            <a:endParaRPr lang="en-IE" dirty="0"/>
          </a:p>
        </p:txBody>
      </p:sp>
    </p:spTree>
    <p:extLst>
      <p:ext uri="{BB962C8B-B14F-4D97-AF65-F5344CB8AC3E}">
        <p14:creationId xmlns:p14="http://schemas.microsoft.com/office/powerpoint/2010/main" val="4292965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7E64-3329-407E-B27C-D6C4CC816E8E}"/>
              </a:ext>
            </a:extLst>
          </p:cNvPr>
          <p:cNvSpPr>
            <a:spLocks noGrp="1"/>
          </p:cNvSpPr>
          <p:nvPr>
            <p:ph type="ctrTitle"/>
          </p:nvPr>
        </p:nvSpPr>
        <p:spPr/>
        <p:txBody>
          <a:bodyPr/>
          <a:lstStyle/>
          <a:p>
            <a:r>
              <a:rPr lang="en-IE" dirty="0"/>
              <a:t>“Dealing with self-harm is for experts”</a:t>
            </a:r>
          </a:p>
        </p:txBody>
      </p:sp>
      <p:sp>
        <p:nvSpPr>
          <p:cNvPr id="3" name="Subtitle 2">
            <a:extLst>
              <a:ext uri="{FF2B5EF4-FFF2-40B4-BE49-F238E27FC236}">
                <a16:creationId xmlns:a16="http://schemas.microsoft.com/office/drawing/2014/main" id="{6C701F84-5730-4595-8637-3BC6E02C58D3}"/>
              </a:ext>
            </a:extLst>
          </p:cNvPr>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val="248199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39F47D5-DBCA-4E67-B0E5-2D863A2BD493}"/>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499944" y="0"/>
            <a:ext cx="5151621" cy="6857999"/>
          </a:xfrm>
        </p:spPr>
      </p:pic>
    </p:spTree>
    <p:extLst>
      <p:ext uri="{BB962C8B-B14F-4D97-AF65-F5344CB8AC3E}">
        <p14:creationId xmlns:p14="http://schemas.microsoft.com/office/powerpoint/2010/main" val="218674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CB53C-23AB-47F2-8607-9B18263B85A7}"/>
              </a:ext>
            </a:extLst>
          </p:cNvPr>
          <p:cNvSpPr>
            <a:spLocks noGrp="1"/>
          </p:cNvSpPr>
          <p:nvPr>
            <p:ph type="title"/>
          </p:nvPr>
        </p:nvSpPr>
        <p:spPr/>
        <p:txBody>
          <a:bodyPr/>
          <a:lstStyle/>
          <a:p>
            <a:r>
              <a:rPr lang="en-IE" dirty="0"/>
              <a:t>Responding to self-harm</a:t>
            </a:r>
          </a:p>
        </p:txBody>
      </p:sp>
      <p:sp>
        <p:nvSpPr>
          <p:cNvPr id="3" name="Content Placeholder 2">
            <a:extLst>
              <a:ext uri="{FF2B5EF4-FFF2-40B4-BE49-F238E27FC236}">
                <a16:creationId xmlns:a16="http://schemas.microsoft.com/office/drawing/2014/main" id="{01756CB9-0CAA-4D86-BCFC-04CE6A5088B3}"/>
              </a:ext>
            </a:extLst>
          </p:cNvPr>
          <p:cNvSpPr>
            <a:spLocks noGrp="1"/>
          </p:cNvSpPr>
          <p:nvPr>
            <p:ph idx="1"/>
          </p:nvPr>
        </p:nvSpPr>
        <p:spPr/>
        <p:txBody>
          <a:bodyPr>
            <a:normAutofit/>
          </a:bodyPr>
          <a:lstStyle/>
          <a:p>
            <a:r>
              <a:rPr lang="en-IE" dirty="0"/>
              <a:t>Formal support should always be considered for somebody who is engaging in self harm</a:t>
            </a:r>
          </a:p>
          <a:p>
            <a:r>
              <a:rPr lang="en-IE" dirty="0"/>
              <a:t>BUT first disclosure tends to be within informal support structures e.g. friends, family</a:t>
            </a:r>
          </a:p>
          <a:p>
            <a:r>
              <a:rPr lang="en-IE" dirty="0"/>
              <a:t>Initial reactions can play an important role in further disclosures and help seeking behaviour so having some helpful ways of responding can be important</a:t>
            </a:r>
          </a:p>
        </p:txBody>
      </p:sp>
    </p:spTree>
    <p:extLst>
      <p:ext uri="{BB962C8B-B14F-4D97-AF65-F5344CB8AC3E}">
        <p14:creationId xmlns:p14="http://schemas.microsoft.com/office/powerpoint/2010/main" val="7183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12490-F388-4EE4-A69B-BCB28832BB0F}"/>
              </a:ext>
            </a:extLst>
          </p:cNvPr>
          <p:cNvSpPr>
            <a:spLocks noGrp="1"/>
          </p:cNvSpPr>
          <p:nvPr>
            <p:ph type="title"/>
          </p:nvPr>
        </p:nvSpPr>
        <p:spPr/>
        <p:txBody>
          <a:bodyPr/>
          <a:lstStyle/>
          <a:p>
            <a:r>
              <a:rPr lang="en-IE" dirty="0"/>
              <a:t>Regulate your own emotion</a:t>
            </a:r>
          </a:p>
        </p:txBody>
      </p:sp>
      <p:sp>
        <p:nvSpPr>
          <p:cNvPr id="3" name="Content Placeholder 2">
            <a:extLst>
              <a:ext uri="{FF2B5EF4-FFF2-40B4-BE49-F238E27FC236}">
                <a16:creationId xmlns:a16="http://schemas.microsoft.com/office/drawing/2014/main" id="{9A7DFCA1-669E-4B4D-83E9-B62E724B14B7}"/>
              </a:ext>
            </a:extLst>
          </p:cNvPr>
          <p:cNvSpPr>
            <a:spLocks noGrp="1"/>
          </p:cNvSpPr>
          <p:nvPr>
            <p:ph idx="1"/>
          </p:nvPr>
        </p:nvSpPr>
        <p:spPr>
          <a:xfrm>
            <a:off x="838200" y="1825625"/>
            <a:ext cx="6188901" cy="4351338"/>
          </a:xfrm>
        </p:spPr>
        <p:txBody>
          <a:bodyPr>
            <a:normAutofit/>
          </a:bodyPr>
          <a:lstStyle/>
          <a:p>
            <a:r>
              <a:rPr lang="en-IE" dirty="0"/>
              <a:t>Feeling the pressure to get it right</a:t>
            </a:r>
          </a:p>
          <a:p>
            <a:r>
              <a:rPr lang="en-IE" dirty="0"/>
              <a:t>Pause, take a breath and notice your own thoughts and emotions </a:t>
            </a:r>
          </a:p>
          <a:p>
            <a:r>
              <a:rPr lang="en-IE" dirty="0"/>
              <a:t>Observe and validate yourself – it is understandable that I’m feeling like this, I care about this person so of course I feel like this</a:t>
            </a:r>
          </a:p>
          <a:p>
            <a:endParaRPr lang="en-IE" dirty="0"/>
          </a:p>
        </p:txBody>
      </p:sp>
      <p:grpSp>
        <p:nvGrpSpPr>
          <p:cNvPr id="9" name="Group 8">
            <a:extLst>
              <a:ext uri="{FF2B5EF4-FFF2-40B4-BE49-F238E27FC236}">
                <a16:creationId xmlns:a16="http://schemas.microsoft.com/office/drawing/2014/main" id="{C944DC86-7553-4537-BCEB-C93EFDD62D9C}"/>
              </a:ext>
            </a:extLst>
          </p:cNvPr>
          <p:cNvGrpSpPr/>
          <p:nvPr/>
        </p:nvGrpSpPr>
        <p:grpSpPr>
          <a:xfrm>
            <a:off x="7791188" y="1825626"/>
            <a:ext cx="3954627" cy="2320490"/>
            <a:chOff x="2349061" y="3180253"/>
            <a:chExt cx="5964624" cy="2542629"/>
          </a:xfrm>
        </p:grpSpPr>
        <p:cxnSp>
          <p:nvCxnSpPr>
            <p:cNvPr id="10" name="Straight Connector 9">
              <a:extLst>
                <a:ext uri="{FF2B5EF4-FFF2-40B4-BE49-F238E27FC236}">
                  <a16:creationId xmlns:a16="http://schemas.microsoft.com/office/drawing/2014/main" id="{302BC23B-59C0-4B12-80F0-BB650E02A7A3}"/>
                </a:ext>
              </a:extLst>
            </p:cNvPr>
            <p:cNvCxnSpPr>
              <a:cxnSpLocks/>
            </p:cNvCxnSpPr>
            <p:nvPr/>
          </p:nvCxnSpPr>
          <p:spPr>
            <a:xfrm flipH="1">
              <a:off x="2349062" y="3659831"/>
              <a:ext cx="561975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Isosceles Triangle 10">
              <a:extLst>
                <a:ext uri="{FF2B5EF4-FFF2-40B4-BE49-F238E27FC236}">
                  <a16:creationId xmlns:a16="http://schemas.microsoft.com/office/drawing/2014/main" id="{70220331-2CFC-4E4D-B3A6-34EE36300013}"/>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extBox 11">
              <a:extLst>
                <a:ext uri="{FF2B5EF4-FFF2-40B4-BE49-F238E27FC236}">
                  <a16:creationId xmlns:a16="http://schemas.microsoft.com/office/drawing/2014/main" id="{2F517624-A14C-48FD-88E0-F86C80B73730}"/>
                </a:ext>
              </a:extLst>
            </p:cNvPr>
            <p:cNvSpPr txBox="1"/>
            <p:nvPr/>
          </p:nvSpPr>
          <p:spPr>
            <a:xfrm>
              <a:off x="2349061" y="3180254"/>
              <a:ext cx="2443656" cy="438412"/>
            </a:xfrm>
            <a:prstGeom prst="rect">
              <a:avLst/>
            </a:prstGeom>
            <a:noFill/>
          </p:spPr>
          <p:txBody>
            <a:bodyPr wrap="square" rtlCol="0">
              <a:spAutoFit/>
            </a:bodyPr>
            <a:lstStyle/>
            <a:p>
              <a:r>
                <a:rPr lang="en-IE" sz="2000" b="1" dirty="0"/>
                <a:t>ACCEPTANCE</a:t>
              </a:r>
            </a:p>
          </p:txBody>
        </p:sp>
        <p:sp>
          <p:nvSpPr>
            <p:cNvPr id="13" name="TextBox 12">
              <a:extLst>
                <a:ext uri="{FF2B5EF4-FFF2-40B4-BE49-F238E27FC236}">
                  <a16:creationId xmlns:a16="http://schemas.microsoft.com/office/drawing/2014/main" id="{CA9FF95C-44F0-46DA-B0CD-E20D4DFA91CF}"/>
                </a:ext>
              </a:extLst>
            </p:cNvPr>
            <p:cNvSpPr txBox="1"/>
            <p:nvPr/>
          </p:nvSpPr>
          <p:spPr>
            <a:xfrm>
              <a:off x="6484885" y="3180253"/>
              <a:ext cx="1828800" cy="438412"/>
            </a:xfrm>
            <a:prstGeom prst="rect">
              <a:avLst/>
            </a:prstGeom>
            <a:noFill/>
          </p:spPr>
          <p:txBody>
            <a:bodyPr wrap="square" rtlCol="0">
              <a:spAutoFit/>
            </a:bodyPr>
            <a:lstStyle/>
            <a:p>
              <a:r>
                <a:rPr lang="en-IE" sz="2000" b="1" dirty="0"/>
                <a:t>CHANGE</a:t>
              </a:r>
            </a:p>
          </p:txBody>
        </p:sp>
      </p:grpSp>
    </p:spTree>
    <p:extLst>
      <p:ext uri="{BB962C8B-B14F-4D97-AF65-F5344CB8AC3E}">
        <p14:creationId xmlns:p14="http://schemas.microsoft.com/office/powerpoint/2010/main" val="321482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A804-C771-4DEE-9299-474C10B2CEF7}"/>
              </a:ext>
            </a:extLst>
          </p:cNvPr>
          <p:cNvSpPr>
            <a:spLocks noGrp="1"/>
          </p:cNvSpPr>
          <p:nvPr>
            <p:ph type="title"/>
          </p:nvPr>
        </p:nvSpPr>
        <p:spPr/>
        <p:txBody>
          <a:bodyPr/>
          <a:lstStyle/>
          <a:p>
            <a:r>
              <a:rPr lang="en-IE" dirty="0"/>
              <a:t>Regulating emotions – paced breathing</a:t>
            </a:r>
          </a:p>
        </p:txBody>
      </p:sp>
      <p:sp>
        <p:nvSpPr>
          <p:cNvPr id="3" name="Content Placeholder 2">
            <a:extLst>
              <a:ext uri="{FF2B5EF4-FFF2-40B4-BE49-F238E27FC236}">
                <a16:creationId xmlns:a16="http://schemas.microsoft.com/office/drawing/2014/main" id="{2CF6EB82-8E17-4C36-8185-246BCBE84A1A}"/>
              </a:ext>
            </a:extLst>
          </p:cNvPr>
          <p:cNvSpPr>
            <a:spLocks noGrp="1"/>
          </p:cNvSpPr>
          <p:nvPr>
            <p:ph idx="1"/>
          </p:nvPr>
        </p:nvSpPr>
        <p:spPr>
          <a:xfrm>
            <a:off x="633248" y="1803748"/>
            <a:ext cx="10515600" cy="4452043"/>
          </a:xfrm>
        </p:spPr>
        <p:txBody>
          <a:bodyPr>
            <a:normAutofit/>
          </a:bodyPr>
          <a:lstStyle/>
          <a:p>
            <a:r>
              <a:rPr lang="en-IE" dirty="0"/>
              <a:t>Paced Breathing is slowing our breathing down </a:t>
            </a:r>
          </a:p>
          <a:p>
            <a:r>
              <a:rPr lang="en-IE" dirty="0"/>
              <a:t>Exhale for longer than you inhale, i.e. breathe in for 4 and out for 6 </a:t>
            </a:r>
          </a:p>
          <a:p>
            <a:r>
              <a:rPr lang="en-IE" dirty="0"/>
              <a:t>Research has demonstrated it can quickly bring down emotional distress</a:t>
            </a:r>
          </a:p>
          <a:p>
            <a:r>
              <a:rPr lang="en-IE" dirty="0"/>
              <a:t>Lots of apps that support this, some with visual aids										</a:t>
            </a:r>
          </a:p>
          <a:p>
            <a:endParaRPr lang="en-IE" dirty="0"/>
          </a:p>
        </p:txBody>
      </p:sp>
    </p:spTree>
    <p:extLst>
      <p:ext uri="{BB962C8B-B14F-4D97-AF65-F5344CB8AC3E}">
        <p14:creationId xmlns:p14="http://schemas.microsoft.com/office/powerpoint/2010/main" val="387301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977E8-7821-4199-A917-92F3B16E793B}"/>
              </a:ext>
            </a:extLst>
          </p:cNvPr>
          <p:cNvSpPr>
            <a:spLocks noGrp="1"/>
          </p:cNvSpPr>
          <p:nvPr>
            <p:ph type="title"/>
          </p:nvPr>
        </p:nvSpPr>
        <p:spPr/>
        <p:txBody>
          <a:bodyPr/>
          <a:lstStyle/>
          <a:p>
            <a:r>
              <a:rPr lang="en-IE" dirty="0"/>
              <a:t>Validate the person</a:t>
            </a:r>
          </a:p>
        </p:txBody>
      </p:sp>
      <p:sp>
        <p:nvSpPr>
          <p:cNvPr id="3" name="Content Placeholder 2">
            <a:extLst>
              <a:ext uri="{FF2B5EF4-FFF2-40B4-BE49-F238E27FC236}">
                <a16:creationId xmlns:a16="http://schemas.microsoft.com/office/drawing/2014/main" id="{E8956DD6-7044-4C37-ACA1-106C0445F326}"/>
              </a:ext>
            </a:extLst>
          </p:cNvPr>
          <p:cNvSpPr>
            <a:spLocks noGrp="1"/>
          </p:cNvSpPr>
          <p:nvPr>
            <p:ph idx="1"/>
          </p:nvPr>
        </p:nvSpPr>
        <p:spPr>
          <a:xfrm>
            <a:off x="838200" y="1825625"/>
            <a:ext cx="5737964" cy="4351338"/>
          </a:xfrm>
        </p:spPr>
        <p:txBody>
          <a:bodyPr>
            <a:normAutofit/>
          </a:bodyPr>
          <a:lstStyle/>
          <a:p>
            <a:r>
              <a:rPr lang="en-IE" dirty="0"/>
              <a:t>“honour the kernel of truth in the other’s perspective”</a:t>
            </a:r>
          </a:p>
          <a:p>
            <a:r>
              <a:rPr lang="en-IE" dirty="0"/>
              <a:t>What is understandable about how they are feeling, thinking or behaving? </a:t>
            </a:r>
          </a:p>
          <a:p>
            <a:r>
              <a:rPr lang="en-IE" dirty="0"/>
              <a:t>It is not agreeing or approving</a:t>
            </a:r>
          </a:p>
          <a:p>
            <a:r>
              <a:rPr lang="en-IE" dirty="0"/>
              <a:t>This helps bring down emotion and help the person feel heard</a:t>
            </a:r>
          </a:p>
        </p:txBody>
      </p:sp>
      <p:grpSp>
        <p:nvGrpSpPr>
          <p:cNvPr id="6" name="Group 5">
            <a:extLst>
              <a:ext uri="{FF2B5EF4-FFF2-40B4-BE49-F238E27FC236}">
                <a16:creationId xmlns:a16="http://schemas.microsoft.com/office/drawing/2014/main" id="{3BEF49AC-8C45-4A8D-A98F-19CB253201B8}"/>
              </a:ext>
            </a:extLst>
          </p:cNvPr>
          <p:cNvGrpSpPr/>
          <p:nvPr/>
        </p:nvGrpSpPr>
        <p:grpSpPr>
          <a:xfrm>
            <a:off x="7791188" y="1825626"/>
            <a:ext cx="3954627" cy="2320490"/>
            <a:chOff x="2349061" y="3180253"/>
            <a:chExt cx="5964624" cy="2542629"/>
          </a:xfrm>
        </p:grpSpPr>
        <p:cxnSp>
          <p:nvCxnSpPr>
            <p:cNvPr id="7" name="Straight Connector 6">
              <a:extLst>
                <a:ext uri="{FF2B5EF4-FFF2-40B4-BE49-F238E27FC236}">
                  <a16:creationId xmlns:a16="http://schemas.microsoft.com/office/drawing/2014/main" id="{73A06D1C-8732-4718-9D21-F67DA76AD4AF}"/>
                </a:ext>
              </a:extLst>
            </p:cNvPr>
            <p:cNvCxnSpPr>
              <a:cxnSpLocks/>
            </p:cNvCxnSpPr>
            <p:nvPr/>
          </p:nvCxnSpPr>
          <p:spPr>
            <a:xfrm flipH="1">
              <a:off x="2349062" y="3659831"/>
              <a:ext cx="561975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Isosceles Triangle 7">
              <a:extLst>
                <a:ext uri="{FF2B5EF4-FFF2-40B4-BE49-F238E27FC236}">
                  <a16:creationId xmlns:a16="http://schemas.microsoft.com/office/drawing/2014/main" id="{E70581E3-881A-4726-A730-854FDB7367D7}"/>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extBox 8">
              <a:extLst>
                <a:ext uri="{FF2B5EF4-FFF2-40B4-BE49-F238E27FC236}">
                  <a16:creationId xmlns:a16="http://schemas.microsoft.com/office/drawing/2014/main" id="{8C252894-1791-40A2-AA98-5DDF8AE7229D}"/>
                </a:ext>
              </a:extLst>
            </p:cNvPr>
            <p:cNvSpPr txBox="1"/>
            <p:nvPr/>
          </p:nvSpPr>
          <p:spPr>
            <a:xfrm>
              <a:off x="2349061" y="3180254"/>
              <a:ext cx="2443656" cy="438412"/>
            </a:xfrm>
            <a:prstGeom prst="rect">
              <a:avLst/>
            </a:prstGeom>
            <a:noFill/>
          </p:spPr>
          <p:txBody>
            <a:bodyPr wrap="square" rtlCol="0">
              <a:spAutoFit/>
            </a:bodyPr>
            <a:lstStyle/>
            <a:p>
              <a:r>
                <a:rPr lang="en-IE" sz="2000" b="1" dirty="0"/>
                <a:t>ACCEPTANCE</a:t>
              </a:r>
            </a:p>
          </p:txBody>
        </p:sp>
        <p:sp>
          <p:nvSpPr>
            <p:cNvPr id="10" name="TextBox 9">
              <a:extLst>
                <a:ext uri="{FF2B5EF4-FFF2-40B4-BE49-F238E27FC236}">
                  <a16:creationId xmlns:a16="http://schemas.microsoft.com/office/drawing/2014/main" id="{75C9F62F-C9A9-4E0B-981B-BBDEA1FAB3ED}"/>
                </a:ext>
              </a:extLst>
            </p:cNvPr>
            <p:cNvSpPr txBox="1"/>
            <p:nvPr/>
          </p:nvSpPr>
          <p:spPr>
            <a:xfrm>
              <a:off x="6484885" y="3180253"/>
              <a:ext cx="1828800" cy="438412"/>
            </a:xfrm>
            <a:prstGeom prst="rect">
              <a:avLst/>
            </a:prstGeom>
            <a:noFill/>
          </p:spPr>
          <p:txBody>
            <a:bodyPr wrap="square" rtlCol="0">
              <a:spAutoFit/>
            </a:bodyPr>
            <a:lstStyle/>
            <a:p>
              <a:r>
                <a:rPr lang="en-IE" sz="2000" b="1" dirty="0"/>
                <a:t>CHANGE</a:t>
              </a:r>
            </a:p>
          </p:txBody>
        </p:sp>
      </p:grpSp>
    </p:spTree>
    <p:extLst>
      <p:ext uri="{BB962C8B-B14F-4D97-AF65-F5344CB8AC3E}">
        <p14:creationId xmlns:p14="http://schemas.microsoft.com/office/powerpoint/2010/main" val="135472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D4C2-AE1D-40D4-AE6F-0C7D9C9D4E53}"/>
              </a:ext>
            </a:extLst>
          </p:cNvPr>
          <p:cNvSpPr>
            <a:spLocks noGrp="1"/>
          </p:cNvSpPr>
          <p:nvPr>
            <p:ph type="title"/>
          </p:nvPr>
        </p:nvSpPr>
        <p:spPr/>
        <p:txBody>
          <a:bodyPr/>
          <a:lstStyle/>
          <a:p>
            <a:r>
              <a:rPr lang="en-IE" dirty="0"/>
              <a:t>Finding a Middle Path</a:t>
            </a:r>
          </a:p>
        </p:txBody>
      </p:sp>
      <p:sp>
        <p:nvSpPr>
          <p:cNvPr id="3" name="Content Placeholder 2">
            <a:extLst>
              <a:ext uri="{FF2B5EF4-FFF2-40B4-BE49-F238E27FC236}">
                <a16:creationId xmlns:a16="http://schemas.microsoft.com/office/drawing/2014/main" id="{05036296-D057-49FC-83D1-120CA4D86574}"/>
              </a:ext>
            </a:extLst>
          </p:cNvPr>
          <p:cNvSpPr>
            <a:spLocks noGrp="1"/>
          </p:cNvSpPr>
          <p:nvPr>
            <p:ph idx="1"/>
          </p:nvPr>
        </p:nvSpPr>
        <p:spPr/>
        <p:txBody>
          <a:bodyPr/>
          <a:lstStyle/>
          <a:p>
            <a:endParaRPr lang="en-IE" dirty="0"/>
          </a:p>
          <a:p>
            <a:endParaRPr lang="en-IE" dirty="0"/>
          </a:p>
          <a:p>
            <a:endParaRPr lang="en-IE" dirty="0"/>
          </a:p>
          <a:p>
            <a:pPr marL="0" indent="0">
              <a:buNone/>
            </a:pPr>
            <a:endParaRPr lang="en-IE" dirty="0"/>
          </a:p>
          <a:p>
            <a:pPr marL="0" indent="0">
              <a:buNone/>
            </a:pPr>
            <a:endParaRPr lang="en-IE" dirty="0"/>
          </a:p>
        </p:txBody>
      </p:sp>
      <p:cxnSp>
        <p:nvCxnSpPr>
          <p:cNvPr id="5" name="Straight Connector 4">
            <a:extLst>
              <a:ext uri="{FF2B5EF4-FFF2-40B4-BE49-F238E27FC236}">
                <a16:creationId xmlns:a16="http://schemas.microsoft.com/office/drawing/2014/main" id="{111F087F-736D-4215-9AB1-027AC3919EC6}"/>
              </a:ext>
            </a:extLst>
          </p:cNvPr>
          <p:cNvCxnSpPr>
            <a:cxnSpLocks/>
          </p:cNvCxnSpPr>
          <p:nvPr/>
        </p:nvCxnSpPr>
        <p:spPr>
          <a:xfrm flipH="1">
            <a:off x="2349062" y="3659831"/>
            <a:ext cx="561975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6" name="Isosceles Triangle 5">
            <a:extLst>
              <a:ext uri="{FF2B5EF4-FFF2-40B4-BE49-F238E27FC236}">
                <a16:creationId xmlns:a16="http://schemas.microsoft.com/office/drawing/2014/main" id="{AC1F6545-8163-4DCC-B4B5-BCE90078D401}"/>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TextBox 6">
            <a:extLst>
              <a:ext uri="{FF2B5EF4-FFF2-40B4-BE49-F238E27FC236}">
                <a16:creationId xmlns:a16="http://schemas.microsoft.com/office/drawing/2014/main" id="{5FAE81BD-6C6D-4AD7-84E0-E9162A3F41C4}"/>
              </a:ext>
            </a:extLst>
          </p:cNvPr>
          <p:cNvSpPr txBox="1"/>
          <p:nvPr/>
        </p:nvSpPr>
        <p:spPr>
          <a:xfrm>
            <a:off x="2349061" y="3180254"/>
            <a:ext cx="2443655" cy="584775"/>
          </a:xfrm>
          <a:prstGeom prst="rect">
            <a:avLst/>
          </a:prstGeom>
          <a:noFill/>
        </p:spPr>
        <p:txBody>
          <a:bodyPr wrap="square" rtlCol="0">
            <a:spAutoFit/>
          </a:bodyPr>
          <a:lstStyle/>
          <a:p>
            <a:r>
              <a:rPr lang="en-IE" sz="3200" b="1" dirty="0"/>
              <a:t>ACCEPTANCE</a:t>
            </a:r>
          </a:p>
        </p:txBody>
      </p:sp>
      <p:sp>
        <p:nvSpPr>
          <p:cNvPr id="8" name="TextBox 7">
            <a:extLst>
              <a:ext uri="{FF2B5EF4-FFF2-40B4-BE49-F238E27FC236}">
                <a16:creationId xmlns:a16="http://schemas.microsoft.com/office/drawing/2014/main" id="{7565CAE9-17B5-40C9-8A20-21AAE042EAB0}"/>
              </a:ext>
            </a:extLst>
          </p:cNvPr>
          <p:cNvSpPr txBox="1"/>
          <p:nvPr/>
        </p:nvSpPr>
        <p:spPr>
          <a:xfrm>
            <a:off x="6484886" y="3180253"/>
            <a:ext cx="1828799" cy="584775"/>
          </a:xfrm>
          <a:prstGeom prst="rect">
            <a:avLst/>
          </a:prstGeom>
          <a:noFill/>
        </p:spPr>
        <p:txBody>
          <a:bodyPr wrap="square" rtlCol="0">
            <a:spAutoFit/>
          </a:bodyPr>
          <a:lstStyle/>
          <a:p>
            <a:r>
              <a:rPr lang="en-IE" sz="3200" b="1" dirty="0"/>
              <a:t>CHANGE</a:t>
            </a:r>
          </a:p>
        </p:txBody>
      </p:sp>
    </p:spTree>
    <p:extLst>
      <p:ext uri="{BB962C8B-B14F-4D97-AF65-F5344CB8AC3E}">
        <p14:creationId xmlns:p14="http://schemas.microsoft.com/office/powerpoint/2010/main" val="3343802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A804-C771-4DEE-9299-474C10B2CEF7}"/>
              </a:ext>
            </a:extLst>
          </p:cNvPr>
          <p:cNvSpPr>
            <a:spLocks noGrp="1"/>
          </p:cNvSpPr>
          <p:nvPr>
            <p:ph type="title"/>
          </p:nvPr>
        </p:nvSpPr>
        <p:spPr/>
        <p:txBody>
          <a:bodyPr/>
          <a:lstStyle/>
          <a:p>
            <a:r>
              <a:rPr lang="en-IE" dirty="0"/>
              <a:t>How to validate</a:t>
            </a:r>
          </a:p>
        </p:txBody>
      </p:sp>
      <p:sp>
        <p:nvSpPr>
          <p:cNvPr id="3" name="Content Placeholder 2">
            <a:extLst>
              <a:ext uri="{FF2B5EF4-FFF2-40B4-BE49-F238E27FC236}">
                <a16:creationId xmlns:a16="http://schemas.microsoft.com/office/drawing/2014/main" id="{2CF6EB82-8E17-4C36-8185-246BCBE84A1A}"/>
              </a:ext>
            </a:extLst>
          </p:cNvPr>
          <p:cNvSpPr>
            <a:spLocks noGrp="1"/>
          </p:cNvSpPr>
          <p:nvPr>
            <p:ph idx="1"/>
          </p:nvPr>
        </p:nvSpPr>
        <p:spPr>
          <a:xfrm>
            <a:off x="838200" y="1387366"/>
            <a:ext cx="10515600" cy="4789597"/>
          </a:xfrm>
        </p:spPr>
        <p:txBody>
          <a:bodyPr>
            <a:normAutofit/>
          </a:bodyPr>
          <a:lstStyle/>
          <a:p>
            <a:r>
              <a:rPr lang="en-IE" dirty="0"/>
              <a:t>Actively listen, make eye contact and stay focused </a:t>
            </a:r>
          </a:p>
          <a:p>
            <a:r>
              <a:rPr lang="en-IE" dirty="0"/>
              <a:t>Be mindful of your verbal and nonverbal reactions</a:t>
            </a:r>
          </a:p>
          <a:p>
            <a:r>
              <a:rPr lang="en-IE" dirty="0"/>
              <a:t>Observe what the person is feeling in the moment (tentatively)</a:t>
            </a:r>
          </a:p>
          <a:p>
            <a:r>
              <a:rPr lang="en-IE" dirty="0"/>
              <a:t>Reflect back the feeling without judgement </a:t>
            </a:r>
          </a:p>
          <a:p>
            <a:r>
              <a:rPr lang="en-IE" dirty="0"/>
              <a:t>Remember why you’re validating: reduces distress and helps them be understood</a:t>
            </a:r>
          </a:p>
        </p:txBody>
      </p:sp>
    </p:spTree>
    <p:extLst>
      <p:ext uri="{BB962C8B-B14F-4D97-AF65-F5344CB8AC3E}">
        <p14:creationId xmlns:p14="http://schemas.microsoft.com/office/powerpoint/2010/main" val="88996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75BC5-97F0-4576-BB96-61BE7F7843C7}"/>
              </a:ext>
            </a:extLst>
          </p:cNvPr>
          <p:cNvSpPr>
            <a:spLocks noGrp="1"/>
          </p:cNvSpPr>
          <p:nvPr>
            <p:ph type="title"/>
          </p:nvPr>
        </p:nvSpPr>
        <p:spPr/>
        <p:txBody>
          <a:bodyPr/>
          <a:lstStyle/>
          <a:p>
            <a:r>
              <a:rPr lang="en-IE" dirty="0"/>
              <a:t>Listen</a:t>
            </a:r>
          </a:p>
        </p:txBody>
      </p:sp>
      <p:sp>
        <p:nvSpPr>
          <p:cNvPr id="3" name="Content Placeholder 2">
            <a:extLst>
              <a:ext uri="{FF2B5EF4-FFF2-40B4-BE49-F238E27FC236}">
                <a16:creationId xmlns:a16="http://schemas.microsoft.com/office/drawing/2014/main" id="{1F423250-B19B-4A67-85FD-AD88AF9F4404}"/>
              </a:ext>
            </a:extLst>
          </p:cNvPr>
          <p:cNvSpPr>
            <a:spLocks noGrp="1"/>
          </p:cNvSpPr>
          <p:nvPr>
            <p:ph idx="1"/>
          </p:nvPr>
        </p:nvSpPr>
        <p:spPr>
          <a:xfrm>
            <a:off x="838200" y="1825625"/>
            <a:ext cx="5637756" cy="4351338"/>
          </a:xfrm>
        </p:spPr>
        <p:txBody>
          <a:bodyPr/>
          <a:lstStyle/>
          <a:p>
            <a:r>
              <a:rPr lang="en-IE" dirty="0"/>
              <a:t>If the person is willing and calm enough to tell you what is going on, ask them:</a:t>
            </a:r>
          </a:p>
          <a:p>
            <a:r>
              <a:rPr lang="en-IE" dirty="0"/>
              <a:t>What happened? What is going on for you?</a:t>
            </a:r>
          </a:p>
          <a:p>
            <a:r>
              <a:rPr lang="en-IE" dirty="0"/>
              <a:t>We might want to know everything and ask lots of questions but this might be overwhelming.</a:t>
            </a:r>
          </a:p>
          <a:p>
            <a:r>
              <a:rPr lang="en-IE" dirty="0"/>
              <a:t>If they become distressed – move back to validation.</a:t>
            </a:r>
          </a:p>
        </p:txBody>
      </p:sp>
      <p:grpSp>
        <p:nvGrpSpPr>
          <p:cNvPr id="7" name="Group 6">
            <a:extLst>
              <a:ext uri="{FF2B5EF4-FFF2-40B4-BE49-F238E27FC236}">
                <a16:creationId xmlns:a16="http://schemas.microsoft.com/office/drawing/2014/main" id="{2FCCBF2E-E62E-4A10-980F-8B1DF447ED20}"/>
              </a:ext>
            </a:extLst>
          </p:cNvPr>
          <p:cNvGrpSpPr/>
          <p:nvPr/>
        </p:nvGrpSpPr>
        <p:grpSpPr>
          <a:xfrm>
            <a:off x="7791188" y="1825626"/>
            <a:ext cx="3954627" cy="2320490"/>
            <a:chOff x="2349061" y="3180253"/>
            <a:chExt cx="5964624" cy="2542629"/>
          </a:xfrm>
        </p:grpSpPr>
        <p:cxnSp>
          <p:nvCxnSpPr>
            <p:cNvPr id="8" name="Straight Connector 7">
              <a:extLst>
                <a:ext uri="{FF2B5EF4-FFF2-40B4-BE49-F238E27FC236}">
                  <a16:creationId xmlns:a16="http://schemas.microsoft.com/office/drawing/2014/main" id="{DFE380D4-B051-4A97-8E0B-B76889A33D13}"/>
                </a:ext>
              </a:extLst>
            </p:cNvPr>
            <p:cNvCxnSpPr>
              <a:cxnSpLocks/>
            </p:cNvCxnSpPr>
            <p:nvPr/>
          </p:nvCxnSpPr>
          <p:spPr>
            <a:xfrm flipH="1">
              <a:off x="2349062" y="3659831"/>
              <a:ext cx="561975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Isosceles Triangle 8">
              <a:extLst>
                <a:ext uri="{FF2B5EF4-FFF2-40B4-BE49-F238E27FC236}">
                  <a16:creationId xmlns:a16="http://schemas.microsoft.com/office/drawing/2014/main" id="{83E9F758-9942-427E-B6C1-044552B38452}"/>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TextBox 9">
              <a:extLst>
                <a:ext uri="{FF2B5EF4-FFF2-40B4-BE49-F238E27FC236}">
                  <a16:creationId xmlns:a16="http://schemas.microsoft.com/office/drawing/2014/main" id="{96F45145-E876-4AA8-912A-9115671D9271}"/>
                </a:ext>
              </a:extLst>
            </p:cNvPr>
            <p:cNvSpPr txBox="1"/>
            <p:nvPr/>
          </p:nvSpPr>
          <p:spPr>
            <a:xfrm>
              <a:off x="2349061" y="3180254"/>
              <a:ext cx="2443656" cy="438412"/>
            </a:xfrm>
            <a:prstGeom prst="rect">
              <a:avLst/>
            </a:prstGeom>
            <a:noFill/>
          </p:spPr>
          <p:txBody>
            <a:bodyPr wrap="square" rtlCol="0">
              <a:spAutoFit/>
            </a:bodyPr>
            <a:lstStyle/>
            <a:p>
              <a:r>
                <a:rPr lang="en-IE" sz="2000" b="1" dirty="0"/>
                <a:t>ACCEPTANCE</a:t>
              </a:r>
            </a:p>
          </p:txBody>
        </p:sp>
        <p:sp>
          <p:nvSpPr>
            <p:cNvPr id="11" name="TextBox 10">
              <a:extLst>
                <a:ext uri="{FF2B5EF4-FFF2-40B4-BE49-F238E27FC236}">
                  <a16:creationId xmlns:a16="http://schemas.microsoft.com/office/drawing/2014/main" id="{1B68F732-11A6-4C99-BA60-90D6F7113069}"/>
                </a:ext>
              </a:extLst>
            </p:cNvPr>
            <p:cNvSpPr txBox="1"/>
            <p:nvPr/>
          </p:nvSpPr>
          <p:spPr>
            <a:xfrm>
              <a:off x="6484885" y="3180253"/>
              <a:ext cx="1828800" cy="438412"/>
            </a:xfrm>
            <a:prstGeom prst="rect">
              <a:avLst/>
            </a:prstGeom>
            <a:noFill/>
          </p:spPr>
          <p:txBody>
            <a:bodyPr wrap="square" rtlCol="0">
              <a:spAutoFit/>
            </a:bodyPr>
            <a:lstStyle/>
            <a:p>
              <a:r>
                <a:rPr lang="en-IE" sz="2000" b="1" dirty="0"/>
                <a:t>CHANGE</a:t>
              </a:r>
            </a:p>
          </p:txBody>
        </p:sp>
      </p:grpSp>
    </p:spTree>
    <p:extLst>
      <p:ext uri="{BB962C8B-B14F-4D97-AF65-F5344CB8AC3E}">
        <p14:creationId xmlns:p14="http://schemas.microsoft.com/office/powerpoint/2010/main" val="33160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03AF-B288-4BCC-8184-343583EBF96C}"/>
              </a:ext>
            </a:extLst>
          </p:cNvPr>
          <p:cNvSpPr>
            <a:spLocks noGrp="1"/>
          </p:cNvSpPr>
          <p:nvPr>
            <p:ph type="title"/>
          </p:nvPr>
        </p:nvSpPr>
        <p:spPr/>
        <p:txBody>
          <a:bodyPr/>
          <a:lstStyle/>
          <a:p>
            <a:r>
              <a:rPr lang="en-IE" dirty="0"/>
              <a:t>Brainstorm</a:t>
            </a:r>
          </a:p>
        </p:txBody>
      </p:sp>
      <p:sp>
        <p:nvSpPr>
          <p:cNvPr id="3" name="Content Placeholder 2">
            <a:extLst>
              <a:ext uri="{FF2B5EF4-FFF2-40B4-BE49-F238E27FC236}">
                <a16:creationId xmlns:a16="http://schemas.microsoft.com/office/drawing/2014/main" id="{8556B29F-35A8-4C8C-88C2-56FCD80864C2}"/>
              </a:ext>
            </a:extLst>
          </p:cNvPr>
          <p:cNvSpPr>
            <a:spLocks noGrp="1"/>
          </p:cNvSpPr>
          <p:nvPr>
            <p:ph idx="1"/>
          </p:nvPr>
        </p:nvSpPr>
        <p:spPr>
          <a:xfrm>
            <a:off x="838200" y="1825625"/>
            <a:ext cx="4873668" cy="4351338"/>
          </a:xfrm>
        </p:spPr>
        <p:txBody>
          <a:bodyPr>
            <a:normAutofit lnSpcReduction="10000"/>
          </a:bodyPr>
          <a:lstStyle/>
          <a:p>
            <a:r>
              <a:rPr lang="en-IE" dirty="0"/>
              <a:t>If the person is ready, collaborate on identifying the next steps</a:t>
            </a:r>
          </a:p>
          <a:p>
            <a:r>
              <a:rPr lang="en-IE" dirty="0"/>
              <a:t>All options and ideas are welcome</a:t>
            </a:r>
          </a:p>
          <a:p>
            <a:r>
              <a:rPr lang="en-IE" dirty="0"/>
              <a:t>What do they need? What might help?</a:t>
            </a:r>
          </a:p>
          <a:p>
            <a:r>
              <a:rPr lang="en-IE" dirty="0"/>
              <a:t>Bearing in mind there maybe some steps that need to be taken, i.e. notifying parents, services etc.</a:t>
            </a:r>
          </a:p>
          <a:p>
            <a:endParaRPr lang="en-IE" dirty="0"/>
          </a:p>
        </p:txBody>
      </p:sp>
      <p:grpSp>
        <p:nvGrpSpPr>
          <p:cNvPr id="6" name="Group 5">
            <a:extLst>
              <a:ext uri="{FF2B5EF4-FFF2-40B4-BE49-F238E27FC236}">
                <a16:creationId xmlns:a16="http://schemas.microsoft.com/office/drawing/2014/main" id="{5F48CA38-A80E-4817-A64B-397CAC70C2C5}"/>
              </a:ext>
            </a:extLst>
          </p:cNvPr>
          <p:cNvGrpSpPr/>
          <p:nvPr/>
        </p:nvGrpSpPr>
        <p:grpSpPr>
          <a:xfrm>
            <a:off x="7791188" y="1825626"/>
            <a:ext cx="3954627" cy="2320490"/>
            <a:chOff x="2349061" y="3180253"/>
            <a:chExt cx="5964624" cy="2542629"/>
          </a:xfrm>
        </p:grpSpPr>
        <p:cxnSp>
          <p:nvCxnSpPr>
            <p:cNvPr id="7" name="Straight Connector 6">
              <a:extLst>
                <a:ext uri="{FF2B5EF4-FFF2-40B4-BE49-F238E27FC236}">
                  <a16:creationId xmlns:a16="http://schemas.microsoft.com/office/drawing/2014/main" id="{A91D42CB-7FDD-4F3E-9321-039CB434F15F}"/>
                </a:ext>
              </a:extLst>
            </p:cNvPr>
            <p:cNvCxnSpPr>
              <a:cxnSpLocks/>
            </p:cNvCxnSpPr>
            <p:nvPr/>
          </p:nvCxnSpPr>
          <p:spPr>
            <a:xfrm flipH="1">
              <a:off x="2349062" y="3659831"/>
              <a:ext cx="561975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Isosceles Triangle 7">
              <a:extLst>
                <a:ext uri="{FF2B5EF4-FFF2-40B4-BE49-F238E27FC236}">
                  <a16:creationId xmlns:a16="http://schemas.microsoft.com/office/drawing/2014/main" id="{A947F81D-84E7-461E-8C52-A90BEB6BA5F0}"/>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extBox 8">
              <a:extLst>
                <a:ext uri="{FF2B5EF4-FFF2-40B4-BE49-F238E27FC236}">
                  <a16:creationId xmlns:a16="http://schemas.microsoft.com/office/drawing/2014/main" id="{77F95798-0117-457A-B6AF-69480AA9DA92}"/>
                </a:ext>
              </a:extLst>
            </p:cNvPr>
            <p:cNvSpPr txBox="1"/>
            <p:nvPr/>
          </p:nvSpPr>
          <p:spPr>
            <a:xfrm>
              <a:off x="2349061" y="3180254"/>
              <a:ext cx="2443656" cy="438412"/>
            </a:xfrm>
            <a:prstGeom prst="rect">
              <a:avLst/>
            </a:prstGeom>
            <a:noFill/>
          </p:spPr>
          <p:txBody>
            <a:bodyPr wrap="square" rtlCol="0">
              <a:spAutoFit/>
            </a:bodyPr>
            <a:lstStyle/>
            <a:p>
              <a:r>
                <a:rPr lang="en-IE" sz="2000" b="1" dirty="0"/>
                <a:t>ACCEPTANCE</a:t>
              </a:r>
            </a:p>
          </p:txBody>
        </p:sp>
        <p:sp>
          <p:nvSpPr>
            <p:cNvPr id="10" name="TextBox 9">
              <a:extLst>
                <a:ext uri="{FF2B5EF4-FFF2-40B4-BE49-F238E27FC236}">
                  <a16:creationId xmlns:a16="http://schemas.microsoft.com/office/drawing/2014/main" id="{18DABEAB-F50A-495F-9888-7B82C2A401D0}"/>
                </a:ext>
              </a:extLst>
            </p:cNvPr>
            <p:cNvSpPr txBox="1"/>
            <p:nvPr/>
          </p:nvSpPr>
          <p:spPr>
            <a:xfrm>
              <a:off x="6484885" y="3180253"/>
              <a:ext cx="1828800" cy="438412"/>
            </a:xfrm>
            <a:prstGeom prst="rect">
              <a:avLst/>
            </a:prstGeom>
            <a:noFill/>
          </p:spPr>
          <p:txBody>
            <a:bodyPr wrap="square" rtlCol="0">
              <a:spAutoFit/>
            </a:bodyPr>
            <a:lstStyle/>
            <a:p>
              <a:r>
                <a:rPr lang="en-IE" sz="2000" b="1" dirty="0"/>
                <a:t>CHANGE</a:t>
              </a:r>
            </a:p>
          </p:txBody>
        </p:sp>
      </p:grpSp>
    </p:spTree>
    <p:extLst>
      <p:ext uri="{BB962C8B-B14F-4D97-AF65-F5344CB8AC3E}">
        <p14:creationId xmlns:p14="http://schemas.microsoft.com/office/powerpoint/2010/main" val="417246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FD19-86EC-4C80-BE3D-22AF73960EB1}"/>
              </a:ext>
            </a:extLst>
          </p:cNvPr>
          <p:cNvSpPr>
            <a:spLocks noGrp="1"/>
          </p:cNvSpPr>
          <p:nvPr>
            <p:ph type="title"/>
          </p:nvPr>
        </p:nvSpPr>
        <p:spPr>
          <a:xfrm>
            <a:off x="838200" y="365125"/>
            <a:ext cx="10515600" cy="1325563"/>
          </a:xfrm>
        </p:spPr>
        <p:txBody>
          <a:bodyPr/>
          <a:lstStyle/>
          <a:p>
            <a:r>
              <a:rPr lang="en-IE" dirty="0"/>
              <a:t>Support</a:t>
            </a:r>
          </a:p>
        </p:txBody>
      </p:sp>
      <p:sp>
        <p:nvSpPr>
          <p:cNvPr id="3" name="Content Placeholder 2">
            <a:extLst>
              <a:ext uri="{FF2B5EF4-FFF2-40B4-BE49-F238E27FC236}">
                <a16:creationId xmlns:a16="http://schemas.microsoft.com/office/drawing/2014/main" id="{93085068-D360-4F3E-8809-A01F1115DFA7}"/>
              </a:ext>
            </a:extLst>
          </p:cNvPr>
          <p:cNvSpPr>
            <a:spLocks noGrp="1"/>
          </p:cNvSpPr>
          <p:nvPr>
            <p:ph idx="1"/>
          </p:nvPr>
        </p:nvSpPr>
        <p:spPr>
          <a:xfrm>
            <a:off x="838200" y="1825625"/>
            <a:ext cx="4435258" cy="4351338"/>
          </a:xfrm>
        </p:spPr>
        <p:txBody>
          <a:bodyPr>
            <a:normAutofit/>
          </a:bodyPr>
          <a:lstStyle/>
          <a:p>
            <a:r>
              <a:rPr lang="en-IE" dirty="0"/>
              <a:t>Good to familiarise yourself with what’s in the community? </a:t>
            </a:r>
          </a:p>
          <a:p>
            <a:r>
              <a:rPr lang="en-IE" dirty="0"/>
              <a:t>How can you provide support for the next steps?</a:t>
            </a:r>
          </a:p>
          <a:p>
            <a:r>
              <a:rPr lang="en-IE" dirty="0"/>
              <a:t>What role would they like you to play?</a:t>
            </a:r>
          </a:p>
          <a:p>
            <a:r>
              <a:rPr lang="en-IE" dirty="0"/>
              <a:t>Who else might they like to involve?</a:t>
            </a:r>
          </a:p>
        </p:txBody>
      </p:sp>
      <p:grpSp>
        <p:nvGrpSpPr>
          <p:cNvPr id="6" name="Group 5">
            <a:extLst>
              <a:ext uri="{FF2B5EF4-FFF2-40B4-BE49-F238E27FC236}">
                <a16:creationId xmlns:a16="http://schemas.microsoft.com/office/drawing/2014/main" id="{ED8CBF5B-EA13-4BDA-A236-95F82DB2DFFF}"/>
              </a:ext>
            </a:extLst>
          </p:cNvPr>
          <p:cNvGrpSpPr/>
          <p:nvPr/>
        </p:nvGrpSpPr>
        <p:grpSpPr>
          <a:xfrm>
            <a:off x="7791188" y="1825626"/>
            <a:ext cx="3954627" cy="2320490"/>
            <a:chOff x="2349061" y="3180253"/>
            <a:chExt cx="5964624" cy="2542629"/>
          </a:xfrm>
        </p:grpSpPr>
        <p:cxnSp>
          <p:nvCxnSpPr>
            <p:cNvPr id="7" name="Straight Connector 6">
              <a:extLst>
                <a:ext uri="{FF2B5EF4-FFF2-40B4-BE49-F238E27FC236}">
                  <a16:creationId xmlns:a16="http://schemas.microsoft.com/office/drawing/2014/main" id="{EE603B98-5C7B-48D5-B7AB-2E844D58F53A}"/>
                </a:ext>
              </a:extLst>
            </p:cNvPr>
            <p:cNvCxnSpPr>
              <a:cxnSpLocks/>
            </p:cNvCxnSpPr>
            <p:nvPr/>
          </p:nvCxnSpPr>
          <p:spPr>
            <a:xfrm flipH="1">
              <a:off x="2349062" y="3659831"/>
              <a:ext cx="561975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Isosceles Triangle 7">
              <a:extLst>
                <a:ext uri="{FF2B5EF4-FFF2-40B4-BE49-F238E27FC236}">
                  <a16:creationId xmlns:a16="http://schemas.microsoft.com/office/drawing/2014/main" id="{B1EC8965-D05F-40D0-839F-7AD378E0E5DD}"/>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extBox 8">
              <a:extLst>
                <a:ext uri="{FF2B5EF4-FFF2-40B4-BE49-F238E27FC236}">
                  <a16:creationId xmlns:a16="http://schemas.microsoft.com/office/drawing/2014/main" id="{1BC293F3-A441-45D7-A6B3-FB1A3E31B40E}"/>
                </a:ext>
              </a:extLst>
            </p:cNvPr>
            <p:cNvSpPr txBox="1"/>
            <p:nvPr/>
          </p:nvSpPr>
          <p:spPr>
            <a:xfrm>
              <a:off x="2349061" y="3180254"/>
              <a:ext cx="2443656" cy="438412"/>
            </a:xfrm>
            <a:prstGeom prst="rect">
              <a:avLst/>
            </a:prstGeom>
            <a:noFill/>
          </p:spPr>
          <p:txBody>
            <a:bodyPr wrap="square" rtlCol="0">
              <a:spAutoFit/>
            </a:bodyPr>
            <a:lstStyle/>
            <a:p>
              <a:r>
                <a:rPr lang="en-IE" sz="2000" b="1" dirty="0"/>
                <a:t>ACCEPTANCE</a:t>
              </a:r>
            </a:p>
          </p:txBody>
        </p:sp>
        <p:sp>
          <p:nvSpPr>
            <p:cNvPr id="10" name="TextBox 9">
              <a:extLst>
                <a:ext uri="{FF2B5EF4-FFF2-40B4-BE49-F238E27FC236}">
                  <a16:creationId xmlns:a16="http://schemas.microsoft.com/office/drawing/2014/main" id="{3CFD2374-FBB7-44ED-B484-96CDFD822262}"/>
                </a:ext>
              </a:extLst>
            </p:cNvPr>
            <p:cNvSpPr txBox="1"/>
            <p:nvPr/>
          </p:nvSpPr>
          <p:spPr>
            <a:xfrm>
              <a:off x="6484885" y="3180253"/>
              <a:ext cx="1828800" cy="438412"/>
            </a:xfrm>
            <a:prstGeom prst="rect">
              <a:avLst/>
            </a:prstGeom>
            <a:noFill/>
          </p:spPr>
          <p:txBody>
            <a:bodyPr wrap="square" rtlCol="0">
              <a:spAutoFit/>
            </a:bodyPr>
            <a:lstStyle/>
            <a:p>
              <a:r>
                <a:rPr lang="en-IE" sz="2000" b="1" dirty="0"/>
                <a:t>CHANGE</a:t>
              </a:r>
            </a:p>
          </p:txBody>
        </p:sp>
      </p:grpSp>
    </p:spTree>
    <p:extLst>
      <p:ext uri="{BB962C8B-B14F-4D97-AF65-F5344CB8AC3E}">
        <p14:creationId xmlns:p14="http://schemas.microsoft.com/office/powerpoint/2010/main" val="299465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023D4-CCDD-4FA2-AF77-04045636CCC7}"/>
              </a:ext>
            </a:extLst>
          </p:cNvPr>
          <p:cNvSpPr>
            <a:spLocks noGrp="1"/>
          </p:cNvSpPr>
          <p:nvPr>
            <p:ph type="title"/>
          </p:nvPr>
        </p:nvSpPr>
        <p:spPr/>
        <p:txBody>
          <a:bodyPr/>
          <a:lstStyle/>
          <a:p>
            <a:r>
              <a:rPr lang="en-IE" dirty="0"/>
              <a:t>Take home</a:t>
            </a:r>
          </a:p>
        </p:txBody>
      </p:sp>
      <p:sp>
        <p:nvSpPr>
          <p:cNvPr id="3" name="Content Placeholder 2">
            <a:extLst>
              <a:ext uri="{FF2B5EF4-FFF2-40B4-BE49-F238E27FC236}">
                <a16:creationId xmlns:a16="http://schemas.microsoft.com/office/drawing/2014/main" id="{33C48E05-BDD6-4480-ACBD-183D3A0B0EA2}"/>
              </a:ext>
            </a:extLst>
          </p:cNvPr>
          <p:cNvSpPr>
            <a:spLocks noGrp="1"/>
          </p:cNvSpPr>
          <p:nvPr>
            <p:ph idx="1"/>
          </p:nvPr>
        </p:nvSpPr>
        <p:spPr>
          <a:xfrm>
            <a:off x="838200" y="1825625"/>
            <a:ext cx="5257800" cy="4351338"/>
          </a:xfrm>
        </p:spPr>
        <p:txBody>
          <a:bodyPr/>
          <a:lstStyle/>
          <a:p>
            <a:r>
              <a:rPr lang="en-IE" dirty="0"/>
              <a:t>Take care of yourself</a:t>
            </a:r>
          </a:p>
          <a:p>
            <a:r>
              <a:rPr lang="en-IE" dirty="0"/>
              <a:t>Be present for the person through working to understand them and ourselves</a:t>
            </a:r>
          </a:p>
          <a:p>
            <a:r>
              <a:rPr lang="en-IE" dirty="0"/>
              <a:t>Look to support them while knowing your own limitations</a:t>
            </a:r>
          </a:p>
        </p:txBody>
      </p:sp>
      <p:grpSp>
        <p:nvGrpSpPr>
          <p:cNvPr id="7" name="Group 6">
            <a:extLst>
              <a:ext uri="{FF2B5EF4-FFF2-40B4-BE49-F238E27FC236}">
                <a16:creationId xmlns:a16="http://schemas.microsoft.com/office/drawing/2014/main" id="{F3E60A47-B279-4F36-A62D-A94C7749608B}"/>
              </a:ext>
            </a:extLst>
          </p:cNvPr>
          <p:cNvGrpSpPr/>
          <p:nvPr/>
        </p:nvGrpSpPr>
        <p:grpSpPr>
          <a:xfrm>
            <a:off x="7791188" y="1825626"/>
            <a:ext cx="3954627" cy="2320490"/>
            <a:chOff x="2349061" y="3180253"/>
            <a:chExt cx="5964624" cy="2542629"/>
          </a:xfrm>
        </p:grpSpPr>
        <p:cxnSp>
          <p:nvCxnSpPr>
            <p:cNvPr id="8" name="Straight Connector 7">
              <a:extLst>
                <a:ext uri="{FF2B5EF4-FFF2-40B4-BE49-F238E27FC236}">
                  <a16:creationId xmlns:a16="http://schemas.microsoft.com/office/drawing/2014/main" id="{1035DE04-21B4-4A5F-BF85-DA9FD4D3B563}"/>
                </a:ext>
              </a:extLst>
            </p:cNvPr>
            <p:cNvCxnSpPr>
              <a:cxnSpLocks/>
            </p:cNvCxnSpPr>
            <p:nvPr/>
          </p:nvCxnSpPr>
          <p:spPr>
            <a:xfrm flipH="1">
              <a:off x="2349062" y="3659831"/>
              <a:ext cx="561975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Isosceles Triangle 8">
              <a:extLst>
                <a:ext uri="{FF2B5EF4-FFF2-40B4-BE49-F238E27FC236}">
                  <a16:creationId xmlns:a16="http://schemas.microsoft.com/office/drawing/2014/main" id="{69AE2A66-A013-491A-9244-4A0B1F7CC52C}"/>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TextBox 9">
              <a:extLst>
                <a:ext uri="{FF2B5EF4-FFF2-40B4-BE49-F238E27FC236}">
                  <a16:creationId xmlns:a16="http://schemas.microsoft.com/office/drawing/2014/main" id="{219AFF32-8504-4E5C-A6F8-7B483C978BB3}"/>
                </a:ext>
              </a:extLst>
            </p:cNvPr>
            <p:cNvSpPr txBox="1"/>
            <p:nvPr/>
          </p:nvSpPr>
          <p:spPr>
            <a:xfrm>
              <a:off x="2349061" y="3180254"/>
              <a:ext cx="2443656" cy="438412"/>
            </a:xfrm>
            <a:prstGeom prst="rect">
              <a:avLst/>
            </a:prstGeom>
            <a:noFill/>
          </p:spPr>
          <p:txBody>
            <a:bodyPr wrap="square" rtlCol="0">
              <a:spAutoFit/>
            </a:bodyPr>
            <a:lstStyle/>
            <a:p>
              <a:r>
                <a:rPr lang="en-IE" sz="2000" b="1" dirty="0"/>
                <a:t>ACCEPTANCE</a:t>
              </a:r>
            </a:p>
          </p:txBody>
        </p:sp>
        <p:sp>
          <p:nvSpPr>
            <p:cNvPr id="11" name="TextBox 10">
              <a:extLst>
                <a:ext uri="{FF2B5EF4-FFF2-40B4-BE49-F238E27FC236}">
                  <a16:creationId xmlns:a16="http://schemas.microsoft.com/office/drawing/2014/main" id="{90D5ED54-FAA0-4326-A04E-0450CEE70256}"/>
                </a:ext>
              </a:extLst>
            </p:cNvPr>
            <p:cNvSpPr txBox="1"/>
            <p:nvPr/>
          </p:nvSpPr>
          <p:spPr>
            <a:xfrm>
              <a:off x="6484885" y="3180253"/>
              <a:ext cx="1828800" cy="438412"/>
            </a:xfrm>
            <a:prstGeom prst="rect">
              <a:avLst/>
            </a:prstGeom>
            <a:noFill/>
          </p:spPr>
          <p:txBody>
            <a:bodyPr wrap="square" rtlCol="0">
              <a:spAutoFit/>
            </a:bodyPr>
            <a:lstStyle/>
            <a:p>
              <a:r>
                <a:rPr lang="en-IE" sz="2000" b="1" dirty="0"/>
                <a:t>CHANGE</a:t>
              </a:r>
            </a:p>
          </p:txBody>
        </p:sp>
      </p:grpSp>
    </p:spTree>
    <p:extLst>
      <p:ext uri="{BB962C8B-B14F-4D97-AF65-F5344CB8AC3E}">
        <p14:creationId xmlns:p14="http://schemas.microsoft.com/office/powerpoint/2010/main" val="302872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3D11B1-22EC-4483-8277-69E1004C9499}"/>
              </a:ext>
            </a:extLst>
          </p:cNvPr>
          <p:cNvSpPr>
            <a:spLocks noGrp="1"/>
          </p:cNvSpPr>
          <p:nvPr>
            <p:ph type="title"/>
          </p:nvPr>
        </p:nvSpPr>
        <p:spPr/>
        <p:txBody>
          <a:bodyPr/>
          <a:lstStyle/>
          <a:p>
            <a:pPr algn="ctr"/>
            <a:r>
              <a:rPr lang="en-IE" dirty="0"/>
              <a:t>“Dealing with self-harm is for experts”</a:t>
            </a:r>
          </a:p>
        </p:txBody>
      </p:sp>
      <p:sp>
        <p:nvSpPr>
          <p:cNvPr id="5" name="Text Placeholder 4">
            <a:extLst>
              <a:ext uri="{FF2B5EF4-FFF2-40B4-BE49-F238E27FC236}">
                <a16:creationId xmlns:a16="http://schemas.microsoft.com/office/drawing/2014/main" id="{14AD4BEB-DBA9-4FFD-9661-0C7D16C70AEE}"/>
              </a:ext>
            </a:extLst>
          </p:cNvPr>
          <p:cNvSpPr>
            <a:spLocks noGrp="1"/>
          </p:cNvSpPr>
          <p:nvPr>
            <p:ph type="body" idx="1"/>
          </p:nvPr>
        </p:nvSpPr>
        <p:spPr/>
        <p:txBody>
          <a:bodyPr/>
          <a:lstStyle/>
          <a:p>
            <a:endParaRPr lang="en-IE" dirty="0"/>
          </a:p>
        </p:txBody>
      </p:sp>
    </p:spTree>
    <p:extLst>
      <p:ext uri="{BB962C8B-B14F-4D97-AF65-F5344CB8AC3E}">
        <p14:creationId xmlns:p14="http://schemas.microsoft.com/office/powerpoint/2010/main" val="3619821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D4C2-AE1D-40D4-AE6F-0C7D9C9D4E53}"/>
              </a:ext>
            </a:extLst>
          </p:cNvPr>
          <p:cNvSpPr>
            <a:spLocks noGrp="1"/>
          </p:cNvSpPr>
          <p:nvPr>
            <p:ph type="title"/>
          </p:nvPr>
        </p:nvSpPr>
        <p:spPr/>
        <p:txBody>
          <a:bodyPr/>
          <a:lstStyle/>
          <a:p>
            <a:r>
              <a:rPr lang="en-IE" dirty="0"/>
              <a:t>Finding a Middle Path</a:t>
            </a:r>
          </a:p>
        </p:txBody>
      </p:sp>
      <p:sp>
        <p:nvSpPr>
          <p:cNvPr id="3" name="Content Placeholder 2">
            <a:extLst>
              <a:ext uri="{FF2B5EF4-FFF2-40B4-BE49-F238E27FC236}">
                <a16:creationId xmlns:a16="http://schemas.microsoft.com/office/drawing/2014/main" id="{05036296-D057-49FC-83D1-120CA4D86574}"/>
              </a:ext>
            </a:extLst>
          </p:cNvPr>
          <p:cNvSpPr>
            <a:spLocks noGrp="1"/>
          </p:cNvSpPr>
          <p:nvPr>
            <p:ph idx="1"/>
          </p:nvPr>
        </p:nvSpPr>
        <p:spPr/>
        <p:txBody>
          <a:bodyPr/>
          <a:lstStyle/>
          <a:p>
            <a:endParaRPr lang="en-IE" dirty="0"/>
          </a:p>
          <a:p>
            <a:endParaRPr lang="en-IE" dirty="0"/>
          </a:p>
          <a:p>
            <a:endParaRPr lang="en-IE" dirty="0"/>
          </a:p>
          <a:p>
            <a:pPr marL="0" indent="0">
              <a:buNone/>
            </a:pPr>
            <a:endParaRPr lang="en-IE" dirty="0"/>
          </a:p>
          <a:p>
            <a:pPr marL="0" indent="0">
              <a:buNone/>
            </a:pPr>
            <a:endParaRPr lang="en-IE" dirty="0"/>
          </a:p>
        </p:txBody>
      </p:sp>
      <p:cxnSp>
        <p:nvCxnSpPr>
          <p:cNvPr id="5" name="Straight Connector 4">
            <a:extLst>
              <a:ext uri="{FF2B5EF4-FFF2-40B4-BE49-F238E27FC236}">
                <a16:creationId xmlns:a16="http://schemas.microsoft.com/office/drawing/2014/main" id="{111F087F-736D-4215-9AB1-027AC3919EC6}"/>
              </a:ext>
            </a:extLst>
          </p:cNvPr>
          <p:cNvCxnSpPr>
            <a:cxnSpLocks/>
          </p:cNvCxnSpPr>
          <p:nvPr/>
        </p:nvCxnSpPr>
        <p:spPr>
          <a:xfrm flipH="1" flipV="1">
            <a:off x="2764972" y="2394857"/>
            <a:ext cx="5094514" cy="2634343"/>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6" name="Isosceles Triangle 5">
            <a:extLst>
              <a:ext uri="{FF2B5EF4-FFF2-40B4-BE49-F238E27FC236}">
                <a16:creationId xmlns:a16="http://schemas.microsoft.com/office/drawing/2014/main" id="{AC1F6545-8163-4DCC-B4B5-BCE90078D401}"/>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TextBox 6">
            <a:extLst>
              <a:ext uri="{FF2B5EF4-FFF2-40B4-BE49-F238E27FC236}">
                <a16:creationId xmlns:a16="http://schemas.microsoft.com/office/drawing/2014/main" id="{5FAE81BD-6C6D-4AD7-84E0-E9162A3F41C4}"/>
              </a:ext>
            </a:extLst>
          </p:cNvPr>
          <p:cNvSpPr txBox="1"/>
          <p:nvPr/>
        </p:nvSpPr>
        <p:spPr>
          <a:xfrm rot="1622377">
            <a:off x="2703764" y="2484097"/>
            <a:ext cx="2443655" cy="584775"/>
          </a:xfrm>
          <a:prstGeom prst="rect">
            <a:avLst/>
          </a:prstGeom>
          <a:noFill/>
        </p:spPr>
        <p:txBody>
          <a:bodyPr wrap="square" rtlCol="0">
            <a:spAutoFit/>
          </a:bodyPr>
          <a:lstStyle/>
          <a:p>
            <a:r>
              <a:rPr lang="en-IE" sz="3200" b="1" dirty="0"/>
              <a:t>ACCEPTANCE</a:t>
            </a:r>
          </a:p>
        </p:txBody>
      </p:sp>
      <p:sp>
        <p:nvSpPr>
          <p:cNvPr id="8" name="TextBox 7">
            <a:extLst>
              <a:ext uri="{FF2B5EF4-FFF2-40B4-BE49-F238E27FC236}">
                <a16:creationId xmlns:a16="http://schemas.microsoft.com/office/drawing/2014/main" id="{7565CAE9-17B5-40C9-8A20-21AAE042EAB0}"/>
              </a:ext>
            </a:extLst>
          </p:cNvPr>
          <p:cNvSpPr txBox="1"/>
          <p:nvPr/>
        </p:nvSpPr>
        <p:spPr>
          <a:xfrm rot="1681849">
            <a:off x="6614198" y="4395847"/>
            <a:ext cx="1828799" cy="584775"/>
          </a:xfrm>
          <a:prstGeom prst="rect">
            <a:avLst/>
          </a:prstGeom>
          <a:noFill/>
        </p:spPr>
        <p:txBody>
          <a:bodyPr wrap="square" rtlCol="0">
            <a:spAutoFit/>
          </a:bodyPr>
          <a:lstStyle/>
          <a:p>
            <a:r>
              <a:rPr lang="en-IE" sz="3200" b="1" dirty="0"/>
              <a:t>CHANGE</a:t>
            </a:r>
          </a:p>
        </p:txBody>
      </p:sp>
    </p:spTree>
    <p:extLst>
      <p:ext uri="{BB962C8B-B14F-4D97-AF65-F5344CB8AC3E}">
        <p14:creationId xmlns:p14="http://schemas.microsoft.com/office/powerpoint/2010/main" val="1913089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D4C2-AE1D-40D4-AE6F-0C7D9C9D4E53}"/>
              </a:ext>
            </a:extLst>
          </p:cNvPr>
          <p:cNvSpPr>
            <a:spLocks noGrp="1"/>
          </p:cNvSpPr>
          <p:nvPr>
            <p:ph type="title"/>
          </p:nvPr>
        </p:nvSpPr>
        <p:spPr/>
        <p:txBody>
          <a:bodyPr/>
          <a:lstStyle/>
          <a:p>
            <a:r>
              <a:rPr lang="en-IE" dirty="0"/>
              <a:t>Finding a Middle Path</a:t>
            </a:r>
          </a:p>
        </p:txBody>
      </p:sp>
      <p:sp>
        <p:nvSpPr>
          <p:cNvPr id="3" name="Content Placeholder 2">
            <a:extLst>
              <a:ext uri="{FF2B5EF4-FFF2-40B4-BE49-F238E27FC236}">
                <a16:creationId xmlns:a16="http://schemas.microsoft.com/office/drawing/2014/main" id="{05036296-D057-49FC-83D1-120CA4D86574}"/>
              </a:ext>
            </a:extLst>
          </p:cNvPr>
          <p:cNvSpPr>
            <a:spLocks noGrp="1"/>
          </p:cNvSpPr>
          <p:nvPr>
            <p:ph idx="1"/>
          </p:nvPr>
        </p:nvSpPr>
        <p:spPr>
          <a:xfrm>
            <a:off x="838200" y="1825625"/>
            <a:ext cx="10515600" cy="4351338"/>
          </a:xfrm>
        </p:spPr>
        <p:txBody>
          <a:bodyPr/>
          <a:lstStyle/>
          <a:p>
            <a:endParaRPr lang="en-IE" dirty="0"/>
          </a:p>
          <a:p>
            <a:endParaRPr lang="en-IE" dirty="0"/>
          </a:p>
          <a:p>
            <a:endParaRPr lang="en-IE" dirty="0"/>
          </a:p>
          <a:p>
            <a:pPr marL="0" indent="0">
              <a:buNone/>
            </a:pPr>
            <a:endParaRPr lang="en-IE" dirty="0"/>
          </a:p>
          <a:p>
            <a:pPr marL="0" indent="0">
              <a:buNone/>
            </a:pPr>
            <a:endParaRPr lang="en-IE" dirty="0"/>
          </a:p>
        </p:txBody>
      </p:sp>
      <p:cxnSp>
        <p:nvCxnSpPr>
          <p:cNvPr id="5" name="Straight Connector 4">
            <a:extLst>
              <a:ext uri="{FF2B5EF4-FFF2-40B4-BE49-F238E27FC236}">
                <a16:creationId xmlns:a16="http://schemas.microsoft.com/office/drawing/2014/main" id="{111F087F-736D-4215-9AB1-027AC3919EC6}"/>
              </a:ext>
            </a:extLst>
          </p:cNvPr>
          <p:cNvCxnSpPr>
            <a:cxnSpLocks/>
          </p:cNvCxnSpPr>
          <p:nvPr/>
        </p:nvCxnSpPr>
        <p:spPr>
          <a:xfrm flipH="1">
            <a:off x="2336909" y="2628305"/>
            <a:ext cx="5619751" cy="2063051"/>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6" name="Isosceles Triangle 5">
            <a:extLst>
              <a:ext uri="{FF2B5EF4-FFF2-40B4-BE49-F238E27FC236}">
                <a16:creationId xmlns:a16="http://schemas.microsoft.com/office/drawing/2014/main" id="{AC1F6545-8163-4DCC-B4B5-BCE90078D401}"/>
              </a:ext>
            </a:extLst>
          </p:cNvPr>
          <p:cNvSpPr/>
          <p:nvPr/>
        </p:nvSpPr>
        <p:spPr>
          <a:xfrm>
            <a:off x="4020208" y="3659831"/>
            <a:ext cx="2253154" cy="2063051"/>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TextBox 6">
            <a:extLst>
              <a:ext uri="{FF2B5EF4-FFF2-40B4-BE49-F238E27FC236}">
                <a16:creationId xmlns:a16="http://schemas.microsoft.com/office/drawing/2014/main" id="{5FAE81BD-6C6D-4AD7-84E0-E9162A3F41C4}"/>
              </a:ext>
            </a:extLst>
          </p:cNvPr>
          <p:cNvSpPr txBox="1"/>
          <p:nvPr/>
        </p:nvSpPr>
        <p:spPr>
          <a:xfrm rot="20385418">
            <a:off x="2107668" y="3836822"/>
            <a:ext cx="2443655" cy="584775"/>
          </a:xfrm>
          <a:prstGeom prst="rect">
            <a:avLst/>
          </a:prstGeom>
          <a:noFill/>
        </p:spPr>
        <p:txBody>
          <a:bodyPr wrap="square" rtlCol="0">
            <a:spAutoFit/>
          </a:bodyPr>
          <a:lstStyle/>
          <a:p>
            <a:r>
              <a:rPr lang="en-IE" sz="3200" b="1" dirty="0"/>
              <a:t>ACCEPTANCE</a:t>
            </a:r>
          </a:p>
        </p:txBody>
      </p:sp>
      <p:sp>
        <p:nvSpPr>
          <p:cNvPr id="8" name="TextBox 7">
            <a:extLst>
              <a:ext uri="{FF2B5EF4-FFF2-40B4-BE49-F238E27FC236}">
                <a16:creationId xmlns:a16="http://schemas.microsoft.com/office/drawing/2014/main" id="{7565CAE9-17B5-40C9-8A20-21AAE042EAB0}"/>
              </a:ext>
            </a:extLst>
          </p:cNvPr>
          <p:cNvSpPr txBox="1"/>
          <p:nvPr/>
        </p:nvSpPr>
        <p:spPr>
          <a:xfrm rot="20321054">
            <a:off x="6339070" y="2397839"/>
            <a:ext cx="1828799" cy="584775"/>
          </a:xfrm>
          <a:prstGeom prst="rect">
            <a:avLst/>
          </a:prstGeom>
          <a:noFill/>
        </p:spPr>
        <p:txBody>
          <a:bodyPr wrap="square" rtlCol="0">
            <a:spAutoFit/>
          </a:bodyPr>
          <a:lstStyle/>
          <a:p>
            <a:r>
              <a:rPr lang="en-IE" sz="3200" b="1" dirty="0"/>
              <a:t>CHANGE</a:t>
            </a:r>
          </a:p>
        </p:txBody>
      </p:sp>
    </p:spTree>
    <p:extLst>
      <p:ext uri="{BB962C8B-B14F-4D97-AF65-F5344CB8AC3E}">
        <p14:creationId xmlns:p14="http://schemas.microsoft.com/office/powerpoint/2010/main" val="233786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 Media 4">
            <a:hlinkClick r:id="" action="ppaction://media"/>
            <a:extLst>
              <a:ext uri="{FF2B5EF4-FFF2-40B4-BE49-F238E27FC236}">
                <a16:creationId xmlns:a16="http://schemas.microsoft.com/office/drawing/2014/main" id="{EE709405-B0A1-4A14-B862-BF0E98D74426}"/>
              </a:ext>
            </a:extLst>
          </p:cNvPr>
          <p:cNvPicPr>
            <a:picLocks noRot="1" noChangeAspect="1"/>
          </p:cNvPicPr>
          <p:nvPr>
            <a:videoFile r:link="rId1"/>
          </p:nvPr>
        </p:nvPicPr>
        <p:blipFill>
          <a:blip r:embed="rId4"/>
          <a:stretch>
            <a:fillRect/>
          </a:stretch>
        </p:blipFill>
        <p:spPr>
          <a:xfrm>
            <a:off x="1277101" y="0"/>
            <a:ext cx="9145275" cy="6858957"/>
          </a:xfrm>
          <a:prstGeom prst="rect">
            <a:avLst/>
          </a:prstGeom>
        </p:spPr>
      </p:pic>
      <p:sp>
        <p:nvSpPr>
          <p:cNvPr id="6" name="TextBox 5">
            <a:extLst>
              <a:ext uri="{FF2B5EF4-FFF2-40B4-BE49-F238E27FC236}">
                <a16:creationId xmlns:a16="http://schemas.microsoft.com/office/drawing/2014/main" id="{CD18AE11-266E-468E-B508-6A4D7DBEEA49}"/>
              </a:ext>
            </a:extLst>
          </p:cNvPr>
          <p:cNvSpPr txBox="1"/>
          <p:nvPr/>
        </p:nvSpPr>
        <p:spPr>
          <a:xfrm>
            <a:off x="847023" y="6352674"/>
            <a:ext cx="5002716" cy="369332"/>
          </a:xfrm>
          <a:prstGeom prst="rect">
            <a:avLst/>
          </a:prstGeom>
          <a:noFill/>
        </p:spPr>
        <p:txBody>
          <a:bodyPr wrap="none" rtlCol="0">
            <a:spAutoFit/>
          </a:bodyPr>
          <a:lstStyle/>
          <a:p>
            <a:r>
              <a:rPr lang="en-IE" dirty="0">
                <a:hlinkClick r:id="rId5"/>
              </a:rPr>
              <a:t>https://www.youtube.com/watch?v=brV6FkXEQGc</a:t>
            </a:r>
            <a:r>
              <a:rPr lang="en-IE" dirty="0"/>
              <a:t> </a:t>
            </a:r>
          </a:p>
        </p:txBody>
      </p:sp>
    </p:spTree>
    <p:extLst>
      <p:ext uri="{BB962C8B-B14F-4D97-AF65-F5344CB8AC3E}">
        <p14:creationId xmlns:p14="http://schemas.microsoft.com/office/powerpoint/2010/main" val="3565575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13CA-A298-40A8-B9B9-ADC0108C2E4C}"/>
              </a:ext>
            </a:extLst>
          </p:cNvPr>
          <p:cNvSpPr>
            <a:spLocks noGrp="1"/>
          </p:cNvSpPr>
          <p:nvPr>
            <p:ph type="title"/>
          </p:nvPr>
        </p:nvSpPr>
        <p:spPr/>
        <p:txBody>
          <a:bodyPr/>
          <a:lstStyle/>
          <a:p>
            <a:r>
              <a:rPr lang="en-IE" dirty="0"/>
              <a:t>What is self-harm?</a:t>
            </a:r>
          </a:p>
        </p:txBody>
      </p:sp>
      <p:sp>
        <p:nvSpPr>
          <p:cNvPr id="3" name="Content Placeholder 2">
            <a:extLst>
              <a:ext uri="{FF2B5EF4-FFF2-40B4-BE49-F238E27FC236}">
                <a16:creationId xmlns:a16="http://schemas.microsoft.com/office/drawing/2014/main" id="{7813F83E-B204-45CE-B62E-0F3681F1EADF}"/>
              </a:ext>
            </a:extLst>
          </p:cNvPr>
          <p:cNvSpPr>
            <a:spLocks noGrp="1"/>
          </p:cNvSpPr>
          <p:nvPr>
            <p:ph idx="1"/>
          </p:nvPr>
        </p:nvSpPr>
        <p:spPr/>
        <p:txBody>
          <a:bodyPr/>
          <a:lstStyle/>
          <a:p>
            <a:r>
              <a:rPr lang="en-IE" dirty="0"/>
              <a:t>Self-poisoning or self-injury regardless of the intent associated with the act</a:t>
            </a:r>
          </a:p>
          <a:p>
            <a:endParaRPr lang="en-IE" dirty="0"/>
          </a:p>
          <a:p>
            <a:r>
              <a:rPr lang="en-IE" dirty="0"/>
              <a:t>A complex phenomenon</a:t>
            </a:r>
          </a:p>
          <a:p>
            <a:endParaRPr lang="en-IE" dirty="0"/>
          </a:p>
          <a:p>
            <a:r>
              <a:rPr lang="en-IE" dirty="0"/>
              <a:t>Self –harm and suicide are separate behaviours</a:t>
            </a:r>
          </a:p>
          <a:p>
            <a:endParaRPr lang="en-IE" dirty="0"/>
          </a:p>
          <a:p>
            <a:r>
              <a:rPr lang="en-IE" dirty="0"/>
              <a:t>Link between self harm and suicide</a:t>
            </a:r>
          </a:p>
          <a:p>
            <a:endParaRPr lang="en-IE" dirty="0"/>
          </a:p>
          <a:p>
            <a:endParaRPr lang="en-IE" dirty="0"/>
          </a:p>
          <a:p>
            <a:endParaRPr lang="en-IE" dirty="0"/>
          </a:p>
        </p:txBody>
      </p:sp>
    </p:spTree>
    <p:extLst>
      <p:ext uri="{BB962C8B-B14F-4D97-AF65-F5344CB8AC3E}">
        <p14:creationId xmlns:p14="http://schemas.microsoft.com/office/powerpoint/2010/main" val="1113837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360EC-C8D3-486B-BB79-9B4FCA47CEFF}"/>
              </a:ext>
            </a:extLst>
          </p:cNvPr>
          <p:cNvSpPr>
            <a:spLocks noGrp="1"/>
          </p:cNvSpPr>
          <p:nvPr>
            <p:ph type="title"/>
          </p:nvPr>
        </p:nvSpPr>
        <p:spPr>
          <a:xfrm>
            <a:off x="5833240" y="365125"/>
            <a:ext cx="5520559" cy="1325563"/>
          </a:xfrm>
        </p:spPr>
        <p:txBody>
          <a:bodyPr/>
          <a:lstStyle/>
          <a:p>
            <a:r>
              <a:rPr lang="en-IE" dirty="0"/>
              <a:t>Understanding functions of self-harm</a:t>
            </a:r>
          </a:p>
        </p:txBody>
      </p:sp>
      <p:sp>
        <p:nvSpPr>
          <p:cNvPr id="3" name="Content Placeholder 2">
            <a:extLst>
              <a:ext uri="{FF2B5EF4-FFF2-40B4-BE49-F238E27FC236}">
                <a16:creationId xmlns:a16="http://schemas.microsoft.com/office/drawing/2014/main" id="{44540D98-7FFC-4B36-AA3C-8B53B10106A0}"/>
              </a:ext>
            </a:extLst>
          </p:cNvPr>
          <p:cNvSpPr>
            <a:spLocks noGrp="1"/>
          </p:cNvSpPr>
          <p:nvPr>
            <p:ph idx="1"/>
          </p:nvPr>
        </p:nvSpPr>
        <p:spPr>
          <a:xfrm>
            <a:off x="5833240" y="1825625"/>
            <a:ext cx="5520560" cy="4351338"/>
          </a:xfrm>
        </p:spPr>
        <p:txBody>
          <a:bodyPr>
            <a:normAutofit/>
          </a:bodyPr>
          <a:lstStyle/>
          <a:p>
            <a:endParaRPr lang="en-IE" dirty="0"/>
          </a:p>
          <a:p>
            <a:r>
              <a:rPr lang="en-IE" dirty="0"/>
              <a:t>Serves different functions for different people</a:t>
            </a:r>
          </a:p>
          <a:p>
            <a:endParaRPr lang="en-IE" dirty="0"/>
          </a:p>
          <a:p>
            <a:r>
              <a:rPr lang="en-IE" dirty="0"/>
              <a:t>Assuming the function can block us understanding the individual</a:t>
            </a:r>
          </a:p>
          <a:p>
            <a:endParaRPr lang="en-IE" dirty="0"/>
          </a:p>
          <a:p>
            <a:endParaRPr lang="en-IE" dirty="0"/>
          </a:p>
        </p:txBody>
      </p:sp>
      <p:pic>
        <p:nvPicPr>
          <p:cNvPr id="4" name="Picture 3">
            <a:extLst>
              <a:ext uri="{FF2B5EF4-FFF2-40B4-BE49-F238E27FC236}">
                <a16:creationId xmlns:a16="http://schemas.microsoft.com/office/drawing/2014/main" id="{3F6A07BC-B3D8-4E29-BF63-4A64F4AE06C7}"/>
              </a:ext>
            </a:extLst>
          </p:cNvPr>
          <p:cNvPicPr>
            <a:picLocks noChangeAspect="1"/>
          </p:cNvPicPr>
          <p:nvPr/>
        </p:nvPicPr>
        <p:blipFill>
          <a:blip r:embed="rId3"/>
          <a:stretch>
            <a:fillRect/>
          </a:stretch>
        </p:blipFill>
        <p:spPr>
          <a:xfrm>
            <a:off x="955018" y="843160"/>
            <a:ext cx="3572566" cy="4383404"/>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TextBox 4">
            <a:extLst>
              <a:ext uri="{FF2B5EF4-FFF2-40B4-BE49-F238E27FC236}">
                <a16:creationId xmlns:a16="http://schemas.microsoft.com/office/drawing/2014/main" id="{7F66B4AA-5412-441F-9A80-6A06D70D03BD}"/>
              </a:ext>
            </a:extLst>
          </p:cNvPr>
          <p:cNvSpPr txBox="1"/>
          <p:nvPr/>
        </p:nvSpPr>
        <p:spPr>
          <a:xfrm rot="21266605">
            <a:off x="1275389" y="988304"/>
            <a:ext cx="3199588" cy="4154984"/>
          </a:xfrm>
          <a:prstGeom prst="rect">
            <a:avLst/>
          </a:prstGeom>
          <a:noFill/>
        </p:spPr>
        <p:txBody>
          <a:bodyPr wrap="square" rtlCol="0">
            <a:spAutoFit/>
          </a:bodyPr>
          <a:lstStyle/>
          <a:p>
            <a:r>
              <a:rPr lang="en-IE" sz="4400" dirty="0">
                <a:latin typeface="Gill Sans MT" panose="020B0502020104020203" pitchFamily="34" charset="0"/>
              </a:rPr>
              <a:t>I don’t do it to get attention. I do it to avoid attention</a:t>
            </a:r>
          </a:p>
        </p:txBody>
      </p:sp>
    </p:spTree>
    <p:extLst>
      <p:ext uri="{BB962C8B-B14F-4D97-AF65-F5344CB8AC3E}">
        <p14:creationId xmlns:p14="http://schemas.microsoft.com/office/powerpoint/2010/main" val="342875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EF44F-28A9-48D4-BD4E-C9B5A49AF850}"/>
              </a:ext>
            </a:extLst>
          </p:cNvPr>
          <p:cNvSpPr>
            <a:spLocks noGrp="1"/>
          </p:cNvSpPr>
          <p:nvPr>
            <p:ph type="title"/>
          </p:nvPr>
        </p:nvSpPr>
        <p:spPr>
          <a:xfrm>
            <a:off x="827314" y="321582"/>
            <a:ext cx="5595257" cy="1325563"/>
          </a:xfrm>
        </p:spPr>
        <p:txBody>
          <a:bodyPr/>
          <a:lstStyle/>
          <a:p>
            <a:r>
              <a:rPr lang="en-IE" dirty="0"/>
              <a:t>Regulating emotion</a:t>
            </a:r>
          </a:p>
        </p:txBody>
      </p:sp>
      <p:sp>
        <p:nvSpPr>
          <p:cNvPr id="3" name="Content Placeholder 2">
            <a:extLst>
              <a:ext uri="{FF2B5EF4-FFF2-40B4-BE49-F238E27FC236}">
                <a16:creationId xmlns:a16="http://schemas.microsoft.com/office/drawing/2014/main" id="{C71726F5-2207-423D-8BEC-BEDCEFCF91E1}"/>
              </a:ext>
            </a:extLst>
          </p:cNvPr>
          <p:cNvSpPr>
            <a:spLocks noGrp="1"/>
          </p:cNvSpPr>
          <p:nvPr>
            <p:ph idx="1"/>
          </p:nvPr>
        </p:nvSpPr>
        <p:spPr>
          <a:xfrm>
            <a:off x="838200" y="1825625"/>
            <a:ext cx="5595257" cy="4351338"/>
          </a:xfrm>
        </p:spPr>
        <p:txBody>
          <a:bodyPr>
            <a:normAutofit/>
          </a:bodyPr>
          <a:lstStyle/>
          <a:p>
            <a:r>
              <a:rPr lang="en-IE" dirty="0"/>
              <a:t>Main function shown to be managing unbearable emotions</a:t>
            </a:r>
          </a:p>
          <a:p>
            <a:endParaRPr lang="en-IE" dirty="0"/>
          </a:p>
          <a:p>
            <a:r>
              <a:rPr lang="en-IE" dirty="0"/>
              <a:t>More sensitive to emotions</a:t>
            </a:r>
          </a:p>
          <a:p>
            <a:endParaRPr lang="en-IE" dirty="0"/>
          </a:p>
          <a:p>
            <a:r>
              <a:rPr lang="en-IE" dirty="0"/>
              <a:t>Missing the skills to manage these emotions</a:t>
            </a:r>
          </a:p>
          <a:p>
            <a:endParaRPr lang="en-IE" dirty="0"/>
          </a:p>
          <a:p>
            <a:endParaRPr lang="en-IE" dirty="0"/>
          </a:p>
        </p:txBody>
      </p:sp>
      <p:pic>
        <p:nvPicPr>
          <p:cNvPr id="5" name="Picture 4">
            <a:extLst>
              <a:ext uri="{FF2B5EF4-FFF2-40B4-BE49-F238E27FC236}">
                <a16:creationId xmlns:a16="http://schemas.microsoft.com/office/drawing/2014/main" id="{5B46CEF3-533F-4EF3-A26E-6C7A8C422710}"/>
              </a:ext>
            </a:extLst>
          </p:cNvPr>
          <p:cNvPicPr>
            <a:picLocks noChangeAspect="1"/>
          </p:cNvPicPr>
          <p:nvPr/>
        </p:nvPicPr>
        <p:blipFill>
          <a:blip r:embed="rId3"/>
          <a:stretch>
            <a:fillRect/>
          </a:stretch>
        </p:blipFill>
        <p:spPr>
          <a:xfrm>
            <a:off x="7273634" y="1032347"/>
            <a:ext cx="3572566" cy="4383404"/>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TextBox 5">
            <a:extLst>
              <a:ext uri="{FF2B5EF4-FFF2-40B4-BE49-F238E27FC236}">
                <a16:creationId xmlns:a16="http://schemas.microsoft.com/office/drawing/2014/main" id="{E6F0695D-3B14-40BB-8021-4F072492D222}"/>
              </a:ext>
            </a:extLst>
          </p:cNvPr>
          <p:cNvSpPr txBox="1"/>
          <p:nvPr/>
        </p:nvSpPr>
        <p:spPr>
          <a:xfrm rot="21266605">
            <a:off x="7802394" y="1346841"/>
            <a:ext cx="2915057" cy="4031873"/>
          </a:xfrm>
          <a:prstGeom prst="rect">
            <a:avLst/>
          </a:prstGeom>
          <a:noFill/>
        </p:spPr>
        <p:txBody>
          <a:bodyPr wrap="square" rtlCol="0">
            <a:spAutoFit/>
          </a:bodyPr>
          <a:lstStyle/>
          <a:p>
            <a:r>
              <a:rPr lang="en-IE" sz="3200" dirty="0">
                <a:latin typeface="Kristen ITC" panose="03050502040202030202" pitchFamily="66" charset="0"/>
              </a:rPr>
              <a:t>Self-harm isn’t romantic or edgy. It’s a result of a lot of mental and emotional suffering</a:t>
            </a:r>
          </a:p>
        </p:txBody>
      </p:sp>
    </p:spTree>
    <p:extLst>
      <p:ext uri="{BB962C8B-B14F-4D97-AF65-F5344CB8AC3E}">
        <p14:creationId xmlns:p14="http://schemas.microsoft.com/office/powerpoint/2010/main" val="2261750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4560</TotalTime>
  <Words>1712</Words>
  <Application>Microsoft Office PowerPoint</Application>
  <PresentationFormat>Widescreen</PresentationFormat>
  <Paragraphs>252</Paragraphs>
  <Slides>35</Slides>
  <Notes>19</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Brush Script MT</vt:lpstr>
      <vt:lpstr>Calibri</vt:lpstr>
      <vt:lpstr>Calibri Light</vt:lpstr>
      <vt:lpstr>Gill Sans MT</vt:lpstr>
      <vt:lpstr>Kristen ITC</vt:lpstr>
      <vt:lpstr>Office Theme</vt:lpstr>
      <vt:lpstr>Walking the Middle Path</vt:lpstr>
      <vt:lpstr>PowerPoint Presentation</vt:lpstr>
      <vt:lpstr>Finding a Middle Path</vt:lpstr>
      <vt:lpstr>Finding a Middle Path</vt:lpstr>
      <vt:lpstr>Finding a Middle Path</vt:lpstr>
      <vt:lpstr>PowerPoint Presentation</vt:lpstr>
      <vt:lpstr>What is self-harm?</vt:lpstr>
      <vt:lpstr>Understanding functions of self-harm</vt:lpstr>
      <vt:lpstr>Regulating emotion</vt:lpstr>
      <vt:lpstr>Listening and understanding</vt:lpstr>
      <vt:lpstr>The person is doing the best they can……</vt:lpstr>
      <vt:lpstr>The person is doing the best they can</vt:lpstr>
      <vt:lpstr>The person is doing the best they can</vt:lpstr>
      <vt:lpstr>PowerPoint Presentation</vt:lpstr>
      <vt:lpstr>Take home</vt:lpstr>
      <vt:lpstr>PowerPoint Presentation</vt:lpstr>
      <vt:lpstr>“Preventing bullying will reduce self-harm”</vt:lpstr>
      <vt:lpstr>Dumbo video clip</vt:lpstr>
      <vt:lpstr>PowerPoint Presentation</vt:lpstr>
      <vt:lpstr>PowerPoint Presentation</vt:lpstr>
      <vt:lpstr>PowerPoint Presentation</vt:lpstr>
      <vt:lpstr>PowerPoint Presentation</vt:lpstr>
      <vt:lpstr>“Preventing bullying will reduce self-harm”</vt:lpstr>
      <vt:lpstr>“Dealing with self-harm is for experts”</vt:lpstr>
      <vt:lpstr>PowerPoint Presentation</vt:lpstr>
      <vt:lpstr>Responding to self-harm</vt:lpstr>
      <vt:lpstr>Regulate your own emotion</vt:lpstr>
      <vt:lpstr>Regulating emotions – paced breathing</vt:lpstr>
      <vt:lpstr>Validate the person</vt:lpstr>
      <vt:lpstr>How to validate</vt:lpstr>
      <vt:lpstr>Listen</vt:lpstr>
      <vt:lpstr>Brainstorm</vt:lpstr>
      <vt:lpstr>Support</vt:lpstr>
      <vt:lpstr>Take home</vt:lpstr>
      <vt:lpstr>“Dealing with self-harm is for experts”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Dylan Moore</dc:creator>
  <cp:lastModifiedBy>Delphine Doumayrou</cp:lastModifiedBy>
  <cp:revision>51</cp:revision>
  <cp:lastPrinted>2018-03-12T15:58:13Z</cp:lastPrinted>
  <dcterms:created xsi:type="dcterms:W3CDTF">2018-02-23T11:27:27Z</dcterms:created>
  <dcterms:modified xsi:type="dcterms:W3CDTF">2018-03-14T15:53:13Z</dcterms:modified>
</cp:coreProperties>
</file>