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03" r:id="rId2"/>
    <p:sldId id="258" r:id="rId3"/>
    <p:sldId id="259" r:id="rId4"/>
    <p:sldId id="332" r:id="rId5"/>
    <p:sldId id="316" r:id="rId6"/>
    <p:sldId id="308" r:id="rId7"/>
    <p:sldId id="309" r:id="rId8"/>
    <p:sldId id="310" r:id="rId9"/>
    <p:sldId id="324" r:id="rId10"/>
    <p:sldId id="312" r:id="rId11"/>
    <p:sldId id="313" r:id="rId12"/>
    <p:sldId id="326" r:id="rId13"/>
    <p:sldId id="325" r:id="rId14"/>
    <p:sldId id="322" r:id="rId15"/>
    <p:sldId id="327" r:id="rId16"/>
    <p:sldId id="328" r:id="rId17"/>
    <p:sldId id="329" r:id="rId18"/>
    <p:sldId id="330" r:id="rId19"/>
    <p:sldId id="331" r:id="rId20"/>
    <p:sldId id="334" r:id="rId2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e Bergin" initials="PB" lastIdx="1" clrIdx="0">
    <p:extLst>
      <p:ext uri="{19B8F6BF-5375-455C-9EA6-DF929625EA0E}">
        <p15:presenceInfo xmlns:p15="http://schemas.microsoft.com/office/powerpoint/2012/main" userId="S-1-12-1-3996189551-1305571155-1945495172-4120424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B832"/>
    <a:srgbClr val="5D7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snapToGrid="0">
      <p:cViewPr varScale="1">
        <p:scale>
          <a:sx n="79" d="100"/>
          <a:sy n="79" d="100"/>
        </p:scale>
        <p:origin x="144" y="60"/>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AFB97D8-20DC-4B3D-9445-BBF25389FC33}" type="datetimeFigureOut">
              <a:rPr lang="en-IE" smtClean="0"/>
              <a:t>05/03/2018</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6C51AD5-AD3F-430D-A9E9-325AAF7D0380}" type="slidenum">
              <a:rPr lang="en-IE" smtClean="0"/>
              <a:t>‹#›</a:t>
            </a:fld>
            <a:endParaRPr lang="en-IE"/>
          </a:p>
        </p:txBody>
      </p:sp>
    </p:spTree>
    <p:extLst>
      <p:ext uri="{BB962C8B-B14F-4D97-AF65-F5344CB8AC3E}">
        <p14:creationId xmlns:p14="http://schemas.microsoft.com/office/powerpoint/2010/main" val="241407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84A12E3E-ED98-4387-88BD-3193D0DF0B2E}" type="slidenum">
              <a:rPr lang="en-IE" smtClean="0">
                <a:solidFill>
                  <a:prstClr val="black"/>
                </a:solidFill>
              </a:rPr>
              <a:pPr/>
              <a:t>1</a:t>
            </a:fld>
            <a:endParaRPr lang="en-IE">
              <a:solidFill>
                <a:prstClr val="black"/>
              </a:solidFill>
            </a:endParaRPr>
          </a:p>
        </p:txBody>
      </p:sp>
    </p:spTree>
    <p:extLst>
      <p:ext uri="{BB962C8B-B14F-4D97-AF65-F5344CB8AC3E}">
        <p14:creationId xmlns:p14="http://schemas.microsoft.com/office/powerpoint/2010/main" val="163438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6C51AD5-AD3F-430D-A9E9-325AAF7D0380}" type="slidenum">
              <a:rPr lang="en-IE" smtClean="0"/>
              <a:t>2</a:t>
            </a:fld>
            <a:endParaRPr lang="en-IE"/>
          </a:p>
        </p:txBody>
      </p:sp>
    </p:spTree>
    <p:extLst>
      <p:ext uri="{BB962C8B-B14F-4D97-AF65-F5344CB8AC3E}">
        <p14:creationId xmlns:p14="http://schemas.microsoft.com/office/powerpoint/2010/main" val="379431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6C51AD5-AD3F-430D-A9E9-325AAF7D0380}" type="slidenum">
              <a:rPr lang="en-IE" smtClean="0"/>
              <a:t>3</a:t>
            </a:fld>
            <a:endParaRPr lang="en-IE"/>
          </a:p>
        </p:txBody>
      </p:sp>
    </p:spTree>
    <p:extLst>
      <p:ext uri="{BB962C8B-B14F-4D97-AF65-F5344CB8AC3E}">
        <p14:creationId xmlns:p14="http://schemas.microsoft.com/office/powerpoint/2010/main" val="3528414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 would also mention any boundaries that you have, </a:t>
            </a:r>
            <a:r>
              <a:rPr lang="en-IE" dirty="0" err="1"/>
              <a:t>eg</a:t>
            </a:r>
            <a:r>
              <a:rPr lang="en-IE" dirty="0"/>
              <a:t> times you are available</a:t>
            </a:r>
            <a:endParaRPr lang="en-GB" dirty="0"/>
          </a:p>
        </p:txBody>
      </p:sp>
      <p:sp>
        <p:nvSpPr>
          <p:cNvPr id="4" name="Slide Number Placeholder 3"/>
          <p:cNvSpPr>
            <a:spLocks noGrp="1"/>
          </p:cNvSpPr>
          <p:nvPr>
            <p:ph type="sldNum" sz="quarter" idx="10"/>
          </p:nvPr>
        </p:nvSpPr>
        <p:spPr/>
        <p:txBody>
          <a:bodyPr/>
          <a:lstStyle/>
          <a:p>
            <a:fld id="{169692B1-33AA-46C5-A8B1-C8BDF09AA434}"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52284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6C51AD5-AD3F-430D-A9E9-325AAF7D0380}" type="slidenum">
              <a:rPr lang="en-IE" smtClean="0">
                <a:solidFill>
                  <a:prstClr val="black"/>
                </a:solidFill>
              </a:rPr>
              <a:pPr/>
              <a:t>8</a:t>
            </a:fld>
            <a:endParaRPr lang="en-IE">
              <a:solidFill>
                <a:prstClr val="black"/>
              </a:solidFill>
            </a:endParaRPr>
          </a:p>
        </p:txBody>
      </p:sp>
    </p:spTree>
    <p:extLst>
      <p:ext uri="{BB962C8B-B14F-4D97-AF65-F5344CB8AC3E}">
        <p14:creationId xmlns:p14="http://schemas.microsoft.com/office/powerpoint/2010/main" val="47414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8C7EA3-C726-4BEA-B86B-F805CD8FB570}"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54485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18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770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457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123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548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012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454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347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242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121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133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4940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37168" y="3880795"/>
            <a:ext cx="6117663" cy="523220"/>
          </a:xfrm>
          <a:prstGeom prst="rect">
            <a:avLst/>
          </a:prstGeom>
          <a:noFill/>
        </p:spPr>
        <p:txBody>
          <a:bodyPr wrap="square" rtlCol="0">
            <a:spAutoFit/>
          </a:bodyPr>
          <a:lstStyle/>
          <a:p>
            <a:pPr algn="ctr"/>
            <a:r>
              <a:rPr lang="en-IE" sz="2800" b="1" dirty="0">
                <a:solidFill>
                  <a:srgbClr val="4F72CD"/>
                </a:solidFill>
              </a:rPr>
              <a:t>Better Support through Better Self-Care</a:t>
            </a:r>
            <a:endParaRPr lang="en-GB" sz="2800" b="1" dirty="0">
              <a:solidFill>
                <a:srgbClr val="4F72CD"/>
              </a:solidFill>
            </a:endParaRPr>
          </a:p>
        </p:txBody>
      </p:sp>
      <p:sp>
        <p:nvSpPr>
          <p:cNvPr id="7" name="TextBox 6"/>
          <p:cNvSpPr txBox="1"/>
          <p:nvPr/>
        </p:nvSpPr>
        <p:spPr>
          <a:xfrm>
            <a:off x="1856268" y="5939988"/>
            <a:ext cx="2439532" cy="369332"/>
          </a:xfrm>
          <a:prstGeom prst="rect">
            <a:avLst/>
          </a:prstGeom>
          <a:solidFill>
            <a:srgbClr val="ECAF3A"/>
          </a:solidFill>
        </p:spPr>
        <p:txBody>
          <a:bodyPr wrap="square" rtlCol="0">
            <a:spAutoFit/>
          </a:bodyPr>
          <a:lstStyle/>
          <a:p>
            <a:pPr algn="ctr"/>
            <a:r>
              <a:rPr lang="en-IE" b="1" dirty="0">
                <a:solidFill>
                  <a:prstClr val="white"/>
                </a:solidFill>
              </a:rPr>
              <a:t>EMAIL: mary@pieta.ie</a:t>
            </a:r>
            <a:endParaRPr lang="en-GB" b="1" dirty="0">
              <a:solidFill>
                <a:prstClr val="white"/>
              </a:solidFill>
            </a:endParaRPr>
          </a:p>
        </p:txBody>
      </p:sp>
      <p:sp>
        <p:nvSpPr>
          <p:cNvPr id="8" name="TextBox 7"/>
          <p:cNvSpPr txBox="1"/>
          <p:nvPr/>
        </p:nvSpPr>
        <p:spPr>
          <a:xfrm>
            <a:off x="4788438" y="5939988"/>
            <a:ext cx="2520280" cy="369332"/>
          </a:xfrm>
          <a:prstGeom prst="rect">
            <a:avLst/>
          </a:prstGeom>
          <a:solidFill>
            <a:srgbClr val="ECAF3A"/>
          </a:solidFill>
        </p:spPr>
        <p:txBody>
          <a:bodyPr wrap="square" rtlCol="0">
            <a:spAutoFit/>
          </a:bodyPr>
          <a:lstStyle/>
          <a:p>
            <a:pPr algn="ctr"/>
            <a:r>
              <a:rPr lang="en-IE" b="1" dirty="0">
                <a:solidFill>
                  <a:prstClr val="white"/>
                </a:solidFill>
              </a:rPr>
              <a:t>PHONE: 01-601 0000</a:t>
            </a:r>
            <a:endParaRPr lang="en-GB" b="1" dirty="0">
              <a:solidFill>
                <a:prstClr val="white"/>
              </a:solidFill>
            </a:endParaRPr>
          </a:p>
        </p:txBody>
      </p:sp>
      <p:sp>
        <p:nvSpPr>
          <p:cNvPr id="9" name="TextBox 8"/>
          <p:cNvSpPr txBox="1"/>
          <p:nvPr/>
        </p:nvSpPr>
        <p:spPr>
          <a:xfrm>
            <a:off x="7703012" y="5939988"/>
            <a:ext cx="2569452" cy="369332"/>
          </a:xfrm>
          <a:prstGeom prst="rect">
            <a:avLst/>
          </a:prstGeom>
          <a:solidFill>
            <a:srgbClr val="ECAF3A"/>
          </a:solidFill>
        </p:spPr>
        <p:txBody>
          <a:bodyPr wrap="square" rtlCol="0">
            <a:spAutoFit/>
          </a:bodyPr>
          <a:lstStyle/>
          <a:p>
            <a:pPr algn="ctr"/>
            <a:r>
              <a:rPr lang="en-IE" b="1" dirty="0">
                <a:solidFill>
                  <a:prstClr val="white"/>
                </a:solidFill>
              </a:rPr>
              <a:t>WEB: www.pieta.ie</a:t>
            </a:r>
            <a:endParaRPr lang="en-GB" b="1" dirty="0">
              <a:solidFill>
                <a:prstClr val="white"/>
              </a:solidFill>
            </a:endParaRPr>
          </a:p>
        </p:txBody>
      </p:sp>
      <p:sp>
        <p:nvSpPr>
          <p:cNvPr id="10" name="TextBox 9"/>
          <p:cNvSpPr txBox="1"/>
          <p:nvPr/>
        </p:nvSpPr>
        <p:spPr>
          <a:xfrm>
            <a:off x="1524000" y="4941169"/>
            <a:ext cx="9144000" cy="461665"/>
          </a:xfrm>
          <a:prstGeom prst="rect">
            <a:avLst/>
          </a:prstGeom>
          <a:solidFill>
            <a:srgbClr val="4F72CD"/>
          </a:solidFill>
        </p:spPr>
        <p:txBody>
          <a:bodyPr wrap="square" rtlCol="0">
            <a:spAutoFit/>
          </a:bodyPr>
          <a:lstStyle/>
          <a:p>
            <a:pPr algn="ctr"/>
            <a:r>
              <a:rPr lang="en-IE" sz="2400" b="1" dirty="0">
                <a:solidFill>
                  <a:prstClr val="white"/>
                </a:solidFill>
              </a:rPr>
              <a:t>Facilitated by Pauline Bergin, Pieta House</a:t>
            </a:r>
            <a:endParaRPr lang="en-GB" sz="2400" b="1" dirty="0">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843" y="301929"/>
            <a:ext cx="2047875" cy="2095500"/>
          </a:xfrm>
          <a:prstGeom prst="rect">
            <a:avLst/>
          </a:prstGeom>
        </p:spPr>
      </p:pic>
      <p:sp>
        <p:nvSpPr>
          <p:cNvPr id="3" name="Rectangle 2"/>
          <p:cNvSpPr/>
          <p:nvPr/>
        </p:nvSpPr>
        <p:spPr>
          <a:xfrm>
            <a:off x="1524000" y="2397429"/>
            <a:ext cx="9849633" cy="2554545"/>
          </a:xfrm>
          <a:prstGeom prst="rect">
            <a:avLst/>
          </a:prstGeom>
        </p:spPr>
        <p:txBody>
          <a:bodyPr wrap="square">
            <a:spAutoFit/>
          </a:bodyPr>
          <a:lstStyle/>
          <a:p>
            <a:pPr algn="ctr"/>
            <a:r>
              <a:rPr lang="en-IE" sz="4000" b="1" dirty="0">
                <a:solidFill>
                  <a:srgbClr val="4F72CD"/>
                </a:solidFill>
              </a:rPr>
              <a:t>3</a:t>
            </a:r>
            <a:r>
              <a:rPr lang="en-IE" sz="4000" b="1" baseline="30000" dirty="0">
                <a:solidFill>
                  <a:srgbClr val="4F72CD"/>
                </a:solidFill>
              </a:rPr>
              <a:t>rd</a:t>
            </a:r>
            <a:r>
              <a:rPr lang="en-IE" sz="4000" b="1" dirty="0">
                <a:solidFill>
                  <a:srgbClr val="4F72CD"/>
                </a:solidFill>
              </a:rPr>
              <a:t> International </a:t>
            </a:r>
          </a:p>
          <a:p>
            <a:pPr algn="ctr"/>
            <a:r>
              <a:rPr lang="en-IE" sz="4000" b="1" dirty="0">
                <a:solidFill>
                  <a:srgbClr val="4F72CD"/>
                </a:solidFill>
              </a:rPr>
              <a:t>Self Harm Awareness  Conference  2018</a:t>
            </a:r>
          </a:p>
          <a:p>
            <a:pPr algn="ctr"/>
            <a:endParaRPr lang="en-GB" sz="4000" b="1" dirty="0">
              <a:solidFill>
                <a:srgbClr val="4F72CD"/>
              </a:solidFill>
            </a:endParaRPr>
          </a:p>
          <a:p>
            <a:pPr algn="ctr"/>
            <a:endParaRPr lang="en-GB" sz="4000" b="1" dirty="0">
              <a:solidFill>
                <a:srgbClr val="4F72CD"/>
              </a:solidFill>
            </a:endParaRPr>
          </a:p>
        </p:txBody>
      </p:sp>
    </p:spTree>
    <p:extLst>
      <p:ext uri="{BB962C8B-B14F-4D97-AF65-F5344CB8AC3E}">
        <p14:creationId xmlns:p14="http://schemas.microsoft.com/office/powerpoint/2010/main" val="338461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1545" y="288666"/>
            <a:ext cx="3449651" cy="769441"/>
          </a:xfrm>
          <a:prstGeom prst="rect">
            <a:avLst/>
          </a:prstGeom>
          <a:solidFill>
            <a:srgbClr val="5D7BB9"/>
          </a:solidFill>
        </p:spPr>
        <p:txBody>
          <a:bodyPr wrap="square" rtlCol="0">
            <a:spAutoFit/>
          </a:bodyPr>
          <a:lstStyle/>
          <a:p>
            <a:pPr algn="ctr"/>
            <a:r>
              <a:rPr lang="en-IE" sz="4400" b="1" dirty="0">
                <a:solidFill>
                  <a:prstClr val="white"/>
                </a:solidFill>
              </a:rPr>
              <a:t>Self-Care</a:t>
            </a:r>
            <a:endParaRPr lang="en-GB" sz="4400" b="1" dirty="0">
              <a:solidFill>
                <a:prstClr val="white"/>
              </a:solidFill>
            </a:endParaRPr>
          </a:p>
        </p:txBody>
      </p:sp>
      <p:sp>
        <p:nvSpPr>
          <p:cNvPr id="5" name="TextBox 4"/>
          <p:cNvSpPr txBox="1"/>
          <p:nvPr/>
        </p:nvSpPr>
        <p:spPr>
          <a:xfrm>
            <a:off x="4703461" y="1324125"/>
            <a:ext cx="1841718" cy="584775"/>
          </a:xfrm>
          <a:prstGeom prst="rect">
            <a:avLst/>
          </a:prstGeom>
          <a:solidFill>
            <a:srgbClr val="EBB832"/>
          </a:solidFill>
        </p:spPr>
        <p:txBody>
          <a:bodyPr wrap="square" rtlCol="0">
            <a:spAutoFit/>
          </a:bodyPr>
          <a:lstStyle/>
          <a:p>
            <a:r>
              <a:rPr lang="en-IE" sz="3200" b="1" dirty="0">
                <a:solidFill>
                  <a:prstClr val="white"/>
                </a:solidFill>
                <a:latin typeface="HelveticaNeueLT Std" panose="020B0604020202020204" pitchFamily="34" charset="0"/>
              </a:rPr>
              <a:t>9 Boxes</a:t>
            </a:r>
            <a:endParaRPr lang="en-GB" sz="3200" b="1" dirty="0">
              <a:solidFill>
                <a:prstClr val="white"/>
              </a:solidFill>
              <a:latin typeface="HelveticaNeueLT Std" panose="020B0604020202020204" pitchFamily="34" charset="0"/>
            </a:endParaRPr>
          </a:p>
        </p:txBody>
      </p:sp>
      <p:sp>
        <p:nvSpPr>
          <p:cNvPr id="6" name="TextBox 5"/>
          <p:cNvSpPr txBox="1"/>
          <p:nvPr/>
        </p:nvSpPr>
        <p:spPr>
          <a:xfrm>
            <a:off x="4196393" y="2287614"/>
            <a:ext cx="2866144" cy="584775"/>
          </a:xfrm>
          <a:prstGeom prst="rect">
            <a:avLst/>
          </a:prstGeom>
          <a:solidFill>
            <a:srgbClr val="5D7BB9"/>
          </a:solidFill>
        </p:spPr>
        <p:txBody>
          <a:bodyPr wrap="square" rtlCol="0">
            <a:spAutoFit/>
          </a:bodyPr>
          <a:lstStyle/>
          <a:p>
            <a:r>
              <a:rPr lang="en-IE" sz="3200" b="1" dirty="0">
                <a:solidFill>
                  <a:prstClr val="white"/>
                </a:solidFill>
                <a:latin typeface="HelveticaNeueLT Std" panose="020B0604020202020204" pitchFamily="34" charset="0"/>
              </a:rPr>
              <a:t>Peer Support</a:t>
            </a:r>
            <a:endParaRPr lang="en-GB" sz="3200" b="1" dirty="0">
              <a:solidFill>
                <a:prstClr val="white"/>
              </a:solidFill>
              <a:latin typeface="HelveticaNeueLT Std" panose="020B0604020202020204" pitchFamily="34" charset="0"/>
            </a:endParaRPr>
          </a:p>
        </p:txBody>
      </p:sp>
      <p:sp>
        <p:nvSpPr>
          <p:cNvPr id="7" name="TextBox 6"/>
          <p:cNvSpPr txBox="1"/>
          <p:nvPr/>
        </p:nvSpPr>
        <p:spPr>
          <a:xfrm>
            <a:off x="3628672" y="3138407"/>
            <a:ext cx="3735396" cy="584775"/>
          </a:xfrm>
          <a:prstGeom prst="rect">
            <a:avLst/>
          </a:prstGeom>
          <a:solidFill>
            <a:srgbClr val="EBB832"/>
          </a:solidFill>
        </p:spPr>
        <p:txBody>
          <a:bodyPr wrap="square" rtlCol="0">
            <a:spAutoFit/>
          </a:bodyPr>
          <a:lstStyle/>
          <a:p>
            <a:r>
              <a:rPr lang="en-IE" sz="3200" b="1" dirty="0">
                <a:solidFill>
                  <a:prstClr val="white"/>
                </a:solidFill>
                <a:latin typeface="HelveticaNeueLT Std" panose="020B0604020202020204" pitchFamily="34" charset="0"/>
              </a:rPr>
              <a:t>Diet/Exercise/Rest</a:t>
            </a:r>
            <a:endParaRPr lang="en-GB" sz="3200" b="1" dirty="0">
              <a:solidFill>
                <a:prstClr val="white"/>
              </a:solidFill>
              <a:latin typeface="HelveticaNeueLT Std" panose="020B0604020202020204" pitchFamily="34" charset="0"/>
            </a:endParaRPr>
          </a:p>
        </p:txBody>
      </p:sp>
      <p:sp>
        <p:nvSpPr>
          <p:cNvPr id="8" name="TextBox 7"/>
          <p:cNvSpPr txBox="1"/>
          <p:nvPr/>
        </p:nvSpPr>
        <p:spPr>
          <a:xfrm>
            <a:off x="3097673" y="4085116"/>
            <a:ext cx="4797393" cy="584775"/>
          </a:xfrm>
          <a:prstGeom prst="rect">
            <a:avLst/>
          </a:prstGeom>
          <a:solidFill>
            <a:srgbClr val="5D7BB9"/>
          </a:solidFill>
        </p:spPr>
        <p:txBody>
          <a:bodyPr wrap="square" rtlCol="0">
            <a:spAutoFit/>
          </a:bodyPr>
          <a:lstStyle/>
          <a:p>
            <a:r>
              <a:rPr lang="en-IE" sz="3200" b="1" dirty="0">
                <a:solidFill>
                  <a:prstClr val="white"/>
                </a:solidFill>
                <a:latin typeface="HelveticaNeueLT Std" panose="020B0604020202020204" pitchFamily="34" charset="0"/>
              </a:rPr>
              <a:t>Schedule Fun in your life</a:t>
            </a:r>
            <a:endParaRPr lang="en-GB" sz="3200" b="1" dirty="0">
              <a:solidFill>
                <a:prstClr val="white"/>
              </a:solidFill>
              <a:latin typeface="HelveticaNeueLT Std" panose="020B0604020202020204" pitchFamily="34" charset="0"/>
            </a:endParaRPr>
          </a:p>
        </p:txBody>
      </p:sp>
      <p:sp>
        <p:nvSpPr>
          <p:cNvPr id="9" name="TextBox 8"/>
          <p:cNvSpPr txBox="1"/>
          <p:nvPr/>
        </p:nvSpPr>
        <p:spPr>
          <a:xfrm>
            <a:off x="4196393" y="5179266"/>
            <a:ext cx="3247402" cy="584775"/>
          </a:xfrm>
          <a:prstGeom prst="rect">
            <a:avLst/>
          </a:prstGeom>
          <a:solidFill>
            <a:srgbClr val="EBB832"/>
          </a:solidFill>
        </p:spPr>
        <p:txBody>
          <a:bodyPr wrap="square" rtlCol="0">
            <a:spAutoFit/>
          </a:bodyPr>
          <a:lstStyle/>
          <a:p>
            <a:r>
              <a:rPr lang="en-IE" sz="3200" b="1" dirty="0">
                <a:solidFill>
                  <a:prstClr val="white"/>
                </a:solidFill>
                <a:latin typeface="HelveticaNeueLT Std" panose="020B0604020202020204" pitchFamily="34" charset="0"/>
              </a:rPr>
              <a:t>Self-Awareness</a:t>
            </a:r>
            <a:endParaRPr lang="en-GB" sz="3200" b="1" dirty="0">
              <a:solidFill>
                <a:prstClr val="white"/>
              </a:solidFill>
              <a:latin typeface="HelveticaNeueLT Std" panose="020B0604020202020204" pitchFamily="34" charset="0"/>
            </a:endParaRPr>
          </a:p>
        </p:txBody>
      </p:sp>
      <p:pic>
        <p:nvPicPr>
          <p:cNvPr id="3" name="Picture 2"/>
          <p:cNvPicPr>
            <a:picLocks noChangeAspect="1"/>
          </p:cNvPicPr>
          <p:nvPr/>
        </p:nvPicPr>
        <p:blipFill>
          <a:blip r:embed="rId3"/>
          <a:stretch>
            <a:fillRect/>
          </a:stretch>
        </p:blipFill>
        <p:spPr>
          <a:xfrm>
            <a:off x="10341177" y="6142881"/>
            <a:ext cx="1597290" cy="54868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157949298"/>
              </p:ext>
            </p:extLst>
          </p:nvPr>
        </p:nvGraphicFramePr>
        <p:xfrm>
          <a:off x="132347" y="637674"/>
          <a:ext cx="2965326" cy="3296652"/>
        </p:xfrm>
        <a:graphic>
          <a:graphicData uri="http://schemas.openxmlformats.org/drawingml/2006/table">
            <a:tbl>
              <a:tblPr firstRow="1" bandRow="1">
                <a:tableStyleId>{5C22544A-7EE6-4342-B048-85BDC9FD1C3A}</a:tableStyleId>
              </a:tblPr>
              <a:tblGrid>
                <a:gridCol w="988442">
                  <a:extLst>
                    <a:ext uri="{9D8B030D-6E8A-4147-A177-3AD203B41FA5}">
                      <a16:colId xmlns:a16="http://schemas.microsoft.com/office/drawing/2014/main" val="1496778973"/>
                    </a:ext>
                  </a:extLst>
                </a:gridCol>
                <a:gridCol w="988442">
                  <a:extLst>
                    <a:ext uri="{9D8B030D-6E8A-4147-A177-3AD203B41FA5}">
                      <a16:colId xmlns:a16="http://schemas.microsoft.com/office/drawing/2014/main" val="352316686"/>
                    </a:ext>
                  </a:extLst>
                </a:gridCol>
                <a:gridCol w="988442">
                  <a:extLst>
                    <a:ext uri="{9D8B030D-6E8A-4147-A177-3AD203B41FA5}">
                      <a16:colId xmlns:a16="http://schemas.microsoft.com/office/drawing/2014/main" val="2682546382"/>
                    </a:ext>
                  </a:extLst>
                </a:gridCol>
              </a:tblGrid>
              <a:tr h="1098884">
                <a:tc>
                  <a:txBody>
                    <a:bodyPr/>
                    <a:lstStyle/>
                    <a:p>
                      <a:endParaRPr lang="en-GB" sz="800" b="1" dirty="0">
                        <a:solidFill>
                          <a:schemeClr val="bg1"/>
                        </a:solidFill>
                        <a:latin typeface="HelveticaNeueLT Std" panose="020B0604020202020204" pitchFamily="34" charset="0"/>
                      </a:endParaRPr>
                    </a:p>
                    <a:p>
                      <a:pPr algn="ctr"/>
                      <a:endParaRPr lang="en-GB" sz="800" b="1" dirty="0">
                        <a:solidFill>
                          <a:schemeClr val="bg1"/>
                        </a:solidFill>
                        <a:latin typeface="HelveticaNeueLT Std" panose="020B0604020202020204" pitchFamily="34" charset="0"/>
                      </a:endParaRPr>
                    </a:p>
                    <a:p>
                      <a:pPr algn="ctr"/>
                      <a:r>
                        <a:rPr lang="en-GB" sz="800" b="1" dirty="0">
                          <a:solidFill>
                            <a:schemeClr val="bg1"/>
                          </a:solidFill>
                          <a:latin typeface="HelveticaNeueLT Std" panose="020B0604020202020204" pitchFamily="34" charset="0"/>
                        </a:rPr>
                        <a:t>FRIENDS</a:t>
                      </a:r>
                    </a:p>
                    <a:p>
                      <a:endParaRPr lang="en-GB" sz="800" b="1" dirty="0">
                        <a:solidFill>
                          <a:schemeClr val="bg1"/>
                        </a:solidFill>
                        <a:latin typeface="HelveticaNeueLT Std" panose="020B0604020202020204" pitchFamily="34" charset="0"/>
                      </a:endParaRPr>
                    </a:p>
                    <a:p>
                      <a:endParaRPr lang="en-GB" sz="800" b="1" dirty="0">
                        <a:solidFill>
                          <a:schemeClr val="bg1"/>
                        </a:solidFill>
                        <a:latin typeface="HelveticaNeueLT Std" panose="020B0604020202020204" pitchFamily="34" charset="0"/>
                      </a:endParaRPr>
                    </a:p>
                  </a:txBody>
                  <a:tcPr marL="68580" marR="68580" marT="34290" marB="34290"/>
                </a:tc>
                <a:tc>
                  <a:txBody>
                    <a:bodyPr/>
                    <a:lstStyle/>
                    <a:p>
                      <a:pPr algn="ctr"/>
                      <a:endParaRPr lang="en-GB" sz="800" b="1" dirty="0">
                        <a:solidFill>
                          <a:schemeClr val="bg1"/>
                        </a:solidFill>
                        <a:latin typeface="HelveticaNeueLT Std" panose="020B0604020202020204" pitchFamily="34" charset="0"/>
                      </a:endParaRPr>
                    </a:p>
                    <a:p>
                      <a:pPr algn="ctr"/>
                      <a:endParaRPr lang="en-GB" sz="800" b="1" dirty="0">
                        <a:solidFill>
                          <a:schemeClr val="bg1"/>
                        </a:solidFill>
                        <a:latin typeface="HelveticaNeueLT Std" panose="020B0604020202020204" pitchFamily="34" charset="0"/>
                      </a:endParaRPr>
                    </a:p>
                    <a:p>
                      <a:pPr algn="ctr"/>
                      <a:r>
                        <a:rPr lang="en-GB" sz="800" b="1" dirty="0">
                          <a:solidFill>
                            <a:schemeClr val="bg1"/>
                          </a:solidFill>
                          <a:latin typeface="HelveticaNeueLT Std" panose="020B0604020202020204" pitchFamily="34" charset="0"/>
                        </a:rPr>
                        <a:t>FAMILY</a:t>
                      </a:r>
                    </a:p>
                  </a:txBody>
                  <a:tcPr marL="68580" marR="68580" marT="34290" marB="34290"/>
                </a:tc>
                <a:tc>
                  <a:txBody>
                    <a:bodyPr/>
                    <a:lstStyle/>
                    <a:p>
                      <a:pPr algn="ctr"/>
                      <a:endParaRPr lang="en-GB" sz="800" b="1" dirty="0">
                        <a:solidFill>
                          <a:schemeClr val="bg1"/>
                        </a:solidFill>
                        <a:latin typeface="HelveticaNeueLT Std" panose="020B0604020202020204" pitchFamily="34" charset="0"/>
                      </a:endParaRPr>
                    </a:p>
                    <a:p>
                      <a:pPr algn="ctr"/>
                      <a:endParaRPr lang="en-GB" sz="800" b="1" dirty="0">
                        <a:solidFill>
                          <a:schemeClr val="bg1"/>
                        </a:solidFill>
                        <a:latin typeface="HelveticaNeueLT Std" panose="020B0604020202020204" pitchFamily="34" charset="0"/>
                      </a:endParaRPr>
                    </a:p>
                    <a:p>
                      <a:pPr algn="ctr"/>
                      <a:r>
                        <a:rPr lang="en-GB" sz="800" b="1" dirty="0">
                          <a:solidFill>
                            <a:schemeClr val="bg1"/>
                          </a:solidFill>
                          <a:latin typeface="HelveticaNeueLT Std" panose="020B0604020202020204" pitchFamily="34" charset="0"/>
                        </a:rPr>
                        <a:t>RELATIONSHIP</a:t>
                      </a:r>
                    </a:p>
                  </a:txBody>
                  <a:tcPr marL="68580" marR="68580" marT="34290" marB="34290"/>
                </a:tc>
                <a:extLst>
                  <a:ext uri="{0D108BD9-81ED-4DB2-BD59-A6C34878D82A}">
                    <a16:rowId xmlns:a16="http://schemas.microsoft.com/office/drawing/2014/main" val="1292969330"/>
                  </a:ext>
                </a:extLst>
              </a:tr>
              <a:tr h="923063">
                <a:tc>
                  <a:txBody>
                    <a:bodyPr/>
                    <a:lstStyle/>
                    <a:p>
                      <a:endParaRPr lang="en-GB" sz="800" b="1" dirty="0">
                        <a:solidFill>
                          <a:schemeClr val="bg1"/>
                        </a:solidFill>
                        <a:latin typeface="HelveticaNeueLT Std" panose="020B0604020202020204" pitchFamily="34" charset="0"/>
                      </a:endParaRPr>
                    </a:p>
                    <a:p>
                      <a:endParaRPr lang="en-GB" sz="800" b="1" dirty="0">
                        <a:solidFill>
                          <a:schemeClr val="bg1"/>
                        </a:solidFill>
                        <a:latin typeface="HelveticaNeueLT Std" panose="020B0604020202020204" pitchFamily="34" charset="0"/>
                      </a:endParaRPr>
                    </a:p>
                    <a:p>
                      <a:pPr algn="ctr"/>
                      <a:r>
                        <a:rPr lang="en-GB" sz="800" b="1" dirty="0">
                          <a:solidFill>
                            <a:schemeClr val="bg1"/>
                          </a:solidFill>
                          <a:latin typeface="HelveticaNeueLT Std" panose="020B0604020202020204" pitchFamily="34" charset="0"/>
                        </a:rPr>
                        <a:t>WORK</a:t>
                      </a:r>
                    </a:p>
                    <a:p>
                      <a:endParaRPr lang="en-GB" sz="800" b="1" dirty="0">
                        <a:solidFill>
                          <a:schemeClr val="bg1"/>
                        </a:solidFill>
                        <a:latin typeface="HelveticaNeueLT Std" panose="020B0604020202020204" pitchFamily="34" charset="0"/>
                      </a:endParaRPr>
                    </a:p>
                    <a:p>
                      <a:endParaRPr lang="en-GB" sz="800" b="1" dirty="0">
                        <a:solidFill>
                          <a:schemeClr val="bg1"/>
                        </a:solidFill>
                        <a:latin typeface="HelveticaNeueLT Std" panose="020B0604020202020204" pitchFamily="34" charset="0"/>
                      </a:endParaRPr>
                    </a:p>
                  </a:txBody>
                  <a:tcPr marL="68580" marR="68580" marT="34290" marB="34290">
                    <a:solidFill>
                      <a:srgbClr val="E78F22"/>
                    </a:solidFill>
                  </a:tcPr>
                </a:tc>
                <a:tc>
                  <a:txBody>
                    <a:bodyPr/>
                    <a:lstStyle/>
                    <a:p>
                      <a:pPr algn="ctr"/>
                      <a:endParaRPr lang="en-GB" sz="800" b="1" dirty="0">
                        <a:solidFill>
                          <a:schemeClr val="bg1"/>
                        </a:solidFill>
                        <a:latin typeface="HelveticaNeueLT Std" panose="020B0604020202020204" pitchFamily="34" charset="0"/>
                      </a:endParaRPr>
                    </a:p>
                    <a:p>
                      <a:pPr algn="ctr"/>
                      <a:endParaRPr lang="en-GB" sz="800" b="1" dirty="0">
                        <a:solidFill>
                          <a:schemeClr val="bg1"/>
                        </a:solidFill>
                        <a:latin typeface="HelveticaNeueLT Std" panose="020B0604020202020204" pitchFamily="34" charset="0"/>
                      </a:endParaRPr>
                    </a:p>
                    <a:p>
                      <a:pPr algn="ctr"/>
                      <a:r>
                        <a:rPr lang="en-GB" sz="800" b="1" dirty="0">
                          <a:solidFill>
                            <a:schemeClr val="bg1"/>
                          </a:solidFill>
                          <a:latin typeface="HelveticaNeueLT Std" panose="020B0604020202020204" pitchFamily="34" charset="0"/>
                        </a:rPr>
                        <a:t>SPIRITUALITY</a:t>
                      </a:r>
                    </a:p>
                  </a:txBody>
                  <a:tcPr marL="68580" marR="68580" marT="34290" marB="34290">
                    <a:solidFill>
                      <a:srgbClr val="E78F22"/>
                    </a:solidFill>
                  </a:tcPr>
                </a:tc>
                <a:tc>
                  <a:txBody>
                    <a:bodyPr/>
                    <a:lstStyle/>
                    <a:p>
                      <a:pPr algn="ctr"/>
                      <a:endParaRPr lang="en-GB" sz="800" b="1" dirty="0">
                        <a:solidFill>
                          <a:schemeClr val="bg1"/>
                        </a:solidFill>
                        <a:latin typeface="HelveticaNeueLT Std" panose="020B0604020202020204" pitchFamily="34" charset="0"/>
                      </a:endParaRPr>
                    </a:p>
                    <a:p>
                      <a:pPr algn="ctr"/>
                      <a:endParaRPr lang="en-GB" sz="800" b="1" dirty="0">
                        <a:solidFill>
                          <a:schemeClr val="bg1"/>
                        </a:solidFill>
                        <a:latin typeface="HelveticaNeueLT Std" panose="020B0604020202020204" pitchFamily="34" charset="0"/>
                      </a:endParaRPr>
                    </a:p>
                    <a:p>
                      <a:pPr algn="ctr"/>
                      <a:r>
                        <a:rPr lang="en-GB" sz="800" b="1" dirty="0">
                          <a:solidFill>
                            <a:schemeClr val="bg1"/>
                          </a:solidFill>
                          <a:latin typeface="HelveticaNeueLT Std" panose="020B0604020202020204" pitchFamily="34" charset="0"/>
                        </a:rPr>
                        <a:t>HOBBY</a:t>
                      </a:r>
                    </a:p>
                  </a:txBody>
                  <a:tcPr marL="68580" marR="68580" marT="34290" marB="34290">
                    <a:solidFill>
                      <a:srgbClr val="E78F22"/>
                    </a:solidFill>
                  </a:tcPr>
                </a:tc>
                <a:extLst>
                  <a:ext uri="{0D108BD9-81ED-4DB2-BD59-A6C34878D82A}">
                    <a16:rowId xmlns:a16="http://schemas.microsoft.com/office/drawing/2014/main" val="2028909052"/>
                  </a:ext>
                </a:extLst>
              </a:tr>
              <a:tr h="1274705">
                <a:tc>
                  <a:txBody>
                    <a:bodyPr/>
                    <a:lstStyle/>
                    <a:p>
                      <a:endParaRPr lang="en-GB" sz="800" b="1" dirty="0">
                        <a:solidFill>
                          <a:schemeClr val="bg1"/>
                        </a:solidFill>
                        <a:latin typeface="HelveticaNeueLT Std" panose="020B0604020202020204" pitchFamily="34" charset="0"/>
                      </a:endParaRPr>
                    </a:p>
                    <a:p>
                      <a:endParaRPr lang="en-GB" sz="800" b="1" dirty="0">
                        <a:solidFill>
                          <a:schemeClr val="bg1"/>
                        </a:solidFill>
                        <a:latin typeface="HelveticaNeueLT Std" panose="020B0604020202020204" pitchFamily="34" charset="0"/>
                      </a:endParaRPr>
                    </a:p>
                    <a:p>
                      <a:pPr algn="ctr"/>
                      <a:r>
                        <a:rPr lang="en-GB" sz="800" b="1" dirty="0">
                          <a:solidFill>
                            <a:schemeClr val="bg1"/>
                          </a:solidFill>
                          <a:latin typeface="HelveticaNeueLT Std" panose="020B0604020202020204" pitchFamily="34" charset="0"/>
                        </a:rPr>
                        <a:t>GIVING BACK</a:t>
                      </a:r>
                    </a:p>
                    <a:p>
                      <a:endParaRPr lang="en-GB" sz="800" b="1" dirty="0">
                        <a:solidFill>
                          <a:schemeClr val="bg1"/>
                        </a:solidFill>
                        <a:latin typeface="HelveticaNeueLT Std" panose="020B0604020202020204" pitchFamily="34" charset="0"/>
                      </a:endParaRPr>
                    </a:p>
                    <a:p>
                      <a:endParaRPr lang="en-GB" sz="800" b="1" dirty="0">
                        <a:solidFill>
                          <a:schemeClr val="bg1"/>
                        </a:solidFill>
                        <a:latin typeface="HelveticaNeueLT Std" panose="020B0604020202020204" pitchFamily="34" charset="0"/>
                      </a:endParaRPr>
                    </a:p>
                  </a:txBody>
                  <a:tcPr marL="68580" marR="68580" marT="34290" marB="34290">
                    <a:solidFill>
                      <a:srgbClr val="A79D74"/>
                    </a:solidFill>
                  </a:tcPr>
                </a:tc>
                <a:tc>
                  <a:txBody>
                    <a:bodyPr/>
                    <a:lstStyle/>
                    <a:p>
                      <a:pPr algn="ctr"/>
                      <a:endParaRPr lang="en-GB" sz="800" b="1" dirty="0">
                        <a:solidFill>
                          <a:schemeClr val="bg1"/>
                        </a:solidFill>
                        <a:latin typeface="HelveticaNeueLT Std" panose="020B0604020202020204" pitchFamily="34" charset="0"/>
                      </a:endParaRPr>
                    </a:p>
                    <a:p>
                      <a:pPr algn="ctr"/>
                      <a:r>
                        <a:rPr lang="en-GB" sz="800" b="1" dirty="0">
                          <a:solidFill>
                            <a:schemeClr val="bg1"/>
                          </a:solidFill>
                          <a:latin typeface="HelveticaNeueLT Std" panose="020B0604020202020204" pitchFamily="34" charset="0"/>
                        </a:rPr>
                        <a:t>SELF IMPROVEMENT</a:t>
                      </a:r>
                    </a:p>
                  </a:txBody>
                  <a:tcPr marL="68580" marR="68580" marT="34290" marB="34290">
                    <a:solidFill>
                      <a:srgbClr val="A79D74"/>
                    </a:solidFill>
                  </a:tcPr>
                </a:tc>
                <a:tc>
                  <a:txBody>
                    <a:bodyPr/>
                    <a:lstStyle/>
                    <a:p>
                      <a:endParaRPr lang="en-GB" sz="800" b="1" dirty="0">
                        <a:solidFill>
                          <a:schemeClr val="bg1"/>
                        </a:solidFill>
                        <a:latin typeface="HelveticaNeueLT Std" panose="020B0604020202020204" pitchFamily="34" charset="0"/>
                      </a:endParaRPr>
                    </a:p>
                    <a:p>
                      <a:pPr algn="ctr"/>
                      <a:endParaRPr lang="en-GB" sz="800" b="1" dirty="0">
                        <a:solidFill>
                          <a:schemeClr val="bg1"/>
                        </a:solidFill>
                        <a:latin typeface="HelveticaNeueLT Std" panose="020B0604020202020204" pitchFamily="34" charset="0"/>
                      </a:endParaRPr>
                    </a:p>
                    <a:p>
                      <a:pPr algn="ctr"/>
                      <a:r>
                        <a:rPr lang="en-GB" sz="800" b="1" dirty="0">
                          <a:solidFill>
                            <a:schemeClr val="bg1"/>
                          </a:solidFill>
                          <a:latin typeface="HelveticaNeueLT Std" panose="020B0604020202020204" pitchFamily="34" charset="0"/>
                        </a:rPr>
                        <a:t>HEALTH</a:t>
                      </a:r>
                    </a:p>
                  </a:txBody>
                  <a:tcPr marL="68580" marR="68580" marT="34290" marB="34290">
                    <a:solidFill>
                      <a:srgbClr val="A79D74"/>
                    </a:solidFill>
                  </a:tcPr>
                </a:tc>
                <a:extLst>
                  <a:ext uri="{0D108BD9-81ED-4DB2-BD59-A6C34878D82A}">
                    <a16:rowId xmlns:a16="http://schemas.microsoft.com/office/drawing/2014/main" val="916788288"/>
                  </a:ext>
                </a:extLst>
              </a:tr>
            </a:tbl>
          </a:graphicData>
        </a:graphic>
      </p:graphicFrame>
      <p:cxnSp>
        <p:nvCxnSpPr>
          <p:cNvPr id="11" name="Straight Arrow Connector 10"/>
          <p:cNvCxnSpPr/>
          <p:nvPr/>
        </p:nvCxnSpPr>
        <p:spPr>
          <a:xfrm flipV="1">
            <a:off x="7122695" y="1908900"/>
            <a:ext cx="2021305" cy="689921"/>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216189" y="1908900"/>
            <a:ext cx="1939057" cy="369332"/>
          </a:xfrm>
          <a:prstGeom prst="rect">
            <a:avLst/>
          </a:prstGeom>
          <a:noFill/>
        </p:spPr>
        <p:txBody>
          <a:bodyPr wrap="none" rtlCol="0">
            <a:spAutoFit/>
          </a:bodyPr>
          <a:lstStyle/>
          <a:p>
            <a:r>
              <a:rPr lang="en-IE" b="1" u="sng" dirty="0"/>
              <a:t>Who supports you</a:t>
            </a:r>
          </a:p>
        </p:txBody>
      </p:sp>
      <p:cxnSp>
        <p:nvCxnSpPr>
          <p:cNvPr id="14" name="Straight Arrow Connector 13"/>
          <p:cNvCxnSpPr>
            <a:stCxn id="7" idx="3"/>
          </p:cNvCxnSpPr>
          <p:nvPr/>
        </p:nvCxnSpPr>
        <p:spPr>
          <a:xfrm>
            <a:off x="7364068" y="3430795"/>
            <a:ext cx="2297290" cy="407279"/>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613232" y="3826042"/>
            <a:ext cx="2502608" cy="369332"/>
          </a:xfrm>
          <a:prstGeom prst="rect">
            <a:avLst/>
          </a:prstGeom>
          <a:noFill/>
        </p:spPr>
        <p:txBody>
          <a:bodyPr wrap="none" rtlCol="0">
            <a:spAutoFit/>
          </a:bodyPr>
          <a:lstStyle/>
          <a:p>
            <a:r>
              <a:rPr lang="en-IE" b="1" u="sng" dirty="0"/>
              <a:t>Exercise Can lift a mood</a:t>
            </a:r>
          </a:p>
        </p:txBody>
      </p:sp>
      <p:cxnSp>
        <p:nvCxnSpPr>
          <p:cNvPr id="17" name="Straight Arrow Connector 16"/>
          <p:cNvCxnSpPr/>
          <p:nvPr/>
        </p:nvCxnSpPr>
        <p:spPr>
          <a:xfrm>
            <a:off x="7928811" y="4559968"/>
            <a:ext cx="1732547" cy="1082843"/>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1"/>
          </p:cNvCxnSpPr>
          <p:nvPr/>
        </p:nvCxnSpPr>
        <p:spPr>
          <a:xfrm flipH="1" flipV="1">
            <a:off x="3260558" y="1515979"/>
            <a:ext cx="1442903" cy="100534"/>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p:cNvCxnSpPr>
          <p:nvPr/>
        </p:nvCxnSpPr>
        <p:spPr>
          <a:xfrm flipH="1">
            <a:off x="1335505" y="5471654"/>
            <a:ext cx="2860888" cy="171157"/>
          </a:xfrm>
          <a:prstGeom prst="straightConnector1">
            <a:avLst/>
          </a:prstGeom>
          <a:ln w="76200">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843212" y="5642811"/>
            <a:ext cx="3884334" cy="369332"/>
          </a:xfrm>
          <a:prstGeom prst="rect">
            <a:avLst/>
          </a:prstGeom>
          <a:noFill/>
        </p:spPr>
        <p:txBody>
          <a:bodyPr wrap="square" rtlCol="0">
            <a:spAutoFit/>
          </a:bodyPr>
          <a:lstStyle/>
          <a:p>
            <a:r>
              <a:rPr lang="en-IE" b="1" u="sng" dirty="0"/>
              <a:t>Laughter is the best medicine</a:t>
            </a:r>
          </a:p>
        </p:txBody>
      </p:sp>
      <p:sp>
        <p:nvSpPr>
          <p:cNvPr id="23" name="TextBox 22"/>
          <p:cNvSpPr txBox="1"/>
          <p:nvPr/>
        </p:nvSpPr>
        <p:spPr>
          <a:xfrm>
            <a:off x="132348" y="5764041"/>
            <a:ext cx="4276814" cy="369332"/>
          </a:xfrm>
          <a:prstGeom prst="rect">
            <a:avLst/>
          </a:prstGeom>
          <a:noFill/>
        </p:spPr>
        <p:txBody>
          <a:bodyPr wrap="square" rtlCol="0">
            <a:spAutoFit/>
          </a:bodyPr>
          <a:lstStyle/>
          <a:p>
            <a:r>
              <a:rPr lang="en-IE" b="1" u="sng" dirty="0"/>
              <a:t>Are you aware you are carrying stress</a:t>
            </a:r>
          </a:p>
        </p:txBody>
      </p:sp>
      <p:sp>
        <p:nvSpPr>
          <p:cNvPr id="20" name="TextBox 19"/>
          <p:cNvSpPr txBox="1"/>
          <p:nvPr/>
        </p:nvSpPr>
        <p:spPr>
          <a:xfrm>
            <a:off x="8512713" y="288665"/>
            <a:ext cx="3449651" cy="769441"/>
          </a:xfrm>
          <a:prstGeom prst="rect">
            <a:avLst/>
          </a:prstGeom>
          <a:solidFill>
            <a:srgbClr val="5D7BB9"/>
          </a:solidFill>
        </p:spPr>
        <p:txBody>
          <a:bodyPr wrap="square" rtlCol="0">
            <a:spAutoFit/>
          </a:bodyPr>
          <a:lstStyle/>
          <a:p>
            <a:pPr algn="ctr"/>
            <a:r>
              <a:rPr lang="en-IE" sz="4400" b="1" dirty="0">
                <a:solidFill>
                  <a:prstClr val="white"/>
                </a:solidFill>
              </a:rPr>
              <a:t>Self-Harm</a:t>
            </a:r>
            <a:endParaRPr lang="en-GB" sz="4400" b="1" dirty="0">
              <a:solidFill>
                <a:prstClr val="white"/>
              </a:solidFill>
            </a:endParaRPr>
          </a:p>
        </p:txBody>
      </p:sp>
      <p:cxnSp>
        <p:nvCxnSpPr>
          <p:cNvPr id="13" name="Straight Arrow Connector 12"/>
          <p:cNvCxnSpPr>
            <a:stCxn id="20" idx="1"/>
          </p:cNvCxnSpPr>
          <p:nvPr/>
        </p:nvCxnSpPr>
        <p:spPr>
          <a:xfrm flipH="1" flipV="1">
            <a:off x="7364068" y="673385"/>
            <a:ext cx="1148645"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26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081" y="476673"/>
            <a:ext cx="10791569" cy="646331"/>
          </a:xfrm>
          <a:prstGeom prst="rect">
            <a:avLst/>
          </a:prstGeom>
          <a:solidFill>
            <a:srgbClr val="5D7BB9"/>
          </a:solidFill>
        </p:spPr>
        <p:txBody>
          <a:bodyPr wrap="square" rtlCol="0">
            <a:spAutoFit/>
          </a:bodyPr>
          <a:lstStyle/>
          <a:p>
            <a:pPr algn="ctr"/>
            <a:r>
              <a:rPr lang="en-IE" sz="3600" b="1" dirty="0">
                <a:solidFill>
                  <a:prstClr val="white"/>
                </a:solidFill>
              </a:rPr>
              <a:t>Practical Ways to look after your Mental Health</a:t>
            </a:r>
            <a:endParaRPr lang="en-GB" sz="3600" b="1" dirty="0">
              <a:solidFill>
                <a:prstClr val="white"/>
              </a:solidFill>
            </a:endParaRPr>
          </a:p>
        </p:txBody>
      </p:sp>
      <p:sp>
        <p:nvSpPr>
          <p:cNvPr id="3" name="TextBox 2"/>
          <p:cNvSpPr txBox="1"/>
          <p:nvPr/>
        </p:nvSpPr>
        <p:spPr>
          <a:xfrm>
            <a:off x="6029553" y="1276149"/>
            <a:ext cx="4349578" cy="461665"/>
          </a:xfrm>
          <a:prstGeom prst="rect">
            <a:avLst/>
          </a:prstGeom>
          <a:solidFill>
            <a:srgbClr val="EBB832"/>
          </a:solidFill>
        </p:spPr>
        <p:txBody>
          <a:bodyPr wrap="square" rtlCol="0">
            <a:spAutoFit/>
          </a:bodyPr>
          <a:lstStyle/>
          <a:p>
            <a:pPr algn="ctr"/>
            <a:r>
              <a:rPr lang="en-IE" sz="2400" b="1" dirty="0">
                <a:solidFill>
                  <a:prstClr val="white"/>
                </a:solidFill>
                <a:latin typeface="HelveticaNeueLT Std" panose="020B0604020202020204" pitchFamily="34" charset="0"/>
              </a:rPr>
              <a:t>Talk about your feelings</a:t>
            </a:r>
          </a:p>
        </p:txBody>
      </p:sp>
      <p:sp>
        <p:nvSpPr>
          <p:cNvPr id="4" name="TextBox 3"/>
          <p:cNvSpPr txBox="1"/>
          <p:nvPr/>
        </p:nvSpPr>
        <p:spPr>
          <a:xfrm>
            <a:off x="251019" y="1863890"/>
            <a:ext cx="3369741" cy="461665"/>
          </a:xfrm>
          <a:prstGeom prst="rect">
            <a:avLst/>
          </a:prstGeom>
          <a:solidFill>
            <a:srgbClr val="5D7BB9"/>
          </a:solidFill>
        </p:spPr>
        <p:txBody>
          <a:bodyPr wrap="square" rtlCol="0">
            <a:spAutoFit/>
          </a:bodyPr>
          <a:lstStyle/>
          <a:p>
            <a:pPr algn="ctr"/>
            <a:r>
              <a:rPr lang="en-IE" sz="2400" b="1" dirty="0">
                <a:solidFill>
                  <a:prstClr val="white"/>
                </a:solidFill>
                <a:latin typeface="HelveticaNeueLT Std" panose="020B0604020202020204" pitchFamily="34" charset="0"/>
              </a:rPr>
              <a:t>Eat well</a:t>
            </a:r>
          </a:p>
        </p:txBody>
      </p:sp>
      <p:sp>
        <p:nvSpPr>
          <p:cNvPr id="5" name="TextBox 4"/>
          <p:cNvSpPr txBox="1"/>
          <p:nvPr/>
        </p:nvSpPr>
        <p:spPr>
          <a:xfrm>
            <a:off x="3093537" y="2370838"/>
            <a:ext cx="5494638" cy="461665"/>
          </a:xfrm>
          <a:prstGeom prst="rect">
            <a:avLst/>
          </a:prstGeom>
          <a:solidFill>
            <a:srgbClr val="EBB832"/>
          </a:solidFill>
        </p:spPr>
        <p:txBody>
          <a:bodyPr wrap="square" rtlCol="0">
            <a:spAutoFit/>
          </a:bodyPr>
          <a:lstStyle/>
          <a:p>
            <a:pPr algn="ctr"/>
            <a:r>
              <a:rPr lang="en-IE" sz="2400" b="1" dirty="0">
                <a:solidFill>
                  <a:prstClr val="white"/>
                </a:solidFill>
                <a:latin typeface="HelveticaNeueLT Std" panose="020B0604020202020204" pitchFamily="34" charset="0"/>
              </a:rPr>
              <a:t>Keep in touch with friends and family </a:t>
            </a:r>
          </a:p>
        </p:txBody>
      </p:sp>
      <p:sp>
        <p:nvSpPr>
          <p:cNvPr id="6" name="TextBox 5"/>
          <p:cNvSpPr txBox="1"/>
          <p:nvPr/>
        </p:nvSpPr>
        <p:spPr>
          <a:xfrm>
            <a:off x="9017000" y="1890959"/>
            <a:ext cx="3073409" cy="461665"/>
          </a:xfrm>
          <a:prstGeom prst="rect">
            <a:avLst/>
          </a:prstGeom>
          <a:solidFill>
            <a:srgbClr val="5D7BB9"/>
          </a:solidFill>
        </p:spPr>
        <p:txBody>
          <a:bodyPr wrap="square" rtlCol="0">
            <a:spAutoFit/>
          </a:bodyPr>
          <a:lstStyle/>
          <a:p>
            <a:pPr algn="ctr"/>
            <a:r>
              <a:rPr lang="en-IE" sz="2400" b="1" dirty="0">
                <a:solidFill>
                  <a:prstClr val="white"/>
                </a:solidFill>
                <a:latin typeface="HelveticaNeueLT Std" panose="020B0604020202020204" pitchFamily="34" charset="0"/>
              </a:rPr>
              <a:t>Take a break</a:t>
            </a:r>
          </a:p>
        </p:txBody>
      </p:sp>
      <p:sp>
        <p:nvSpPr>
          <p:cNvPr id="7" name="TextBox 6"/>
          <p:cNvSpPr txBox="1"/>
          <p:nvPr/>
        </p:nvSpPr>
        <p:spPr>
          <a:xfrm>
            <a:off x="3805880" y="3018187"/>
            <a:ext cx="3789405" cy="461665"/>
          </a:xfrm>
          <a:prstGeom prst="rect">
            <a:avLst/>
          </a:prstGeom>
          <a:solidFill>
            <a:srgbClr val="EBB832"/>
          </a:solidFill>
        </p:spPr>
        <p:txBody>
          <a:bodyPr wrap="square" rtlCol="0">
            <a:spAutoFit/>
          </a:bodyPr>
          <a:lstStyle/>
          <a:p>
            <a:pPr algn="ctr"/>
            <a:r>
              <a:rPr lang="en-IE" sz="2400" b="1" dirty="0">
                <a:solidFill>
                  <a:prstClr val="white"/>
                </a:solidFill>
                <a:latin typeface="HelveticaNeueLT Std" panose="020B0604020202020204" pitchFamily="34" charset="0"/>
              </a:rPr>
              <a:t>Accept who you are</a:t>
            </a:r>
          </a:p>
        </p:txBody>
      </p:sp>
      <p:pic>
        <p:nvPicPr>
          <p:cNvPr id="9" name="Picture 8"/>
          <p:cNvPicPr>
            <a:picLocks noChangeAspect="1"/>
          </p:cNvPicPr>
          <p:nvPr/>
        </p:nvPicPr>
        <p:blipFill>
          <a:blip r:embed="rId2"/>
          <a:stretch>
            <a:fillRect/>
          </a:stretch>
        </p:blipFill>
        <p:spPr>
          <a:xfrm>
            <a:off x="10288099" y="6094409"/>
            <a:ext cx="1597290" cy="548688"/>
          </a:xfrm>
          <a:prstGeom prst="rect">
            <a:avLst/>
          </a:prstGeom>
        </p:spPr>
      </p:pic>
      <p:sp>
        <p:nvSpPr>
          <p:cNvPr id="10" name="TextBox 9"/>
          <p:cNvSpPr txBox="1"/>
          <p:nvPr/>
        </p:nvSpPr>
        <p:spPr>
          <a:xfrm>
            <a:off x="2269522" y="1223770"/>
            <a:ext cx="2702475" cy="461665"/>
          </a:xfrm>
          <a:prstGeom prst="rect">
            <a:avLst/>
          </a:prstGeom>
          <a:solidFill>
            <a:srgbClr val="EBB832"/>
          </a:solidFill>
        </p:spPr>
        <p:txBody>
          <a:bodyPr wrap="square" rtlCol="0">
            <a:spAutoFit/>
          </a:bodyPr>
          <a:lstStyle/>
          <a:p>
            <a:pPr algn="ctr"/>
            <a:r>
              <a:rPr lang="en-IE" sz="2400" b="1" dirty="0">
                <a:solidFill>
                  <a:prstClr val="white"/>
                </a:solidFill>
                <a:latin typeface="HelveticaNeueLT Std" panose="020B0604020202020204" pitchFamily="34" charset="0"/>
              </a:rPr>
              <a:t>Keep active</a:t>
            </a:r>
          </a:p>
        </p:txBody>
      </p:sp>
      <p:sp>
        <p:nvSpPr>
          <p:cNvPr id="11" name="TextBox 10"/>
          <p:cNvSpPr txBox="1"/>
          <p:nvPr/>
        </p:nvSpPr>
        <p:spPr>
          <a:xfrm>
            <a:off x="3954162" y="3748433"/>
            <a:ext cx="3492843" cy="461665"/>
          </a:xfrm>
          <a:prstGeom prst="rect">
            <a:avLst/>
          </a:prstGeom>
          <a:solidFill>
            <a:srgbClr val="5D7BB9"/>
          </a:solidFill>
        </p:spPr>
        <p:txBody>
          <a:bodyPr wrap="square" rtlCol="0">
            <a:spAutoFit/>
          </a:bodyPr>
          <a:lstStyle/>
          <a:p>
            <a:pPr algn="ctr"/>
            <a:r>
              <a:rPr lang="en-IE" sz="2400" b="1" dirty="0">
                <a:solidFill>
                  <a:prstClr val="white"/>
                </a:solidFill>
                <a:latin typeface="HelveticaNeueLT Std" panose="020B0604020202020204" pitchFamily="34" charset="0"/>
              </a:rPr>
              <a:t>Drink sensibly</a:t>
            </a:r>
          </a:p>
        </p:txBody>
      </p:sp>
      <p:sp>
        <p:nvSpPr>
          <p:cNvPr id="12" name="TextBox 11"/>
          <p:cNvSpPr txBox="1"/>
          <p:nvPr/>
        </p:nvSpPr>
        <p:spPr>
          <a:xfrm>
            <a:off x="4258727" y="4464314"/>
            <a:ext cx="2587146" cy="461665"/>
          </a:xfrm>
          <a:prstGeom prst="rect">
            <a:avLst/>
          </a:prstGeom>
          <a:solidFill>
            <a:srgbClr val="EBB832"/>
          </a:solidFill>
        </p:spPr>
        <p:txBody>
          <a:bodyPr wrap="square" rtlCol="0">
            <a:spAutoFit/>
          </a:bodyPr>
          <a:lstStyle/>
          <a:p>
            <a:pPr algn="ctr"/>
            <a:r>
              <a:rPr lang="en-IE" sz="2400" b="1" dirty="0">
                <a:solidFill>
                  <a:prstClr val="white"/>
                </a:solidFill>
                <a:latin typeface="HelveticaNeueLT Std" panose="020B0604020202020204" pitchFamily="34" charset="0"/>
              </a:rPr>
              <a:t>Care for others</a:t>
            </a:r>
          </a:p>
        </p:txBody>
      </p:sp>
      <p:sp>
        <p:nvSpPr>
          <p:cNvPr id="13" name="TextBox 12"/>
          <p:cNvSpPr txBox="1"/>
          <p:nvPr/>
        </p:nvSpPr>
        <p:spPr>
          <a:xfrm>
            <a:off x="3287127" y="5282888"/>
            <a:ext cx="5107459" cy="461665"/>
          </a:xfrm>
          <a:prstGeom prst="rect">
            <a:avLst/>
          </a:prstGeom>
          <a:solidFill>
            <a:srgbClr val="5D7BB9"/>
          </a:solidFill>
        </p:spPr>
        <p:txBody>
          <a:bodyPr wrap="square" rtlCol="0">
            <a:spAutoFit/>
          </a:bodyPr>
          <a:lstStyle/>
          <a:p>
            <a:pPr algn="ctr"/>
            <a:r>
              <a:rPr lang="en-IE" sz="2400" b="1" dirty="0">
                <a:solidFill>
                  <a:prstClr val="white"/>
                </a:solidFill>
                <a:latin typeface="HelveticaNeueLT Std" panose="020B0604020202020204" pitchFamily="34" charset="0"/>
              </a:rPr>
              <a:t>Do something you’re good at</a:t>
            </a:r>
          </a:p>
        </p:txBody>
      </p:sp>
      <p:sp>
        <p:nvSpPr>
          <p:cNvPr id="14" name="TextBox 13"/>
          <p:cNvSpPr txBox="1"/>
          <p:nvPr/>
        </p:nvSpPr>
        <p:spPr>
          <a:xfrm>
            <a:off x="4324630" y="6181432"/>
            <a:ext cx="2455341" cy="461665"/>
          </a:xfrm>
          <a:prstGeom prst="rect">
            <a:avLst/>
          </a:prstGeom>
          <a:solidFill>
            <a:srgbClr val="EBB832"/>
          </a:solidFill>
        </p:spPr>
        <p:txBody>
          <a:bodyPr wrap="square" rtlCol="0">
            <a:spAutoFit/>
          </a:bodyPr>
          <a:lstStyle/>
          <a:p>
            <a:pPr algn="ctr"/>
            <a:r>
              <a:rPr lang="en-IE" sz="2400" b="1" dirty="0">
                <a:solidFill>
                  <a:prstClr val="white"/>
                </a:solidFill>
                <a:latin typeface="HelveticaNeueLT Std" panose="020B0604020202020204" pitchFamily="34" charset="0"/>
              </a:rPr>
              <a:t>Ask for help</a:t>
            </a:r>
          </a:p>
        </p:txBody>
      </p:sp>
    </p:spTree>
    <p:extLst>
      <p:ext uri="{BB962C8B-B14F-4D97-AF65-F5344CB8AC3E}">
        <p14:creationId xmlns:p14="http://schemas.microsoft.com/office/powerpoint/2010/main" val="256067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1)">
                                      <p:cBhvr>
                                        <p:cTn id="44" dur="2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b="1" u="sng" dirty="0">
                <a:solidFill>
                  <a:srgbClr val="00B0F0"/>
                </a:solidFill>
              </a:rPr>
              <a:t>The BEST 6 Doctors</a:t>
            </a:r>
          </a:p>
        </p:txBody>
      </p:sp>
      <p:sp>
        <p:nvSpPr>
          <p:cNvPr id="3" name="Content Placeholder 2"/>
          <p:cNvSpPr>
            <a:spLocks noGrp="1"/>
          </p:cNvSpPr>
          <p:nvPr>
            <p:ph idx="1"/>
          </p:nvPr>
        </p:nvSpPr>
        <p:spPr/>
        <p:txBody>
          <a:bodyPr/>
          <a:lstStyle/>
          <a:p>
            <a:r>
              <a:rPr lang="en-IE" dirty="0"/>
              <a:t>Sunshine</a:t>
            </a:r>
          </a:p>
          <a:p>
            <a:r>
              <a:rPr lang="en-IE" dirty="0"/>
              <a:t>Water</a:t>
            </a:r>
          </a:p>
          <a:p>
            <a:r>
              <a:rPr lang="en-IE" dirty="0"/>
              <a:t>Rest</a:t>
            </a:r>
          </a:p>
          <a:p>
            <a:r>
              <a:rPr lang="en-IE" dirty="0"/>
              <a:t>Air</a:t>
            </a:r>
          </a:p>
          <a:p>
            <a:r>
              <a:rPr lang="en-IE" dirty="0"/>
              <a:t>Exercise</a:t>
            </a:r>
          </a:p>
          <a:p>
            <a:r>
              <a:rPr lang="en-IE" dirty="0"/>
              <a:t>Healthy Eating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4900" y="274638"/>
            <a:ext cx="2857500" cy="17811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751" y="377827"/>
            <a:ext cx="2533956" cy="16431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218" y="2404494"/>
            <a:ext cx="2351171" cy="192869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0212" y="2213920"/>
            <a:ext cx="2692037" cy="185963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3370" y="4524469"/>
            <a:ext cx="2200280" cy="213916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8613" y="4560114"/>
            <a:ext cx="3088276" cy="2070040"/>
          </a:xfrm>
          <a:prstGeom prst="rect">
            <a:avLst/>
          </a:prstGeom>
        </p:spPr>
      </p:pic>
      <p:pic>
        <p:nvPicPr>
          <p:cNvPr id="10" name="Picture 9"/>
          <p:cNvPicPr>
            <a:picLocks noChangeAspect="1"/>
          </p:cNvPicPr>
          <p:nvPr/>
        </p:nvPicPr>
        <p:blipFill>
          <a:blip r:embed="rId8"/>
          <a:stretch>
            <a:fillRect/>
          </a:stretch>
        </p:blipFill>
        <p:spPr>
          <a:xfrm>
            <a:off x="10347920" y="6120047"/>
            <a:ext cx="1597290" cy="548688"/>
          </a:xfrm>
          <a:prstGeom prst="rect">
            <a:avLst/>
          </a:prstGeom>
        </p:spPr>
      </p:pic>
    </p:spTree>
    <p:extLst>
      <p:ext uri="{BB962C8B-B14F-4D97-AF65-F5344CB8AC3E}">
        <p14:creationId xmlns:p14="http://schemas.microsoft.com/office/powerpoint/2010/main" val="3218699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u="sng" dirty="0">
                <a:solidFill>
                  <a:srgbClr val="00B0F0"/>
                </a:solidFill>
              </a:rPr>
              <a:t>Rear View Mirror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31" y="1422713"/>
            <a:ext cx="7966859" cy="53029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9757" y="2643938"/>
            <a:ext cx="3126874" cy="2345156"/>
          </a:xfrm>
          <a:prstGeom prst="rect">
            <a:avLst/>
          </a:prstGeom>
        </p:spPr>
      </p:pic>
      <p:pic>
        <p:nvPicPr>
          <p:cNvPr id="7" name="Picture 6"/>
          <p:cNvPicPr>
            <a:picLocks noChangeAspect="1"/>
          </p:cNvPicPr>
          <p:nvPr/>
        </p:nvPicPr>
        <p:blipFill>
          <a:blip r:embed="rId4"/>
          <a:stretch>
            <a:fillRect/>
          </a:stretch>
        </p:blipFill>
        <p:spPr>
          <a:xfrm>
            <a:off x="10347920" y="6120047"/>
            <a:ext cx="1597290" cy="548688"/>
          </a:xfrm>
          <a:prstGeom prst="rect">
            <a:avLst/>
          </a:prstGeom>
        </p:spPr>
      </p:pic>
    </p:spTree>
    <p:extLst>
      <p:ext uri="{BB962C8B-B14F-4D97-AF65-F5344CB8AC3E}">
        <p14:creationId xmlns:p14="http://schemas.microsoft.com/office/powerpoint/2010/main" val="3586249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5663" y="685800"/>
            <a:ext cx="10118558" cy="5078313"/>
          </a:xfrm>
          <a:prstGeom prst="rect">
            <a:avLst/>
          </a:prstGeom>
          <a:solidFill>
            <a:srgbClr val="EBB832"/>
          </a:solidFill>
          <a:ln w="76200">
            <a:solidFill>
              <a:schemeClr val="tx1"/>
            </a:solidFill>
          </a:ln>
        </p:spPr>
        <p:txBody>
          <a:bodyPr wrap="square" rtlCol="0">
            <a:spAutoFit/>
          </a:bodyPr>
          <a:lstStyle/>
          <a:p>
            <a:r>
              <a:rPr lang="en-IE" sz="5400" dirty="0"/>
              <a:t>Smile  		</a:t>
            </a:r>
            <a:r>
              <a:rPr lang="en-IE" sz="5400" dirty="0">
                <a:solidFill>
                  <a:srgbClr val="FF0000"/>
                </a:solidFill>
                <a:latin typeface="Bauhaus 93" panose="04030905020B02020C02" pitchFamily="82" charset="0"/>
              </a:rPr>
              <a:t>Often</a:t>
            </a:r>
          </a:p>
          <a:p>
            <a:r>
              <a:rPr lang="en-IE" sz="5400" dirty="0"/>
              <a:t>Think				</a:t>
            </a:r>
            <a:r>
              <a:rPr lang="en-IE" sz="5400" dirty="0">
                <a:solidFill>
                  <a:srgbClr val="FF0000"/>
                </a:solidFill>
                <a:latin typeface="Bauhaus 93" panose="04030905020B02020C02" pitchFamily="82" charset="0"/>
              </a:rPr>
              <a:t>Positively</a:t>
            </a:r>
          </a:p>
          <a:p>
            <a:r>
              <a:rPr lang="en-IE" sz="5400" dirty="0"/>
              <a:t>Give					</a:t>
            </a:r>
            <a:r>
              <a:rPr lang="en-IE" sz="5400" dirty="0">
                <a:solidFill>
                  <a:srgbClr val="FF0000"/>
                </a:solidFill>
                <a:latin typeface="Bauhaus 93" panose="04030905020B02020C02" pitchFamily="82" charset="0"/>
              </a:rPr>
              <a:t>Thanks</a:t>
            </a:r>
          </a:p>
          <a:p>
            <a:r>
              <a:rPr lang="en-IE" sz="5400" dirty="0"/>
              <a:t>Laugh						</a:t>
            </a:r>
            <a:r>
              <a:rPr lang="en-IE" sz="5400" dirty="0">
                <a:solidFill>
                  <a:srgbClr val="FF0000"/>
                </a:solidFill>
                <a:latin typeface="Bauhaus 93" panose="04030905020B02020C02" pitchFamily="82" charset="0"/>
              </a:rPr>
              <a:t>Loudly</a:t>
            </a:r>
          </a:p>
          <a:p>
            <a:r>
              <a:rPr lang="en-IE" sz="5400" dirty="0"/>
              <a:t>Love							</a:t>
            </a:r>
            <a:r>
              <a:rPr lang="en-IE" sz="5400" dirty="0">
                <a:solidFill>
                  <a:srgbClr val="FF0000"/>
                </a:solidFill>
                <a:latin typeface="Bauhaus 93" panose="04030905020B02020C02" pitchFamily="82" charset="0"/>
              </a:rPr>
              <a:t>Others</a:t>
            </a:r>
          </a:p>
          <a:p>
            <a:r>
              <a:rPr lang="en-IE" sz="5400" dirty="0"/>
              <a:t>Dream 							</a:t>
            </a:r>
            <a:r>
              <a:rPr lang="en-IE" sz="5400" dirty="0">
                <a:solidFill>
                  <a:srgbClr val="FF0000"/>
                </a:solidFill>
                <a:latin typeface="Bauhaus 93" panose="04030905020B02020C02" pitchFamily="82" charset="0"/>
              </a:rPr>
              <a:t>Big</a:t>
            </a:r>
          </a:p>
        </p:txBody>
      </p:sp>
      <p:pic>
        <p:nvPicPr>
          <p:cNvPr id="3" name="Picture 2"/>
          <p:cNvPicPr>
            <a:picLocks noChangeAspect="1"/>
          </p:cNvPicPr>
          <p:nvPr/>
        </p:nvPicPr>
        <p:blipFill>
          <a:blip r:embed="rId2"/>
          <a:stretch>
            <a:fillRect/>
          </a:stretch>
        </p:blipFill>
        <p:spPr>
          <a:xfrm>
            <a:off x="10407740" y="6158087"/>
            <a:ext cx="1597290" cy="548688"/>
          </a:xfrm>
          <a:prstGeom prst="rect">
            <a:avLst/>
          </a:prstGeom>
        </p:spPr>
      </p:pic>
    </p:spTree>
    <p:extLst>
      <p:ext uri="{BB962C8B-B14F-4D97-AF65-F5344CB8AC3E}">
        <p14:creationId xmlns:p14="http://schemas.microsoft.com/office/powerpoint/2010/main" val="2750988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7419" y="2116899"/>
            <a:ext cx="8236241" cy="3970318"/>
          </a:xfrm>
          <a:prstGeom prst="rect">
            <a:avLst/>
          </a:prstGeom>
          <a:solidFill>
            <a:srgbClr val="EBB832"/>
          </a:solidFill>
          <a:ln w="57150">
            <a:solidFill>
              <a:schemeClr val="tx1"/>
            </a:solidFill>
          </a:ln>
        </p:spPr>
        <p:txBody>
          <a:bodyPr wrap="square" rtlCol="0">
            <a:spAutoFit/>
          </a:bodyPr>
          <a:lstStyle/>
          <a:p>
            <a:pPr algn="ctr"/>
            <a:r>
              <a:rPr lang="en-IE" sz="5400" b="1" dirty="0">
                <a:solidFill>
                  <a:schemeClr val="tx2">
                    <a:lumMod val="60000"/>
                    <a:lumOff val="40000"/>
                  </a:schemeClr>
                </a:solidFill>
              </a:rPr>
              <a:t>GUIDED MEDITATION</a:t>
            </a:r>
          </a:p>
          <a:p>
            <a:pPr algn="ctr"/>
            <a:endParaRPr lang="en-IE" sz="5400" dirty="0">
              <a:solidFill>
                <a:srgbClr val="00B0F0"/>
              </a:solidFill>
            </a:endParaRPr>
          </a:p>
          <a:p>
            <a:pPr algn="ctr"/>
            <a:r>
              <a:rPr lang="en-IE" b="1" dirty="0">
                <a:latin typeface="Calibri" panose="020F0502020204030204" pitchFamily="34" charset="0"/>
                <a:cs typeface="Times New Roman" panose="02020603050405020304" pitchFamily="18" charset="0"/>
              </a:rPr>
              <a:t>If you </a:t>
            </a:r>
            <a:r>
              <a:rPr lang="en-IE" b="1" dirty="0"/>
              <a:t>Struggle just “be” with what is...We can no longer be strangers to our hearts</a:t>
            </a:r>
          </a:p>
          <a:p>
            <a:pPr algn="ctr"/>
            <a:r>
              <a:rPr lang="en-IE" b="1" dirty="0"/>
              <a:t>The practice of mindfulness give us a way to befriend our emotions. </a:t>
            </a:r>
          </a:p>
          <a:p>
            <a:pPr algn="ctr"/>
            <a:r>
              <a:rPr lang="en-IE" b="1" dirty="0"/>
              <a:t>Giving a living and a breath to our emotions with acceptance. </a:t>
            </a:r>
          </a:p>
          <a:p>
            <a:pPr algn="ctr"/>
            <a:r>
              <a:rPr lang="en-IE" b="1" dirty="0"/>
              <a:t>Allowing room to breathe and healing</a:t>
            </a:r>
          </a:p>
          <a:p>
            <a:pPr algn="ctr"/>
            <a:r>
              <a:rPr lang="en-IE" b="1" dirty="0"/>
              <a:t>Embracing the pain in mindfulness and it will be transformed.</a:t>
            </a:r>
          </a:p>
          <a:p>
            <a:pPr algn="ctr"/>
            <a:r>
              <a:rPr lang="en-IE" b="1" dirty="0"/>
              <a:t>Notice the transformation of giving time to the self, and how it can be healing</a:t>
            </a:r>
          </a:p>
          <a:p>
            <a:pPr algn="ctr"/>
            <a:r>
              <a:rPr lang="en-IE" b="1" dirty="0"/>
              <a:t>To the soul, settling into what needs be.</a:t>
            </a:r>
          </a:p>
          <a:p>
            <a:pPr algn="ctr"/>
            <a:endParaRPr lang="en-IE" dirty="0">
              <a:solidFill>
                <a:srgbClr val="00B0F0"/>
              </a:solidFill>
            </a:endParaRPr>
          </a:p>
        </p:txBody>
      </p:sp>
    </p:spTree>
    <p:extLst>
      <p:ext uri="{BB962C8B-B14F-4D97-AF65-F5344CB8AC3E}">
        <p14:creationId xmlns:p14="http://schemas.microsoft.com/office/powerpoint/2010/main" val="1737248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463" y="137705"/>
            <a:ext cx="12889281" cy="6710042"/>
          </a:xfrm>
          <a:prstGeom prst="rect">
            <a:avLst/>
          </a:prstGeom>
        </p:spPr>
        <p:txBody>
          <a:bodyPr wrap="square">
            <a:spAutoFit/>
          </a:bodyPr>
          <a:lstStyle/>
          <a:p>
            <a:pPr>
              <a:spcAft>
                <a:spcPts val="0"/>
              </a:spcAft>
            </a:pPr>
            <a:r>
              <a:rPr lang="en-IE" sz="2000" dirty="0">
                <a:solidFill>
                  <a:srgbClr val="000000"/>
                </a:solidFill>
                <a:latin typeface="Calibri" panose="020F0502020204030204" pitchFamily="34" charset="0"/>
                <a:ea typeface="Calibri" panose="020F0502020204030204" pitchFamily="34" charset="0"/>
              </a:rPr>
              <a:t>Mindfulness Led mediation ( 15 minutes) </a:t>
            </a:r>
            <a:endParaRPr lang="en-IE" sz="2000" dirty="0">
              <a:latin typeface="Times New Roman" panose="02020603050405020304" pitchFamily="18" charset="0"/>
              <a:ea typeface="Calibri" panose="020F0502020204030204" pitchFamily="34" charset="0"/>
            </a:endParaRPr>
          </a:p>
          <a:p>
            <a:pPr>
              <a:spcAft>
                <a:spcPts val="0"/>
              </a:spcAft>
            </a:pPr>
            <a:r>
              <a:rPr lang="en-IE" dirty="0">
                <a:latin typeface="Calibri" panose="020F0502020204030204" pitchFamily="34" charset="0"/>
                <a:ea typeface="Calibri" panose="020F0502020204030204" pitchFamily="34" charset="0"/>
                <a:cs typeface="Times New Roman" panose="02020603050405020304" pitchFamily="18" charset="0"/>
              </a:rPr>
              <a:t>I invite you now to slow down in everything and give this time to yourself.</a:t>
            </a:r>
          </a:p>
          <a:p>
            <a:pPr>
              <a:spcAft>
                <a:spcPts val="1000"/>
              </a:spcAft>
            </a:pPr>
            <a:r>
              <a:rPr lang="en-IE" dirty="0">
                <a:latin typeface="Calibri" panose="020F0502020204030204" pitchFamily="34" charset="0"/>
                <a:ea typeface="Calibri" panose="020F0502020204030204" pitchFamily="34" charset="0"/>
                <a:cs typeface="Times New Roman" panose="02020603050405020304" pitchFamily="18" charset="0"/>
              </a:rPr>
              <a:t>Note your posture and adjust to be comfortable in a sitting position.</a:t>
            </a:r>
          </a:p>
          <a:p>
            <a:pPr>
              <a:spcAft>
                <a:spcPts val="1000"/>
              </a:spcAft>
            </a:pPr>
            <a:r>
              <a:rPr lang="en-IE" dirty="0">
                <a:latin typeface="Calibri" panose="020F0502020204030204" pitchFamily="34" charset="0"/>
                <a:ea typeface="Calibri" panose="020F0502020204030204" pitchFamily="34" charset="0"/>
                <a:cs typeface="Times New Roman" panose="02020603050405020304" pitchFamily="18" charset="0"/>
              </a:rPr>
              <a:t>We will first address settling into “stopping”. If you don’t stop you don’t rest</a:t>
            </a:r>
          </a:p>
          <a:p>
            <a:pPr>
              <a:spcAft>
                <a:spcPts val="1000"/>
              </a:spcAft>
            </a:pPr>
            <a:r>
              <a:rPr lang="en-IE" dirty="0">
                <a:latin typeface="Calibri" panose="020F0502020204030204" pitchFamily="34" charset="0"/>
                <a:ea typeface="Calibri" panose="020F0502020204030204" pitchFamily="34" charset="0"/>
                <a:cs typeface="Times New Roman" panose="02020603050405020304" pitchFamily="18" charset="0"/>
              </a:rPr>
              <a:t>Might I ask you to just allow your body to let go in this moment to relaxation. Allow your eyes to close or soft focus.</a:t>
            </a:r>
          </a:p>
          <a:p>
            <a:pPr>
              <a:spcAft>
                <a:spcPts val="1000"/>
              </a:spcAft>
            </a:pPr>
            <a:r>
              <a:rPr lang="en-IE" dirty="0">
                <a:latin typeface="Calibri" panose="020F0502020204030204" pitchFamily="34" charset="0"/>
                <a:ea typeface="Calibri" panose="020F0502020204030204" pitchFamily="34" charset="0"/>
                <a:cs typeface="Times New Roman" panose="02020603050405020304" pitchFamily="18" charset="0"/>
              </a:rPr>
              <a:t>Give yourself a few moments to “let Go in your body”.</a:t>
            </a:r>
          </a:p>
          <a:p>
            <a:pPr>
              <a:spcAft>
                <a:spcPts val="1000"/>
              </a:spcAft>
            </a:pPr>
            <a:r>
              <a:rPr lang="en-IE" dirty="0">
                <a:latin typeface="Calibri" panose="020F0502020204030204" pitchFamily="34" charset="0"/>
                <a:ea typeface="Calibri" panose="020F0502020204030204" pitchFamily="34" charset="0"/>
                <a:cs typeface="Times New Roman" panose="02020603050405020304" pitchFamily="18" charset="0"/>
              </a:rPr>
              <a:t>Now we can give the attention to our breath. Just observe your breath</a:t>
            </a:r>
          </a:p>
          <a:p>
            <a:pPr>
              <a:spcAft>
                <a:spcPts val="1000"/>
              </a:spcAft>
            </a:pPr>
            <a:r>
              <a:rPr lang="en-IE" dirty="0">
                <a:latin typeface="Calibri" panose="020F0502020204030204" pitchFamily="34" charset="0"/>
                <a:ea typeface="Calibri" panose="020F0502020204030204" pitchFamily="34" charset="0"/>
                <a:cs typeface="Times New Roman" panose="02020603050405020304" pitchFamily="18" charset="0"/>
              </a:rPr>
              <a:t>And the rise and fall of your breath. Breathing in, breathing out, each</a:t>
            </a:r>
          </a:p>
          <a:p>
            <a:pPr>
              <a:spcAft>
                <a:spcPts val="1000"/>
              </a:spcAft>
            </a:pPr>
            <a:r>
              <a:rPr lang="en-IE" dirty="0">
                <a:latin typeface="Calibri" panose="020F0502020204030204" pitchFamily="34" charset="0"/>
                <a:ea typeface="Calibri" panose="020F0502020204030204" pitchFamily="34" charset="0"/>
                <a:cs typeface="Times New Roman" panose="02020603050405020304" pitchFamily="18" charset="0"/>
              </a:rPr>
              <a:t>Following without gesture or deliberate action. Notice this..... be with this</a:t>
            </a:r>
          </a:p>
          <a:p>
            <a:pPr>
              <a:spcAft>
                <a:spcPts val="1000"/>
              </a:spcAft>
            </a:pPr>
            <a:r>
              <a:rPr lang="en-IE" dirty="0">
                <a:latin typeface="Calibri" panose="020F0502020204030204" pitchFamily="34" charset="0"/>
                <a:ea typeface="Calibri" panose="020F0502020204030204" pitchFamily="34" charset="0"/>
                <a:cs typeface="Times New Roman" panose="02020603050405020304" pitchFamily="18" charset="0"/>
              </a:rPr>
              <a:t>Breath....without change or hurry or critic. You can come home to your breath</a:t>
            </a:r>
          </a:p>
          <a:p>
            <a:pPr>
              <a:spcAft>
                <a:spcPts val="1000"/>
              </a:spcAft>
            </a:pPr>
            <a:r>
              <a:rPr lang="en-IE" dirty="0">
                <a:latin typeface="Calibri" panose="020F0502020204030204" pitchFamily="34" charset="0"/>
                <a:ea typeface="Calibri" panose="020F0502020204030204" pitchFamily="34" charset="0"/>
                <a:cs typeface="Times New Roman" panose="02020603050405020304" pitchFamily="18" charset="0"/>
              </a:rPr>
              <a:t>As you breathe, notice the slight air on your nostril as you breathe out and in</a:t>
            </a:r>
          </a:p>
          <a:p>
            <a:pPr>
              <a:spcAft>
                <a:spcPts val="1000"/>
              </a:spcAft>
            </a:pPr>
            <a:r>
              <a:rPr lang="en-IE" dirty="0">
                <a:latin typeface="Calibri" panose="020F0502020204030204" pitchFamily="34" charset="0"/>
                <a:ea typeface="Calibri" panose="020F0502020204030204" pitchFamily="34" charset="0"/>
                <a:cs typeface="Times New Roman" panose="02020603050405020304" pitchFamily="18" charset="0"/>
              </a:rPr>
              <a:t>Also notice that slight but definite pause between breath in and out</a:t>
            </a:r>
          </a:p>
          <a:p>
            <a:r>
              <a:rPr lang="en-IE" dirty="0"/>
              <a:t>Now </a:t>
            </a:r>
            <a:r>
              <a:rPr lang="en-IE" dirty="0" err="1"/>
              <a:t>Im</a:t>
            </a:r>
            <a:r>
              <a:rPr lang="en-IE" dirty="0"/>
              <a:t> going to ask you to take a big deep breath in through the nose</a:t>
            </a:r>
          </a:p>
          <a:p>
            <a:r>
              <a:rPr lang="en-IE" dirty="0"/>
              <a:t>And out through the mouth. Deliberate and clear.</a:t>
            </a:r>
          </a:p>
          <a:p>
            <a:r>
              <a:rPr lang="en-IE" dirty="0"/>
              <a:t>In with Positive and out with Negative. Do this a few times and return to normal</a:t>
            </a:r>
          </a:p>
          <a:p>
            <a:r>
              <a:rPr lang="en-IE" dirty="0"/>
              <a:t>Breath, you might notice a slight change in how relaxed you are.</a:t>
            </a:r>
          </a:p>
          <a:p>
            <a:r>
              <a:rPr lang="en-IE" dirty="0"/>
              <a:t>I invite you to again check in on letting go and allow your body to slip more</a:t>
            </a:r>
          </a:p>
          <a:p>
            <a:r>
              <a:rPr lang="en-IE" dirty="0"/>
              <a:t>Into the seat and remembering the word “ Let Go”</a:t>
            </a:r>
          </a:p>
          <a:p>
            <a:pPr>
              <a:lnSpc>
                <a:spcPct val="115000"/>
              </a:lnSpc>
              <a:spcAft>
                <a:spcPts val="1000"/>
              </a:spcAft>
            </a:pP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8267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34" y="125260"/>
            <a:ext cx="9031266" cy="6273512"/>
          </a:xfrm>
          <a:prstGeom prst="rect">
            <a:avLst/>
          </a:prstGeom>
        </p:spPr>
        <p:txBody>
          <a:bodyPr wrap="square">
            <a:spAutoFit/>
          </a:bodyPr>
          <a:lstStyle/>
          <a:p>
            <a:pPr>
              <a:spcAft>
                <a:spcPts val="1000"/>
              </a:spcAft>
            </a:pPr>
            <a:r>
              <a:rPr lang="en-IE" dirty="0">
                <a:latin typeface="Calibri" panose="020F0502020204030204" pitchFamily="34" charset="0"/>
                <a:ea typeface="Calibri" panose="020F0502020204030204" pitchFamily="34" charset="0"/>
                <a:cs typeface="Times New Roman" panose="02020603050405020304" pitchFamily="18" charset="0"/>
              </a:rPr>
              <a:t>I ask that you give permission now to give some time to you and space to relax</a:t>
            </a:r>
          </a:p>
          <a:p>
            <a:pPr>
              <a:spcAft>
                <a:spcPts val="1000"/>
              </a:spcAft>
            </a:pPr>
            <a:r>
              <a:rPr lang="en-IE" dirty="0">
                <a:latin typeface="Calibri" panose="020F0502020204030204" pitchFamily="34" charset="0"/>
                <a:ea typeface="Calibri" panose="020F0502020204030204" pitchFamily="34" charset="0"/>
                <a:cs typeface="Times New Roman" panose="02020603050405020304" pitchFamily="18" charset="0"/>
              </a:rPr>
              <a:t>And be present to what you might need right now. </a:t>
            </a:r>
          </a:p>
          <a:p>
            <a:pPr>
              <a:spcAft>
                <a:spcPts val="1000"/>
              </a:spcAft>
            </a:pPr>
            <a:r>
              <a:rPr lang="en-IE" u="sng" dirty="0">
                <a:latin typeface="Calibri" panose="020F0502020204030204" pitchFamily="34" charset="0"/>
                <a:ea typeface="Calibri" panose="020F0502020204030204" pitchFamily="34" charset="0"/>
                <a:cs typeface="Times New Roman" panose="02020603050405020304" pitchFamily="18" charset="0"/>
              </a:rPr>
              <a:t>Taming the Mind. </a:t>
            </a:r>
            <a:r>
              <a:rPr lang="en-IE" dirty="0">
                <a:latin typeface="Calibri" panose="020F0502020204030204" pitchFamily="34" charset="0"/>
                <a:ea typeface="Calibri" panose="020F0502020204030204" pitchFamily="34" charset="0"/>
                <a:cs typeface="Times New Roman" panose="02020603050405020304" pitchFamily="18" charset="0"/>
              </a:rPr>
              <a:t>Your mind may wander and without judgement, notice kindly where your</a:t>
            </a:r>
          </a:p>
          <a:p>
            <a:pPr>
              <a:spcAft>
                <a:spcPts val="1000"/>
              </a:spcAft>
            </a:pPr>
            <a:r>
              <a:rPr lang="en-IE" dirty="0">
                <a:latin typeface="Calibri" panose="020F0502020204030204" pitchFamily="34" charset="0"/>
                <a:ea typeface="Calibri" panose="020F0502020204030204" pitchFamily="34" charset="0"/>
                <a:cs typeface="Times New Roman" panose="02020603050405020304" pitchFamily="18" charset="0"/>
              </a:rPr>
              <a:t>Mind goes, see the thoughts that draw your attention and let go gently</a:t>
            </a:r>
          </a:p>
          <a:p>
            <a:pPr>
              <a:spcAft>
                <a:spcPts val="1000"/>
              </a:spcAft>
            </a:pPr>
            <a:r>
              <a:rPr lang="en-IE" dirty="0">
                <a:latin typeface="Calibri" panose="020F0502020204030204" pitchFamily="34" charset="0"/>
                <a:ea typeface="Calibri" panose="020F0502020204030204" pitchFamily="34" charset="0"/>
                <a:cs typeface="Times New Roman" panose="02020603050405020304" pitchFamily="18" charset="0"/>
              </a:rPr>
              <a:t>Escort your attention back to your breath. REPEAT</a:t>
            </a:r>
          </a:p>
          <a:p>
            <a:r>
              <a:rPr lang="en-IE" dirty="0">
                <a:latin typeface="Calibri" panose="020F0502020204030204" pitchFamily="34" charset="0"/>
                <a:ea typeface="Calibri" panose="020F0502020204030204" pitchFamily="34" charset="0"/>
                <a:cs typeface="Times New Roman" panose="02020603050405020304" pitchFamily="18" charset="0"/>
              </a:rPr>
              <a:t>To the present. Allow time to settle, for the mind to come to rest. </a:t>
            </a:r>
            <a:r>
              <a:rPr lang="en-IE" dirty="0"/>
              <a:t>Listen to the sounds you can hear right now, allowing the sounds to pass you by and allowing you to focus inward. Notice your attention and this may prove difficult to let go to relaxation. The practice of resting and stopping is essential to knowing the self.  Breathing in I am aware of my thoughts, I smile to my worries.</a:t>
            </a:r>
          </a:p>
          <a:p>
            <a:r>
              <a:rPr lang="en-IE" dirty="0"/>
              <a:t>Breathing in I notice how I can become distracted.</a:t>
            </a:r>
          </a:p>
          <a:p>
            <a:r>
              <a:rPr lang="en-IE" dirty="0"/>
              <a:t>Time now to settle until you are comfortable allowing your body to let go</a:t>
            </a:r>
          </a:p>
          <a:p>
            <a:r>
              <a:rPr lang="en-IE" dirty="0"/>
              <a:t>To relaxation. You are safe and we are together in this experience.</a:t>
            </a:r>
          </a:p>
          <a:p>
            <a:r>
              <a:rPr lang="en-IE" dirty="0"/>
              <a:t>I am giving this space to myself in this wonderful space for me.</a:t>
            </a:r>
          </a:p>
          <a:p>
            <a:r>
              <a:rPr lang="en-IE" dirty="0"/>
              <a:t>Become aware of the space you are right now. Imagine yourself as a mountain</a:t>
            </a:r>
          </a:p>
          <a:p>
            <a:r>
              <a:rPr lang="en-IE" dirty="0"/>
              <a:t>Strong stable and still. Is this where I am now safe to stop. </a:t>
            </a:r>
          </a:p>
          <a:p>
            <a:r>
              <a:rPr lang="en-IE" dirty="0"/>
              <a:t>I choose to be gentle to me. Enjoy the slowing down an through the breath, use as a resource</a:t>
            </a:r>
          </a:p>
          <a:p>
            <a:r>
              <a:rPr lang="en-IE" dirty="0"/>
              <a:t>To calm and still the mind body spirit =  A resting place!!!!</a:t>
            </a:r>
          </a:p>
          <a:p>
            <a:r>
              <a:rPr lang="en-IE" dirty="0"/>
              <a:t>Your escape, your private place.</a:t>
            </a:r>
          </a:p>
          <a:p>
            <a:pPr>
              <a:spcAft>
                <a:spcPts val="1000"/>
              </a:spcAft>
            </a:pP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8672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312" y="87682"/>
            <a:ext cx="12041688" cy="6505371"/>
          </a:xfrm>
          <a:prstGeom prst="rect">
            <a:avLst/>
          </a:prstGeom>
        </p:spPr>
        <p:txBody>
          <a:bodyPr wrap="square">
            <a:spAutoFit/>
          </a:bodyPr>
          <a:lstStyle/>
          <a:p>
            <a:pPr>
              <a:lnSpc>
                <a:spcPct val="115000"/>
              </a:lnSpc>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Breath work exercise</a:t>
            </a:r>
          </a:p>
          <a:p>
            <a:pPr>
              <a:spcAft>
                <a:spcPts val="1000"/>
              </a:spcAft>
            </a:pPr>
            <a:r>
              <a:rPr lang="en-IE" sz="1600" b="1" u="sng" dirty="0">
                <a:latin typeface="Calibri" panose="020F0502020204030204" pitchFamily="34" charset="0"/>
                <a:ea typeface="Calibri" panose="020F0502020204030204" pitchFamily="34" charset="0"/>
                <a:cs typeface="Times New Roman" panose="02020603050405020304" pitchFamily="18" charset="0"/>
              </a:rPr>
              <a:t>7 – 11 breath exercise </a:t>
            </a:r>
            <a:r>
              <a:rPr lang="en-IE" sz="1600" dirty="0">
                <a:latin typeface="Calibri" panose="020F0502020204030204" pitchFamily="34" charset="0"/>
                <a:ea typeface="Calibri" panose="020F0502020204030204" pitchFamily="34" charset="0"/>
                <a:cs typeface="Times New Roman" panose="02020603050405020304" pitchFamily="18" charset="0"/>
              </a:rPr>
              <a:t>placing your hands on your tummy.</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Allow your breath, as a tool to calm you and settle you – Breathing in through the nose for a count of 7, hold for a moment and breathing out through the nose slowly for as long as you can do this.</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 </a:t>
            </a:r>
            <a:r>
              <a:rPr lang="en-IE" sz="1600" b="1" u="sng" dirty="0">
                <a:latin typeface="Calibri" panose="020F0502020204030204" pitchFamily="34" charset="0"/>
                <a:ea typeface="Calibri" panose="020F0502020204030204" pitchFamily="34" charset="0"/>
                <a:cs typeface="Times New Roman" panose="02020603050405020304" pitchFamily="18" charset="0"/>
              </a:rPr>
              <a:t>Lab exercise:  </a:t>
            </a:r>
            <a:r>
              <a:rPr lang="en-IE" sz="1600" dirty="0">
                <a:latin typeface="Calibri" panose="020F0502020204030204" pitchFamily="34" charset="0"/>
                <a:ea typeface="Calibri" panose="020F0502020204030204" pitchFamily="34" charset="0"/>
                <a:cs typeface="Times New Roman" panose="02020603050405020304" pitchFamily="18" charset="0"/>
              </a:rPr>
              <a:t>Light, people, machinery.  (imagine yourself walking into your brain and seeing three switches with Light, People, Machinery)</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Noticing the noise of these three components and slowly and deliberately turn off each switch one by one and NOTICE the difference. When all switches have been released, walk back out of your life)</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If we connect, we can work with and towards not against.</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 I wish to calm my mind, I want to hold my body in awareness</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Embracing each part of your body, like a mother to her child, with loving </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Kindness.</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 Now be with your body, what is it telling you. How can you gently</a:t>
            </a:r>
          </a:p>
          <a:p>
            <a:r>
              <a:rPr lang="en-IE" sz="1600" dirty="0">
                <a:latin typeface="Calibri" panose="020F0502020204030204" pitchFamily="34" charset="0"/>
                <a:ea typeface="Calibri" panose="020F0502020204030204" pitchFamily="34" charset="0"/>
                <a:cs typeface="Times New Roman" panose="02020603050405020304" pitchFamily="18" charset="0"/>
              </a:rPr>
              <a:t>Meet your </a:t>
            </a:r>
            <a:r>
              <a:rPr lang="en-IE" sz="1600" dirty="0" err="1">
                <a:latin typeface="Calibri" panose="020F0502020204030204" pitchFamily="34" charset="0"/>
                <a:ea typeface="Calibri" panose="020F0502020204030204" pitchFamily="34" charset="0"/>
                <a:cs typeface="Times New Roman" panose="02020603050405020304" pitchFamily="18" charset="0"/>
              </a:rPr>
              <a:t>thoughts,To</a:t>
            </a:r>
            <a:r>
              <a:rPr lang="en-IE" sz="1600" dirty="0">
                <a:latin typeface="Calibri" panose="020F0502020204030204" pitchFamily="34" charset="0"/>
                <a:ea typeface="Calibri" panose="020F0502020204030204" pitchFamily="34" charset="0"/>
                <a:cs typeface="Times New Roman" panose="02020603050405020304" pitchFamily="18" charset="0"/>
              </a:rPr>
              <a:t> know how you are....go gently and kindly.</a:t>
            </a:r>
          </a:p>
          <a:p>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This is my safe place, this is where I sit. </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As we remain still and present, notice what is asking for your attention and </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 Our minds will take us to where we need to be. </a:t>
            </a:r>
          </a:p>
          <a:p>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688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736887" cy="6863417"/>
          </a:xfrm>
          <a:prstGeom prst="rect">
            <a:avLst/>
          </a:prstGeom>
        </p:spPr>
        <p:txBody>
          <a:bodyPr wrap="square">
            <a:spAutoFit/>
          </a:bodyPr>
          <a:lstStyle/>
          <a:p>
            <a:pPr>
              <a:spcAft>
                <a:spcPts val="800"/>
              </a:spcAft>
            </a:pPr>
            <a:endParaRPr lang="en-IE" sz="1600" b="1" i="1" dirty="0">
              <a:solidFill>
                <a:srgbClr val="21057E"/>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800"/>
              </a:spcAft>
            </a:pPr>
            <a:r>
              <a:rPr lang="en-IE" sz="1600" b="1" i="1" dirty="0">
                <a:solidFill>
                  <a:srgbClr val="21057E"/>
                </a:solidFill>
                <a:latin typeface="Arial" panose="020B0604020202020204" pitchFamily="34" charset="0"/>
                <a:ea typeface="Times New Roman" panose="02020603050405020304" pitchFamily="18" charset="0"/>
                <a:cs typeface="Times New Roman" panose="02020603050405020304" pitchFamily="18" charset="0"/>
              </a:rPr>
              <a:t>May I be filled with loving-kindness</a:t>
            </a:r>
            <a:br>
              <a:rPr lang="en-IE" sz="1600" b="1" i="1" dirty="0">
                <a:solidFill>
                  <a:srgbClr val="21057E"/>
                </a:solidFill>
                <a:latin typeface="Arial" panose="020B0604020202020204" pitchFamily="34" charset="0"/>
                <a:ea typeface="Times New Roman" panose="02020603050405020304" pitchFamily="18" charset="0"/>
                <a:cs typeface="Times New Roman" panose="02020603050405020304" pitchFamily="18" charset="0"/>
              </a:rPr>
            </a:br>
            <a:r>
              <a:rPr lang="en-IE" sz="1600" b="1" i="1" dirty="0">
                <a:solidFill>
                  <a:srgbClr val="21057E"/>
                </a:solidFill>
                <a:latin typeface="Arial" panose="020B0604020202020204" pitchFamily="34" charset="0"/>
                <a:ea typeface="Times New Roman" panose="02020603050405020304" pitchFamily="18" charset="0"/>
                <a:cs typeface="Times New Roman" panose="02020603050405020304" pitchFamily="18" charset="0"/>
              </a:rPr>
              <a:t>May I be well</a:t>
            </a:r>
            <a:br>
              <a:rPr lang="en-IE" sz="1600" b="1" i="1" dirty="0">
                <a:solidFill>
                  <a:srgbClr val="21057E"/>
                </a:solidFill>
                <a:latin typeface="Arial" panose="020B0604020202020204" pitchFamily="34" charset="0"/>
                <a:ea typeface="Times New Roman" panose="02020603050405020304" pitchFamily="18" charset="0"/>
                <a:cs typeface="Times New Roman" panose="02020603050405020304" pitchFamily="18" charset="0"/>
              </a:rPr>
            </a:br>
            <a:r>
              <a:rPr lang="en-IE" sz="1600" b="1" i="1" dirty="0">
                <a:solidFill>
                  <a:srgbClr val="21057E"/>
                </a:solidFill>
                <a:latin typeface="Arial" panose="020B0604020202020204" pitchFamily="34" charset="0"/>
                <a:ea typeface="Times New Roman" panose="02020603050405020304" pitchFamily="18" charset="0"/>
                <a:cs typeface="Times New Roman" panose="02020603050405020304" pitchFamily="18" charset="0"/>
              </a:rPr>
              <a:t>May I be peaceful and at ease</a:t>
            </a:r>
            <a:br>
              <a:rPr lang="en-IE" sz="1600" b="1" i="1" dirty="0">
                <a:solidFill>
                  <a:srgbClr val="21057E"/>
                </a:solidFill>
                <a:latin typeface="Arial" panose="020B0604020202020204" pitchFamily="34" charset="0"/>
                <a:ea typeface="Times New Roman" panose="02020603050405020304" pitchFamily="18" charset="0"/>
                <a:cs typeface="Times New Roman" panose="02020603050405020304" pitchFamily="18" charset="0"/>
              </a:rPr>
            </a:br>
            <a:r>
              <a:rPr lang="en-IE" sz="1600" b="1" i="1" dirty="0">
                <a:solidFill>
                  <a:srgbClr val="21057E"/>
                </a:solidFill>
                <a:latin typeface="Arial" panose="020B0604020202020204" pitchFamily="34" charset="0"/>
                <a:ea typeface="Times New Roman" panose="02020603050405020304" pitchFamily="18" charset="0"/>
                <a:cs typeface="Times New Roman" panose="02020603050405020304" pitchFamily="18" charset="0"/>
              </a:rPr>
              <a:t>May I be happy</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E" sz="1600" b="1" dirty="0">
                <a:solidFill>
                  <a:srgbClr val="21057E"/>
                </a:solidFill>
                <a:latin typeface="Arial" panose="020B0604020202020204" pitchFamily="34" charset="0"/>
                <a:ea typeface="Times New Roman" panose="02020603050405020304" pitchFamily="18" charset="0"/>
                <a:cs typeface="Times New Roman" panose="02020603050405020304" pitchFamily="18" charset="0"/>
              </a:rPr>
              <a:t>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IE" sz="1600" b="1" u="sng" dirty="0">
                <a:latin typeface="Calibri" panose="020F0502020204030204" pitchFamily="34" charset="0"/>
                <a:ea typeface="Calibri" panose="020F0502020204030204" pitchFamily="34" charset="0"/>
                <a:cs typeface="Times New Roman" panose="02020603050405020304" pitchFamily="18" charset="0"/>
              </a:rPr>
              <a:t>Grounded exercise</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And now as we begin to return to the room and our lives in living.</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I invite you to check in with your body start moving and become aware that you are back to the now</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I invite you to check in with your spirit and hold kindness </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I invite you to check in with your mind and check you are ready and able to return to this space.</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On the count of 10 </a:t>
            </a:r>
            <a:r>
              <a:rPr lang="en-IE" sz="1600" dirty="0" err="1">
                <a:latin typeface="Calibri" panose="020F0502020204030204" pitchFamily="34" charset="0"/>
                <a:ea typeface="Calibri" panose="020F0502020204030204" pitchFamily="34" charset="0"/>
                <a:cs typeface="Times New Roman" panose="02020603050405020304" pitchFamily="18" charset="0"/>
              </a:rPr>
              <a:t>Im</a:t>
            </a:r>
            <a:r>
              <a:rPr lang="en-IE" sz="1600" dirty="0">
                <a:latin typeface="Calibri" panose="020F0502020204030204" pitchFamily="34" charset="0"/>
                <a:ea typeface="Calibri" panose="020F0502020204030204" pitchFamily="34" charset="0"/>
                <a:cs typeface="Times New Roman" panose="02020603050405020304" pitchFamily="18" charset="0"/>
              </a:rPr>
              <a:t> going to ask you to come back to the room, moving your hands and feet and finding a firm place to come back to. Move your body any way you which to ensure you are safe to continue your day. </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10…..9….. Moving your toes, feet and hands…. 8…..7….6 moving your body adjusting your posture….5…..4… opening your eyes….3…2…1..</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Fully awake and present. </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I ask you remember the lab exercise and use it whenever you might need.</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Thank you for the piece of work we shared today and go gently for the remainder</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Of the day in kindness to yourself. </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Please remember if anyone feels overwhelmed or unsteady, please take care and you can pop up to me later.</a:t>
            </a:r>
          </a:p>
          <a:p>
            <a:pPr>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293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3861" y="697602"/>
            <a:ext cx="4196217" cy="830997"/>
          </a:xfrm>
          <a:prstGeom prst="rect">
            <a:avLst/>
          </a:prstGeom>
          <a:solidFill>
            <a:srgbClr val="5C7BB9"/>
          </a:solidFill>
        </p:spPr>
        <p:txBody>
          <a:bodyPr wrap="square" rtlCol="0">
            <a:spAutoFit/>
          </a:bodyPr>
          <a:lstStyle/>
          <a:p>
            <a:pPr algn="r"/>
            <a:r>
              <a:rPr lang="en-IE" sz="4800" dirty="0">
                <a:solidFill>
                  <a:prstClr val="white"/>
                </a:solidFill>
                <a:latin typeface="HelveticaNeueLT Std Med Ext" panose="020B0907040502030204" pitchFamily="34" charset="0"/>
              </a:rPr>
              <a:t>OUR VISION:</a:t>
            </a:r>
          </a:p>
        </p:txBody>
      </p:sp>
      <p:sp>
        <p:nvSpPr>
          <p:cNvPr id="6" name="TextBox 5"/>
          <p:cNvSpPr txBox="1"/>
          <p:nvPr/>
        </p:nvSpPr>
        <p:spPr>
          <a:xfrm>
            <a:off x="1093861" y="1982674"/>
            <a:ext cx="7679028" cy="2554545"/>
          </a:xfrm>
          <a:prstGeom prst="rect">
            <a:avLst/>
          </a:prstGeom>
          <a:noFill/>
        </p:spPr>
        <p:txBody>
          <a:bodyPr wrap="square" rtlCol="0">
            <a:spAutoFit/>
          </a:bodyPr>
          <a:lstStyle/>
          <a:p>
            <a:r>
              <a:rPr lang="en-IE" sz="4000" dirty="0">
                <a:solidFill>
                  <a:srgbClr val="5C7BB9"/>
                </a:solidFill>
                <a:latin typeface="HelveticaNeueLT Std" panose="020B0604020202020204" pitchFamily="34" charset="0"/>
              </a:rPr>
              <a:t>A world where suicide, self-harm and stigma have been replaced by hope, self-care and acceptance.</a:t>
            </a:r>
          </a:p>
        </p:txBody>
      </p:sp>
      <p:pic>
        <p:nvPicPr>
          <p:cNvPr id="2" name="Picture 1"/>
          <p:cNvPicPr>
            <a:picLocks noChangeAspect="1"/>
          </p:cNvPicPr>
          <p:nvPr/>
        </p:nvPicPr>
        <p:blipFill>
          <a:blip r:embed="rId3"/>
          <a:stretch>
            <a:fillRect/>
          </a:stretch>
        </p:blipFill>
        <p:spPr>
          <a:xfrm>
            <a:off x="10149441" y="5971997"/>
            <a:ext cx="1597290" cy="548688"/>
          </a:xfrm>
          <a:prstGeom prst="rect">
            <a:avLst/>
          </a:prstGeom>
        </p:spPr>
      </p:pic>
    </p:spTree>
    <p:extLst>
      <p:ext uri="{BB962C8B-B14F-4D97-AF65-F5344CB8AC3E}">
        <p14:creationId xmlns:p14="http://schemas.microsoft.com/office/powerpoint/2010/main" val="1680254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011" y="830180"/>
            <a:ext cx="8398042" cy="5635389"/>
          </a:xfrm>
          <a:prstGeom prst="rect">
            <a:avLst/>
          </a:prstGeom>
          <a:gradFill flip="none" rotWithShape="1">
            <a:gsLst>
              <a:gs pos="0">
                <a:srgbClr val="5D7BB9">
                  <a:shade val="30000"/>
                  <a:satMod val="115000"/>
                </a:srgbClr>
              </a:gs>
              <a:gs pos="50000">
                <a:srgbClr val="5D7BB9">
                  <a:shade val="67500"/>
                  <a:satMod val="115000"/>
                </a:srgbClr>
              </a:gs>
              <a:gs pos="100000">
                <a:srgbClr val="5D7BB9">
                  <a:shade val="100000"/>
                  <a:satMod val="115000"/>
                </a:srgbClr>
              </a:gs>
            </a:gsLst>
            <a:path path="circle">
              <a:fillToRect l="100000" t="100000"/>
            </a:path>
            <a:tileRect r="-100000" b="-100000"/>
          </a:gradFill>
          <a:effectLst>
            <a:glow rad="139700">
              <a:schemeClr val="accent2">
                <a:satMod val="175000"/>
                <a:alpha val="40000"/>
              </a:schemeClr>
            </a:glow>
          </a:effectLst>
        </p:spPr>
        <p:txBody>
          <a:bodyPr wrap="square">
            <a:spAutoFit/>
          </a:bodyPr>
          <a:lstStyle/>
          <a:p>
            <a:pPr algn="ctr">
              <a:lnSpc>
                <a:spcPct val="115000"/>
              </a:lnSpc>
              <a:spcAft>
                <a:spcPts val="1000"/>
              </a:spcAft>
            </a:pPr>
            <a:r>
              <a:rPr lang="en-IE"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 hope you never loose your sense of wonder.</a:t>
            </a:r>
          </a:p>
          <a:p>
            <a:pPr algn="ctr">
              <a:lnSpc>
                <a:spcPct val="115000"/>
              </a:lnSpc>
              <a:spcAft>
                <a:spcPts val="1000"/>
              </a:spcAft>
            </a:pPr>
            <a:r>
              <a:rPr lang="en-IE"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You get your fill to eat but always keep that hunger.</a:t>
            </a:r>
          </a:p>
          <a:p>
            <a:pPr algn="ctr">
              <a:lnSpc>
                <a:spcPct val="115000"/>
              </a:lnSpc>
              <a:spcAft>
                <a:spcPts val="1000"/>
              </a:spcAft>
            </a:pPr>
            <a:r>
              <a:rPr lang="en-IE"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May you never take one single breath for granted?</a:t>
            </a:r>
          </a:p>
          <a:p>
            <a:pPr algn="ctr">
              <a:lnSpc>
                <a:spcPct val="115000"/>
              </a:lnSpc>
              <a:spcAft>
                <a:spcPts val="1000"/>
              </a:spcAft>
            </a:pPr>
            <a:r>
              <a:rPr lang="en-IE"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God forbid love ever leave you empty handed.</a:t>
            </a:r>
          </a:p>
          <a:p>
            <a:pPr algn="ctr">
              <a:lnSpc>
                <a:spcPct val="115000"/>
              </a:lnSpc>
              <a:spcAft>
                <a:spcPts val="1000"/>
              </a:spcAft>
            </a:pPr>
            <a:r>
              <a:rPr lang="en-IE"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 hope you still feel small when you stand beside the ocean.</a:t>
            </a:r>
          </a:p>
          <a:p>
            <a:pPr algn="ctr">
              <a:lnSpc>
                <a:spcPct val="115000"/>
              </a:lnSpc>
              <a:spcAft>
                <a:spcPts val="1000"/>
              </a:spcAft>
            </a:pPr>
            <a:r>
              <a:rPr lang="en-IE"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Whenever one door closes, I hope one more opens.</a:t>
            </a:r>
          </a:p>
          <a:p>
            <a:pPr algn="ctr">
              <a:lnSpc>
                <a:spcPct val="115000"/>
              </a:lnSpc>
              <a:spcAft>
                <a:spcPts val="1000"/>
              </a:spcAft>
            </a:pPr>
            <a:r>
              <a:rPr lang="en-IE"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Promise me that you’ll give faith a fighting chance</a:t>
            </a:r>
          </a:p>
          <a:p>
            <a:pPr algn="ctr">
              <a:lnSpc>
                <a:spcPct val="115000"/>
              </a:lnSpc>
              <a:spcAft>
                <a:spcPts val="1000"/>
              </a:spcAft>
            </a:pPr>
            <a:r>
              <a:rPr lang="en-IE"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when you get the chance to sit</a:t>
            </a:r>
          </a:p>
          <a:p>
            <a:pPr algn="ctr">
              <a:lnSpc>
                <a:spcPct val="115000"/>
              </a:lnSpc>
              <a:spcAft>
                <a:spcPts val="1000"/>
              </a:spcAft>
            </a:pPr>
            <a:r>
              <a:rPr lang="en-IE"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out or dance</a:t>
            </a:r>
          </a:p>
          <a:p>
            <a:pPr algn="ctr">
              <a:lnSpc>
                <a:spcPct val="115000"/>
              </a:lnSpc>
              <a:spcAft>
                <a:spcPts val="1000"/>
              </a:spcAft>
            </a:pPr>
            <a:r>
              <a:rPr lang="en-IE"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 Hope you dance, I hope you dance.</a:t>
            </a:r>
            <a:endParaRPr lang="en-IE"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0407740" y="6158087"/>
            <a:ext cx="1597290" cy="548688"/>
          </a:xfrm>
          <a:prstGeom prst="rect">
            <a:avLst/>
          </a:prstGeom>
        </p:spPr>
      </p:pic>
    </p:spTree>
    <p:extLst>
      <p:ext uri="{BB962C8B-B14F-4D97-AF65-F5344CB8AC3E}">
        <p14:creationId xmlns:p14="http://schemas.microsoft.com/office/powerpoint/2010/main" val="309104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351146"/>
            <a:ext cx="3183001" cy="584775"/>
          </a:xfrm>
          <a:prstGeom prst="rect">
            <a:avLst/>
          </a:prstGeom>
          <a:solidFill>
            <a:srgbClr val="5C7BB9"/>
          </a:solidFill>
        </p:spPr>
        <p:txBody>
          <a:bodyPr wrap="square" rtlCol="0">
            <a:spAutoFit/>
          </a:bodyPr>
          <a:lstStyle/>
          <a:p>
            <a:pPr algn="r"/>
            <a:r>
              <a:rPr lang="en-IE" sz="3200" dirty="0">
                <a:solidFill>
                  <a:prstClr val="white"/>
                </a:solidFill>
                <a:latin typeface="HelveticaNeueLT Std Med Ext" panose="020B0907040502030204" pitchFamily="34" charset="0"/>
              </a:rPr>
              <a:t>OUR MISSION:</a:t>
            </a:r>
          </a:p>
        </p:txBody>
      </p:sp>
      <p:sp>
        <p:nvSpPr>
          <p:cNvPr id="6" name="TextBox 5"/>
          <p:cNvSpPr txBox="1"/>
          <p:nvPr/>
        </p:nvSpPr>
        <p:spPr>
          <a:xfrm>
            <a:off x="1480895" y="3015307"/>
            <a:ext cx="3117483" cy="584775"/>
          </a:xfrm>
          <a:prstGeom prst="rect">
            <a:avLst/>
          </a:prstGeom>
          <a:solidFill>
            <a:srgbClr val="EBB832"/>
          </a:solidFill>
        </p:spPr>
        <p:txBody>
          <a:bodyPr wrap="square" rtlCol="0">
            <a:spAutoFit/>
          </a:bodyPr>
          <a:lstStyle/>
          <a:p>
            <a:pPr algn="r"/>
            <a:r>
              <a:rPr lang="en-IE" sz="3200" dirty="0">
                <a:solidFill>
                  <a:prstClr val="white"/>
                </a:solidFill>
                <a:latin typeface="HelveticaNeueLT Std Med Ext" panose="020B0907040502030204" pitchFamily="34" charset="0"/>
              </a:rPr>
              <a:t>OUR VALUES:</a:t>
            </a:r>
          </a:p>
        </p:txBody>
      </p:sp>
      <p:sp>
        <p:nvSpPr>
          <p:cNvPr id="7" name="TextBox 6"/>
          <p:cNvSpPr txBox="1"/>
          <p:nvPr/>
        </p:nvSpPr>
        <p:spPr>
          <a:xfrm>
            <a:off x="1480895" y="1052736"/>
            <a:ext cx="7476186" cy="1569660"/>
          </a:xfrm>
          <a:prstGeom prst="rect">
            <a:avLst/>
          </a:prstGeom>
          <a:noFill/>
        </p:spPr>
        <p:txBody>
          <a:bodyPr wrap="square" rtlCol="0">
            <a:spAutoFit/>
          </a:bodyPr>
          <a:lstStyle/>
          <a:p>
            <a:r>
              <a:rPr lang="en-IE" sz="3200" dirty="0">
                <a:solidFill>
                  <a:srgbClr val="5C7BB9"/>
                </a:solidFill>
                <a:latin typeface="HelveticaNeueLT Std" panose="020B0604020202020204" pitchFamily="34" charset="0"/>
              </a:rPr>
              <a:t>We support people and communities in crisis by providing freely accessible, professional services to all. </a:t>
            </a:r>
          </a:p>
        </p:txBody>
      </p:sp>
      <p:sp>
        <p:nvSpPr>
          <p:cNvPr id="8" name="TextBox 7"/>
          <p:cNvSpPr txBox="1"/>
          <p:nvPr/>
        </p:nvSpPr>
        <p:spPr>
          <a:xfrm>
            <a:off x="1480895" y="3668253"/>
            <a:ext cx="7934444" cy="2554545"/>
          </a:xfrm>
          <a:prstGeom prst="rect">
            <a:avLst/>
          </a:prstGeom>
          <a:noFill/>
        </p:spPr>
        <p:txBody>
          <a:bodyPr wrap="square" rtlCol="0">
            <a:spAutoFit/>
          </a:bodyPr>
          <a:lstStyle/>
          <a:p>
            <a:pPr marL="342900" indent="-342900">
              <a:buFont typeface="Arial" panose="020B0604020202020204" pitchFamily="34" charset="0"/>
              <a:buChar char="•"/>
            </a:pPr>
            <a:r>
              <a:rPr lang="en-IE" sz="3200" dirty="0">
                <a:solidFill>
                  <a:srgbClr val="5C7BB9"/>
                </a:solidFill>
                <a:latin typeface="HelveticaNeueLT Std" panose="020B0604020202020204" pitchFamily="34" charset="0"/>
              </a:rPr>
              <a:t>We treat everyone with respect and dignity</a:t>
            </a:r>
          </a:p>
          <a:p>
            <a:pPr marL="342900" indent="-342900">
              <a:buFont typeface="Arial" panose="020B0604020202020204" pitchFamily="34" charset="0"/>
              <a:buChar char="•"/>
            </a:pPr>
            <a:r>
              <a:rPr lang="en-IE" sz="3200" dirty="0">
                <a:solidFill>
                  <a:srgbClr val="5C7BB9"/>
                </a:solidFill>
                <a:latin typeface="HelveticaNeueLT Std" panose="020B0604020202020204" pitchFamily="34" charset="0"/>
              </a:rPr>
              <a:t>We are rooted in compassion and care</a:t>
            </a:r>
          </a:p>
          <a:p>
            <a:pPr marL="342900" indent="-342900">
              <a:buFont typeface="Arial" panose="020B0604020202020204" pitchFamily="34" charset="0"/>
              <a:buChar char="•"/>
            </a:pPr>
            <a:r>
              <a:rPr lang="en-IE" sz="3200" dirty="0">
                <a:solidFill>
                  <a:srgbClr val="5C7BB9"/>
                </a:solidFill>
                <a:latin typeface="HelveticaNeueLT Std" panose="020B0604020202020204" pitchFamily="34" charset="0"/>
              </a:rPr>
              <a:t>We generate and nourish hope</a:t>
            </a:r>
          </a:p>
          <a:p>
            <a:pPr marL="342900" indent="-342900">
              <a:buFont typeface="Arial" panose="020B0604020202020204" pitchFamily="34" charset="0"/>
              <a:buChar char="•"/>
            </a:pPr>
            <a:r>
              <a:rPr lang="en-IE" sz="3200" dirty="0">
                <a:solidFill>
                  <a:srgbClr val="5C7BB9"/>
                </a:solidFill>
                <a:latin typeface="HelveticaNeueLT Std" panose="020B0604020202020204" pitchFamily="34" charset="0"/>
              </a:rPr>
              <a:t>We empower</a:t>
            </a:r>
          </a:p>
        </p:txBody>
      </p:sp>
      <p:pic>
        <p:nvPicPr>
          <p:cNvPr id="2" name="Picture 1"/>
          <p:cNvPicPr>
            <a:picLocks noChangeAspect="1"/>
          </p:cNvPicPr>
          <p:nvPr/>
        </p:nvPicPr>
        <p:blipFill>
          <a:blip r:embed="rId3"/>
          <a:stretch>
            <a:fillRect/>
          </a:stretch>
        </p:blipFill>
        <p:spPr>
          <a:xfrm>
            <a:off x="10363625" y="6103802"/>
            <a:ext cx="1597290" cy="548688"/>
          </a:xfrm>
          <a:prstGeom prst="rect">
            <a:avLst/>
          </a:prstGeom>
        </p:spPr>
      </p:pic>
    </p:spTree>
    <p:extLst>
      <p:ext uri="{BB962C8B-B14F-4D97-AF65-F5344CB8AC3E}">
        <p14:creationId xmlns:p14="http://schemas.microsoft.com/office/powerpoint/2010/main" val="2160347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402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D7BB9"/>
          </a:solidFill>
        </p:spPr>
        <p:txBody>
          <a:bodyPr/>
          <a:lstStyle/>
          <a:p>
            <a:r>
              <a:rPr lang="en-IE" b="1" dirty="0">
                <a:solidFill>
                  <a:schemeClr val="bg1"/>
                </a:solidFill>
              </a:rPr>
              <a:t>Help Others by Helping Yourself</a:t>
            </a:r>
          </a:p>
        </p:txBody>
      </p:sp>
      <p:pic>
        <p:nvPicPr>
          <p:cNvPr id="4" name="Picture 3"/>
          <p:cNvPicPr>
            <a:picLocks noChangeAspect="1"/>
          </p:cNvPicPr>
          <p:nvPr/>
        </p:nvPicPr>
        <p:blipFill>
          <a:blip r:embed="rId2"/>
          <a:stretch>
            <a:fillRect/>
          </a:stretch>
        </p:blipFill>
        <p:spPr>
          <a:xfrm>
            <a:off x="10421290" y="6194418"/>
            <a:ext cx="1597290" cy="54868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04117523"/>
              </p:ext>
            </p:extLst>
          </p:nvPr>
        </p:nvGraphicFramePr>
        <p:xfrm>
          <a:off x="609600" y="1672281"/>
          <a:ext cx="9597080" cy="1341120"/>
        </p:xfrm>
        <a:graphic>
          <a:graphicData uri="http://schemas.openxmlformats.org/drawingml/2006/table">
            <a:tbl>
              <a:tblPr/>
              <a:tblGrid>
                <a:gridCol w="9597080">
                  <a:extLst>
                    <a:ext uri="{9D8B030D-6E8A-4147-A177-3AD203B41FA5}">
                      <a16:colId xmlns:a16="http://schemas.microsoft.com/office/drawing/2014/main" val="20000"/>
                    </a:ext>
                  </a:extLst>
                </a:gridCol>
              </a:tblGrid>
              <a:tr h="1194487">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IE" sz="3200" b="0" i="0" u="none" strike="noStrike" kern="1200" cap="none" spc="0" normalizeH="0" baseline="0" noProof="0" dirty="0">
                          <a:ln>
                            <a:noFill/>
                          </a:ln>
                          <a:solidFill>
                            <a:schemeClr val="bg1"/>
                          </a:solidFill>
                          <a:effectLst/>
                          <a:uLnTx/>
                          <a:uFillTx/>
                          <a:latin typeface="+mn-lt"/>
                          <a:ea typeface="+mn-ea"/>
                          <a:cs typeface="+mn-cs"/>
                        </a:rPr>
                        <a:t>You will hear a lot today about how to support students and co-workers with their issues.</a:t>
                      </a:r>
                    </a:p>
                    <a:p>
                      <a:endParaRPr lang="en-I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B832"/>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85097192"/>
              </p:ext>
            </p:extLst>
          </p:nvPr>
        </p:nvGraphicFramePr>
        <p:xfrm>
          <a:off x="609600" y="3268044"/>
          <a:ext cx="9597081" cy="1341120"/>
        </p:xfrm>
        <a:graphic>
          <a:graphicData uri="http://schemas.openxmlformats.org/drawingml/2006/table">
            <a:tbl>
              <a:tblPr/>
              <a:tblGrid>
                <a:gridCol w="9597081">
                  <a:extLst>
                    <a:ext uri="{9D8B030D-6E8A-4147-A177-3AD203B41FA5}">
                      <a16:colId xmlns:a16="http://schemas.microsoft.com/office/drawing/2014/main" val="20000"/>
                    </a:ext>
                  </a:extLst>
                </a:gridCol>
              </a:tblGrid>
              <a:tr h="1120346">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IE" sz="3200" b="0" i="0" u="none" strike="noStrike" kern="1200" cap="none" spc="0" normalizeH="0" baseline="0" noProof="0" dirty="0">
                          <a:ln>
                            <a:noFill/>
                          </a:ln>
                          <a:solidFill>
                            <a:schemeClr val="bg1"/>
                          </a:solidFill>
                          <a:effectLst/>
                          <a:uLnTx/>
                          <a:uFillTx/>
                          <a:latin typeface="+mn-lt"/>
                          <a:ea typeface="+mn-ea"/>
                          <a:cs typeface="+mn-cs"/>
                        </a:rPr>
                        <a:t>But one of the most effective ways that you can care for others is by caring for yourself.</a:t>
                      </a:r>
                    </a:p>
                    <a:p>
                      <a:endParaRPr lang="en-I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7BB9"/>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58654690"/>
              </p:ext>
            </p:extLst>
          </p:nvPr>
        </p:nvGraphicFramePr>
        <p:xfrm>
          <a:off x="609599" y="5008605"/>
          <a:ext cx="9597081" cy="1341120"/>
        </p:xfrm>
        <a:graphic>
          <a:graphicData uri="http://schemas.openxmlformats.org/drawingml/2006/table">
            <a:tbl>
              <a:tblPr/>
              <a:tblGrid>
                <a:gridCol w="9597081">
                  <a:extLst>
                    <a:ext uri="{9D8B030D-6E8A-4147-A177-3AD203B41FA5}">
                      <a16:colId xmlns:a16="http://schemas.microsoft.com/office/drawing/2014/main" val="20000"/>
                    </a:ext>
                  </a:extLst>
                </a:gridCol>
              </a:tblGrid>
              <a:tr h="1161535">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IE" sz="3200" b="0" i="0" u="none" strike="noStrike" kern="1200" cap="none" spc="0" normalizeH="0" baseline="0" noProof="0" dirty="0">
                          <a:ln>
                            <a:noFill/>
                          </a:ln>
                          <a:solidFill>
                            <a:schemeClr val="bg1"/>
                          </a:solidFill>
                          <a:effectLst/>
                          <a:uLnTx/>
                          <a:uFillTx/>
                          <a:latin typeface="+mn-lt"/>
                          <a:ea typeface="+mn-ea"/>
                          <a:cs typeface="+mn-cs"/>
                        </a:rPr>
                        <a:t>By caring for yourself, you are better placed to be able to help the needs of others. </a:t>
                      </a:r>
                    </a:p>
                    <a:p>
                      <a:endParaRPr lang="en-I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B83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2304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4085" y="350356"/>
            <a:ext cx="3518019" cy="769441"/>
          </a:xfrm>
          <a:prstGeom prst="rect">
            <a:avLst/>
          </a:prstGeom>
          <a:solidFill>
            <a:srgbClr val="EBB832"/>
          </a:solidFill>
        </p:spPr>
        <p:txBody>
          <a:bodyPr wrap="square" rtlCol="0">
            <a:spAutoFit/>
          </a:bodyPr>
          <a:lstStyle/>
          <a:p>
            <a:pPr algn="ctr"/>
            <a:r>
              <a:rPr lang="en-IE" sz="4400" b="1" dirty="0">
                <a:solidFill>
                  <a:prstClr val="white"/>
                </a:solidFill>
              </a:rPr>
              <a:t>Self-Care</a:t>
            </a:r>
            <a:endParaRPr lang="en-GB" sz="4400" b="1" dirty="0">
              <a:solidFill>
                <a:prstClr val="white"/>
              </a:solidFill>
            </a:endParaRPr>
          </a:p>
        </p:txBody>
      </p:sp>
      <p:sp>
        <p:nvSpPr>
          <p:cNvPr id="5" name="TextBox 4"/>
          <p:cNvSpPr txBox="1"/>
          <p:nvPr/>
        </p:nvSpPr>
        <p:spPr>
          <a:xfrm>
            <a:off x="1524000" y="1963549"/>
            <a:ext cx="9144000" cy="2554545"/>
          </a:xfrm>
          <a:prstGeom prst="rect">
            <a:avLst/>
          </a:prstGeom>
          <a:solidFill>
            <a:srgbClr val="5D7BB9"/>
          </a:solidFill>
        </p:spPr>
        <p:txBody>
          <a:bodyPr wrap="square" rtlCol="0">
            <a:spAutoFit/>
          </a:bodyPr>
          <a:lstStyle/>
          <a:p>
            <a:pPr algn="ctr"/>
            <a:r>
              <a:rPr lang="en-IE" sz="4000" b="1" dirty="0">
                <a:solidFill>
                  <a:schemeClr val="bg1"/>
                </a:solidFill>
              </a:rPr>
              <a:t>Self-care is about actively looking after your own mental health and wellbeing so that you can more effectively support the people you work with</a:t>
            </a:r>
            <a:r>
              <a:rPr lang="en-IE" sz="4000" dirty="0">
                <a:solidFill>
                  <a:prstClr val="white"/>
                </a:solidFill>
              </a:rPr>
              <a:t>. </a:t>
            </a:r>
            <a:endParaRPr lang="en-GB" sz="4000" dirty="0">
              <a:solidFill>
                <a:prstClr val="white"/>
              </a:solidFill>
            </a:endParaRPr>
          </a:p>
        </p:txBody>
      </p:sp>
      <p:pic>
        <p:nvPicPr>
          <p:cNvPr id="2" name="Picture 1"/>
          <p:cNvPicPr>
            <a:picLocks noChangeAspect="1"/>
          </p:cNvPicPr>
          <p:nvPr/>
        </p:nvPicPr>
        <p:blipFill>
          <a:blip r:embed="rId3"/>
          <a:stretch>
            <a:fillRect/>
          </a:stretch>
        </p:blipFill>
        <p:spPr>
          <a:xfrm>
            <a:off x="10288099" y="5974768"/>
            <a:ext cx="1597290" cy="548688"/>
          </a:xfrm>
          <a:prstGeom prst="rect">
            <a:avLst/>
          </a:prstGeom>
        </p:spPr>
      </p:pic>
    </p:spTree>
    <p:extLst>
      <p:ext uri="{BB962C8B-B14F-4D97-AF65-F5344CB8AC3E}">
        <p14:creationId xmlns:p14="http://schemas.microsoft.com/office/powerpoint/2010/main" val="1459253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28815" y="365577"/>
            <a:ext cx="4252957" cy="769441"/>
          </a:xfrm>
          <a:prstGeom prst="rect">
            <a:avLst/>
          </a:prstGeom>
          <a:solidFill>
            <a:srgbClr val="5D7BB9"/>
          </a:solidFill>
        </p:spPr>
        <p:txBody>
          <a:bodyPr wrap="square" rtlCol="0">
            <a:spAutoFit/>
          </a:bodyPr>
          <a:lstStyle/>
          <a:p>
            <a:pPr algn="ctr"/>
            <a:r>
              <a:rPr lang="en-IE" sz="4400" b="1" dirty="0">
                <a:solidFill>
                  <a:prstClr val="white"/>
                </a:solidFill>
              </a:rPr>
              <a:t>Self-Care</a:t>
            </a:r>
            <a:endParaRPr lang="en-GB" sz="4400" b="1" dirty="0">
              <a:solidFill>
                <a:prstClr val="white"/>
              </a:solidFill>
            </a:endParaRPr>
          </a:p>
        </p:txBody>
      </p:sp>
      <p:sp>
        <p:nvSpPr>
          <p:cNvPr id="4" name="Rectangle 2"/>
          <p:cNvSpPr>
            <a:spLocks noGrp="1" noChangeArrowheads="1"/>
          </p:cNvSpPr>
          <p:nvPr>
            <p:ph idx="1"/>
          </p:nvPr>
        </p:nvSpPr>
        <p:spPr bwMode="auto">
          <a:xfrm>
            <a:off x="1600915" y="1608605"/>
            <a:ext cx="9143999" cy="3816429"/>
          </a:xfrm>
          <a:prstGeom prst="rect">
            <a:avLst/>
          </a:prstGeom>
          <a:solidFill>
            <a:srgbClr val="EBB832"/>
          </a:solidFill>
          <a:ln w="19050">
            <a:solidFill>
              <a:schemeClr val="tx1"/>
            </a:solidFill>
          </a:ln>
          <a:effectLst/>
          <a:extLst/>
        </p:spPr>
        <p:txBody>
          <a:bodyPr vert="horz" wrap="square" lIns="91440" tIns="45720" rIns="91440" bIns="4572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en-US" altLang="en-US" sz="2800" b="1" dirty="0">
                <a:solidFill>
                  <a:schemeClr val="bg1"/>
                </a:solidFill>
                <a:latin typeface="+mn-lt"/>
              </a:rPr>
              <a:t>The concept of self-care is similar to the safety procedures on an aircraft:</a:t>
            </a:r>
          </a:p>
          <a:p>
            <a:pPr marL="0" indent="0">
              <a:buNone/>
            </a:pPr>
            <a:endParaRPr lang="en-US" altLang="en-US" sz="2800" b="1" dirty="0">
              <a:solidFill>
                <a:schemeClr val="bg1"/>
              </a:solidFill>
              <a:latin typeface="+mn-lt"/>
            </a:endParaRPr>
          </a:p>
          <a:p>
            <a:pPr marL="0" indent="0">
              <a:buNone/>
            </a:pPr>
            <a:r>
              <a:rPr lang="en-US" altLang="en-US" sz="2800" i="1" dirty="0">
                <a:solidFill>
                  <a:schemeClr val="bg1"/>
                </a:solidFill>
                <a:latin typeface="+mn-lt"/>
              </a:rPr>
              <a:t>“In the unlikely event of an emergency, fit your own oxygen mask first, before attending to children or dependents”</a:t>
            </a:r>
            <a:br>
              <a:rPr lang="en-US" altLang="en-US" sz="2800" b="1" dirty="0">
                <a:solidFill>
                  <a:schemeClr val="bg1"/>
                </a:solidFill>
                <a:latin typeface="+mn-lt"/>
              </a:rPr>
            </a:br>
            <a:endParaRPr lang="en-US" altLang="en-US" sz="2800" b="1" dirty="0">
              <a:solidFill>
                <a:schemeClr val="bg1"/>
              </a:solidFill>
              <a:latin typeface="+mn-lt"/>
            </a:endParaRPr>
          </a:p>
          <a:p>
            <a:pPr marL="0" indent="0">
              <a:buNone/>
            </a:pPr>
            <a:r>
              <a:rPr lang="en-US" altLang="en-US" sz="2800" b="1" dirty="0">
                <a:solidFill>
                  <a:schemeClr val="bg1"/>
                </a:solidFill>
                <a:latin typeface="+mn-lt"/>
              </a:rPr>
              <a:t>By putting yourself first, you can more effectively help your those in need.</a:t>
            </a:r>
          </a:p>
          <a:p>
            <a:pPr marL="0" indent="0">
              <a:buNone/>
            </a:pPr>
            <a:endParaRPr lang="en-US" altLang="en-US" sz="1800" b="1" dirty="0">
              <a:solidFill>
                <a:schemeClr val="bg1"/>
              </a:solidFill>
            </a:endParaRPr>
          </a:p>
        </p:txBody>
      </p:sp>
      <p:pic>
        <p:nvPicPr>
          <p:cNvPr id="2" name="Picture 1"/>
          <p:cNvPicPr>
            <a:picLocks noChangeAspect="1"/>
          </p:cNvPicPr>
          <p:nvPr/>
        </p:nvPicPr>
        <p:blipFill>
          <a:blip r:embed="rId2"/>
          <a:stretch>
            <a:fillRect/>
          </a:stretch>
        </p:blipFill>
        <p:spPr>
          <a:xfrm>
            <a:off x="10424832" y="6102955"/>
            <a:ext cx="1597290" cy="548688"/>
          </a:xfrm>
          <a:prstGeom prst="rect">
            <a:avLst/>
          </a:prstGeom>
        </p:spPr>
      </p:pic>
    </p:spTree>
    <p:extLst>
      <p:ext uri="{BB962C8B-B14F-4D97-AF65-F5344CB8AC3E}">
        <p14:creationId xmlns:p14="http://schemas.microsoft.com/office/powerpoint/2010/main" val="265581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8850" y="175349"/>
            <a:ext cx="9144000" cy="792088"/>
          </a:xfrm>
          <a:solidFill>
            <a:srgbClr val="5D7BB9"/>
          </a:solidFill>
        </p:spPr>
        <p:txBody>
          <a:bodyPr>
            <a:normAutofit/>
          </a:bodyPr>
          <a:lstStyle/>
          <a:p>
            <a:r>
              <a:rPr lang="en-IE" b="1" dirty="0">
                <a:solidFill>
                  <a:schemeClr val="bg1"/>
                </a:solidFill>
                <a:latin typeface="Calibri" panose="020F0502020204030204" pitchFamily="34" charset="0"/>
              </a:rPr>
              <a:t>How to Self-Care</a:t>
            </a:r>
          </a:p>
        </p:txBody>
      </p:sp>
      <p:sp>
        <p:nvSpPr>
          <p:cNvPr id="4" name="Content Placeholder 3"/>
          <p:cNvSpPr>
            <a:spLocks noGrp="1"/>
          </p:cNvSpPr>
          <p:nvPr>
            <p:ph idx="1"/>
          </p:nvPr>
        </p:nvSpPr>
        <p:spPr>
          <a:xfrm>
            <a:off x="996794" y="1412927"/>
            <a:ext cx="4209123" cy="460647"/>
          </a:xfrm>
          <a:solidFill>
            <a:srgbClr val="EBB832"/>
          </a:solidFill>
        </p:spPr>
        <p:txBody>
          <a:bodyPr>
            <a:normAutofit/>
          </a:bodyPr>
          <a:lstStyle/>
          <a:p>
            <a:r>
              <a:rPr lang="en-GB" sz="2400" b="1" dirty="0">
                <a:solidFill>
                  <a:schemeClr val="bg1"/>
                </a:solidFill>
              </a:rPr>
              <a:t>How do you manage stress?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439" t="32745" r="10108" b="30908"/>
          <a:stretch/>
        </p:blipFill>
        <p:spPr>
          <a:xfrm>
            <a:off x="10411837" y="6132206"/>
            <a:ext cx="1598538" cy="548464"/>
          </a:xfrm>
          <a:prstGeom prst="rect">
            <a:avLst/>
          </a:prstGeom>
        </p:spPr>
      </p:pic>
      <p:sp>
        <p:nvSpPr>
          <p:cNvPr id="2" name="TextBox 1"/>
          <p:cNvSpPr txBox="1"/>
          <p:nvPr/>
        </p:nvSpPr>
        <p:spPr>
          <a:xfrm>
            <a:off x="996794" y="2117024"/>
            <a:ext cx="9415043" cy="1200329"/>
          </a:xfrm>
          <a:prstGeom prst="rect">
            <a:avLst/>
          </a:prstGeom>
          <a:solidFill>
            <a:srgbClr val="5D7BB9"/>
          </a:solidFill>
        </p:spPr>
        <p:txBody>
          <a:bodyPr wrap="square" rtlCol="0">
            <a:spAutoFit/>
          </a:bodyPr>
          <a:lstStyle/>
          <a:p>
            <a:pPr marL="342900" indent="-342900">
              <a:buFont typeface="Arial" panose="020B0604020202020204" pitchFamily="34" charset="0"/>
              <a:buChar char="•"/>
            </a:pPr>
            <a:r>
              <a:rPr lang="en-IE" sz="2400" b="1" dirty="0">
                <a:solidFill>
                  <a:prstClr val="white"/>
                </a:solidFill>
              </a:rPr>
              <a:t>How do you protect yourself when you are faced in situations where you witness people struggling and animals not being cared for. Or when you witness an accident?</a:t>
            </a:r>
            <a:endParaRPr lang="en-GB" sz="2400" b="1" dirty="0">
              <a:solidFill>
                <a:prstClr val="white"/>
              </a:solidFill>
            </a:endParaRPr>
          </a:p>
        </p:txBody>
      </p:sp>
      <p:sp>
        <p:nvSpPr>
          <p:cNvPr id="6" name="TextBox 5"/>
          <p:cNvSpPr txBox="1"/>
          <p:nvPr/>
        </p:nvSpPr>
        <p:spPr>
          <a:xfrm>
            <a:off x="955221" y="3481117"/>
            <a:ext cx="8280921" cy="1200329"/>
          </a:xfrm>
          <a:prstGeom prst="rect">
            <a:avLst/>
          </a:prstGeom>
          <a:solidFill>
            <a:srgbClr val="EBB832"/>
          </a:solidFill>
        </p:spPr>
        <p:txBody>
          <a:bodyPr wrap="square" rtlCol="0">
            <a:spAutoFit/>
          </a:bodyPr>
          <a:lstStyle/>
          <a:p>
            <a:pPr marL="342900" indent="-342900">
              <a:buFont typeface="Arial" panose="020B0604020202020204" pitchFamily="34" charset="0"/>
              <a:buChar char="•"/>
            </a:pPr>
            <a:r>
              <a:rPr lang="en-IE" sz="2400" b="1" dirty="0">
                <a:solidFill>
                  <a:prstClr val="white"/>
                </a:solidFill>
              </a:rPr>
              <a:t>Are you looking after your diet, taking regular exercise, getting enough sleep? These are essential to our physical and emotional wellbeing.</a:t>
            </a:r>
            <a:endParaRPr lang="en-GB" sz="2400" b="1" dirty="0">
              <a:solidFill>
                <a:prstClr val="white"/>
              </a:solidFill>
            </a:endParaRPr>
          </a:p>
        </p:txBody>
      </p:sp>
      <p:sp>
        <p:nvSpPr>
          <p:cNvPr id="7" name="TextBox 6"/>
          <p:cNvSpPr txBox="1"/>
          <p:nvPr/>
        </p:nvSpPr>
        <p:spPr>
          <a:xfrm>
            <a:off x="955221" y="5008973"/>
            <a:ext cx="6736385" cy="461665"/>
          </a:xfrm>
          <a:prstGeom prst="rect">
            <a:avLst/>
          </a:prstGeom>
          <a:solidFill>
            <a:srgbClr val="5D7BB9"/>
          </a:solidFill>
        </p:spPr>
        <p:txBody>
          <a:bodyPr wrap="square" rtlCol="0">
            <a:spAutoFit/>
          </a:bodyPr>
          <a:lstStyle/>
          <a:p>
            <a:pPr marL="342900" indent="-342900">
              <a:buFont typeface="Arial" panose="020B0604020202020204" pitchFamily="34" charset="0"/>
              <a:buChar char="•"/>
            </a:pPr>
            <a:r>
              <a:rPr lang="en-IE" sz="2400" b="1" dirty="0">
                <a:solidFill>
                  <a:prstClr val="white"/>
                </a:solidFill>
              </a:rPr>
              <a:t>How do you nurture yourself, or do you?</a:t>
            </a:r>
            <a:endParaRPr lang="en-GB" sz="2400" b="1" dirty="0">
              <a:solidFill>
                <a:prstClr val="white"/>
              </a:solidFill>
            </a:endParaRPr>
          </a:p>
        </p:txBody>
      </p:sp>
      <p:sp>
        <p:nvSpPr>
          <p:cNvPr id="8" name="TextBox 7"/>
          <p:cNvSpPr txBox="1"/>
          <p:nvPr/>
        </p:nvSpPr>
        <p:spPr>
          <a:xfrm>
            <a:off x="955221" y="5901373"/>
            <a:ext cx="9208958" cy="461665"/>
          </a:xfrm>
          <a:prstGeom prst="rect">
            <a:avLst/>
          </a:prstGeom>
          <a:solidFill>
            <a:srgbClr val="EBB832"/>
          </a:solidFill>
        </p:spPr>
        <p:txBody>
          <a:bodyPr wrap="square" rtlCol="0">
            <a:spAutoFit/>
          </a:bodyPr>
          <a:lstStyle/>
          <a:p>
            <a:pPr marL="342900" indent="-342900">
              <a:buFont typeface="Arial" panose="020B0604020202020204" pitchFamily="34" charset="0"/>
              <a:buChar char="•"/>
            </a:pPr>
            <a:r>
              <a:rPr lang="en-IE" sz="2400" b="1" dirty="0">
                <a:solidFill>
                  <a:prstClr val="white"/>
                </a:solidFill>
              </a:rPr>
              <a:t>Being able to talk about your stresses in supportive relationships.</a:t>
            </a:r>
            <a:endParaRPr lang="en-GB" sz="2400" b="1" dirty="0">
              <a:solidFill>
                <a:prstClr val="white"/>
              </a:solidFill>
            </a:endParaRPr>
          </a:p>
        </p:txBody>
      </p:sp>
    </p:spTree>
    <p:extLst>
      <p:ext uri="{BB962C8B-B14F-4D97-AF65-F5344CB8AC3E}">
        <p14:creationId xmlns:p14="http://schemas.microsoft.com/office/powerpoint/2010/main" val="30980078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t;strong&gt;Scaffolding&lt;/strong&g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711" y="0"/>
            <a:ext cx="11960916" cy="7984547"/>
          </a:xfrm>
          <a:prstGeom prst="rect">
            <a:avLst/>
          </a:prstGeom>
        </p:spPr>
      </p:pic>
      <p:pic>
        <p:nvPicPr>
          <p:cNvPr id="3" name="Picture 2"/>
          <p:cNvPicPr>
            <a:picLocks noChangeAspect="1"/>
          </p:cNvPicPr>
          <p:nvPr/>
        </p:nvPicPr>
        <p:blipFill>
          <a:blip r:embed="rId3"/>
          <a:stretch>
            <a:fillRect/>
          </a:stretch>
        </p:blipFill>
        <p:spPr>
          <a:xfrm>
            <a:off x="10363625" y="6103802"/>
            <a:ext cx="1597290" cy="548688"/>
          </a:xfrm>
          <a:prstGeom prst="rect">
            <a:avLst/>
          </a:prstGeom>
        </p:spPr>
      </p:pic>
      <p:sp>
        <p:nvSpPr>
          <p:cNvPr id="5" name="Rectangle 4"/>
          <p:cNvSpPr/>
          <p:nvPr/>
        </p:nvSpPr>
        <p:spPr>
          <a:xfrm>
            <a:off x="3248526" y="2562726"/>
            <a:ext cx="8712389" cy="3231654"/>
          </a:xfrm>
          <a:prstGeom prst="rect">
            <a:avLst/>
          </a:prstGeom>
          <a:solidFill>
            <a:srgbClr val="EBB832"/>
          </a:solidFill>
        </p:spPr>
        <p:txBody>
          <a:bodyPr wrap="square">
            <a:spAutoFit/>
          </a:bodyPr>
          <a:lstStyle/>
          <a:p>
            <a:r>
              <a:rPr lang="en-IE" sz="2000" b="1" dirty="0"/>
              <a:t>When we think of support – Lets look at                   </a:t>
            </a:r>
            <a:r>
              <a:rPr lang="en-IE" sz="2400" b="1" i="1" u="sng" dirty="0"/>
              <a:t>SCAFFOLDING OF SELF</a:t>
            </a:r>
          </a:p>
          <a:p>
            <a:endParaRPr lang="en-IE" sz="2000" b="1" dirty="0"/>
          </a:p>
          <a:p>
            <a:r>
              <a:rPr lang="en-IE" sz="2000" b="1" u="sng" dirty="0"/>
              <a:t>Strong support </a:t>
            </a:r>
            <a:r>
              <a:rPr lang="en-IE" sz="2000" b="1" dirty="0"/>
              <a:t>– supporting yourself when the foundation maybe be feeling broken or smashed.</a:t>
            </a:r>
          </a:p>
          <a:p>
            <a:endParaRPr lang="en-IE" sz="2000" b="1" dirty="0"/>
          </a:p>
          <a:p>
            <a:r>
              <a:rPr lang="en-IE" sz="2000" b="1" dirty="0"/>
              <a:t>To underpin and structure  </a:t>
            </a:r>
          </a:p>
          <a:p>
            <a:endParaRPr lang="en-IE" sz="2000" b="1" dirty="0"/>
          </a:p>
          <a:p>
            <a:r>
              <a:rPr lang="en-IE" sz="2000" b="1" dirty="0"/>
              <a:t>The work is to repair and maintain</a:t>
            </a:r>
          </a:p>
          <a:p>
            <a:endParaRPr lang="en-IE" sz="2000" b="1" dirty="0"/>
          </a:p>
          <a:p>
            <a:r>
              <a:rPr lang="en-IE" sz="2000" b="1" dirty="0"/>
              <a:t>Rooted in </a:t>
            </a:r>
            <a:r>
              <a:rPr lang="en-IE" sz="2000" b="1" u="sng" dirty="0"/>
              <a:t>COMPASSION AND CARE for self…….</a:t>
            </a:r>
          </a:p>
        </p:txBody>
      </p:sp>
    </p:spTree>
    <p:extLst>
      <p:ext uri="{BB962C8B-B14F-4D97-AF65-F5344CB8AC3E}">
        <p14:creationId xmlns:p14="http://schemas.microsoft.com/office/powerpoint/2010/main" val="203480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TotalTime>
  <Words>1458</Words>
  <Application>Microsoft Office PowerPoint</Application>
  <PresentationFormat>Widescreen</PresentationFormat>
  <Paragraphs>194</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Bauhaus 93</vt:lpstr>
      <vt:lpstr>Calibri</vt:lpstr>
      <vt:lpstr>HelveticaNeueLT Std</vt:lpstr>
      <vt:lpstr>HelveticaNeueLT Std Med Ext</vt:lpstr>
      <vt:lpstr>Times New Roman</vt:lpstr>
      <vt:lpstr>1_Office Theme</vt:lpstr>
      <vt:lpstr>PowerPoint Presentation</vt:lpstr>
      <vt:lpstr>PowerPoint Presentation</vt:lpstr>
      <vt:lpstr>PowerPoint Presentation</vt:lpstr>
      <vt:lpstr>PowerPoint Presentation</vt:lpstr>
      <vt:lpstr>Help Others by Helping Yourself</vt:lpstr>
      <vt:lpstr>PowerPoint Presentation</vt:lpstr>
      <vt:lpstr>PowerPoint Presentation</vt:lpstr>
      <vt:lpstr>How to Self-Care</vt:lpstr>
      <vt:lpstr>PowerPoint Presentation</vt:lpstr>
      <vt:lpstr>PowerPoint Presentation</vt:lpstr>
      <vt:lpstr>PowerPoint Presentation</vt:lpstr>
      <vt:lpstr>The BEST 6 Doctors</vt:lpstr>
      <vt:lpstr>Rear View Mirror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Swaine</dc:creator>
  <cp:lastModifiedBy>Cat Hughes</cp:lastModifiedBy>
  <cp:revision>68</cp:revision>
  <cp:lastPrinted>2018-02-22T13:34:50Z</cp:lastPrinted>
  <dcterms:created xsi:type="dcterms:W3CDTF">2016-10-19T10:09:47Z</dcterms:created>
  <dcterms:modified xsi:type="dcterms:W3CDTF">2018-03-05T13:24:38Z</dcterms:modified>
</cp:coreProperties>
</file>