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40" r:id="rId3"/>
    <p:sldMasterId id="2147483852" r:id="rId4"/>
  </p:sldMasterIdLst>
  <p:notesMasterIdLst>
    <p:notesMasterId r:id="rId36"/>
  </p:notesMasterIdLst>
  <p:sldIdLst>
    <p:sldId id="257" r:id="rId5"/>
    <p:sldId id="258" r:id="rId6"/>
    <p:sldId id="259" r:id="rId7"/>
    <p:sldId id="260" r:id="rId8"/>
    <p:sldId id="261" r:id="rId9"/>
    <p:sldId id="262" r:id="rId10"/>
    <p:sldId id="263" r:id="rId11"/>
    <p:sldId id="290" r:id="rId12"/>
    <p:sldId id="292" r:id="rId13"/>
    <p:sldId id="311" r:id="rId14"/>
    <p:sldId id="294" r:id="rId15"/>
    <p:sldId id="293" r:id="rId16"/>
    <p:sldId id="314" r:id="rId17"/>
    <p:sldId id="296" r:id="rId18"/>
    <p:sldId id="297" r:id="rId19"/>
    <p:sldId id="298" r:id="rId20"/>
    <p:sldId id="300" r:id="rId21"/>
    <p:sldId id="299" r:id="rId22"/>
    <p:sldId id="301" r:id="rId23"/>
    <p:sldId id="302" r:id="rId24"/>
    <p:sldId id="303" r:id="rId25"/>
    <p:sldId id="304" r:id="rId26"/>
    <p:sldId id="305" r:id="rId27"/>
    <p:sldId id="318" r:id="rId28"/>
    <p:sldId id="306" r:id="rId29"/>
    <p:sldId id="307" r:id="rId30"/>
    <p:sldId id="308" r:id="rId31"/>
    <p:sldId id="309" r:id="rId32"/>
    <p:sldId id="310" r:id="rId33"/>
    <p:sldId id="312"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7BB9"/>
    <a:srgbClr val="EBB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3" d="100"/>
          <a:sy n="63" d="100"/>
        </p:scale>
        <p:origin x="764"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 Hughes" userId="1003BFFD9165382E@LIVE.COM" providerId="AD" clId="Web-{78EC6455-AE22-4595-A41A-462DA5830735}"/>
    <pc:docChg chg="modSld">
      <pc:chgData name="Cat Hughes" userId="1003BFFD9165382E@LIVE.COM" providerId="AD" clId="Web-{78EC6455-AE22-4595-A41A-462DA5830735}" dt="2018-03-05T13:27:07.159" v="1"/>
      <pc:docMkLst>
        <pc:docMk/>
      </pc:docMkLst>
      <pc:sldChg chg="modSp">
        <pc:chgData name="Cat Hughes" userId="1003BFFD9165382E@LIVE.COM" providerId="AD" clId="Web-{78EC6455-AE22-4595-A41A-462DA5830735}" dt="2018-03-05T13:27:07.159" v="1"/>
        <pc:sldMkLst>
          <pc:docMk/>
          <pc:sldMk cId="1233292445" sldId="310"/>
        </pc:sldMkLst>
        <pc:spChg chg="mod">
          <ac:chgData name="Cat Hughes" userId="1003BFFD9165382E@LIVE.COM" providerId="AD" clId="Web-{78EC6455-AE22-4595-A41A-462DA5830735}" dt="2018-03-05T13:27:07.159" v="1"/>
          <ac:spMkLst>
            <pc:docMk/>
            <pc:sldMk cId="1233292445" sldId="310"/>
            <ac:spMk id="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C670F-097E-48B0-8A93-64C94C509516}" type="doc">
      <dgm:prSet loTypeId="urn:microsoft.com/office/officeart/2005/8/layout/default" loCatId="list" qsTypeId="urn:microsoft.com/office/officeart/2005/8/quickstyle/simple2" qsCatId="simple" csTypeId="urn:microsoft.com/office/officeart/2005/8/colors/colorful4" csCatId="colorful" phldr="1"/>
      <dgm:spPr/>
      <dgm:t>
        <a:bodyPr/>
        <a:lstStyle/>
        <a:p>
          <a:endParaRPr lang="en-US"/>
        </a:p>
      </dgm:t>
    </dgm:pt>
    <dgm:pt modelId="{BA89D5E4-3EF3-4BB9-AC65-B9E943EFFB13}">
      <dgm:prSet/>
      <dgm:spPr>
        <a:solidFill>
          <a:srgbClr val="EBB832"/>
        </a:solidFill>
      </dgm:spPr>
      <dgm:t>
        <a:bodyPr/>
        <a:lstStyle/>
        <a:p>
          <a:r>
            <a:rPr lang="en-IE" dirty="0"/>
            <a:t>Myth: Self-harm is attention seeking</a:t>
          </a:r>
          <a:endParaRPr lang="en-US" dirty="0"/>
        </a:p>
      </dgm:t>
    </dgm:pt>
    <dgm:pt modelId="{EC03E7FD-7768-4983-923E-F8E27E03C349}" type="parTrans" cxnId="{E46E6B23-37EB-46CA-959C-F371F0188E53}">
      <dgm:prSet/>
      <dgm:spPr/>
      <dgm:t>
        <a:bodyPr/>
        <a:lstStyle/>
        <a:p>
          <a:endParaRPr lang="en-US"/>
        </a:p>
      </dgm:t>
    </dgm:pt>
    <dgm:pt modelId="{7308B0B7-A7D0-4872-8C25-0801C7F17250}" type="sibTrans" cxnId="{E46E6B23-37EB-46CA-959C-F371F0188E53}">
      <dgm:prSet/>
      <dgm:spPr/>
      <dgm:t>
        <a:bodyPr/>
        <a:lstStyle/>
        <a:p>
          <a:endParaRPr lang="en-US"/>
        </a:p>
      </dgm:t>
    </dgm:pt>
    <dgm:pt modelId="{83583DC1-8BD1-4E40-80DE-62506AEF43B6}">
      <dgm:prSet/>
      <dgm:spPr>
        <a:solidFill>
          <a:srgbClr val="5C7BB9"/>
        </a:solidFill>
      </dgm:spPr>
      <dgm:t>
        <a:bodyPr/>
        <a:lstStyle/>
        <a:p>
          <a:r>
            <a:rPr lang="en-IE" dirty="0"/>
            <a:t>Fact: Most Self-harm takes place in private.</a:t>
          </a:r>
          <a:endParaRPr lang="en-US" dirty="0"/>
        </a:p>
      </dgm:t>
    </dgm:pt>
    <dgm:pt modelId="{FB76B5B5-E2BB-4757-BC70-9E31E50FAC9E}" type="parTrans" cxnId="{FDFFE966-A0A3-4A8D-BDE9-5A95427BA069}">
      <dgm:prSet/>
      <dgm:spPr/>
      <dgm:t>
        <a:bodyPr/>
        <a:lstStyle/>
        <a:p>
          <a:endParaRPr lang="en-US"/>
        </a:p>
      </dgm:t>
    </dgm:pt>
    <dgm:pt modelId="{B7D0A146-4D92-4393-9F81-EBB9C95D9B33}" type="sibTrans" cxnId="{FDFFE966-A0A3-4A8D-BDE9-5A95427BA069}">
      <dgm:prSet/>
      <dgm:spPr/>
      <dgm:t>
        <a:bodyPr/>
        <a:lstStyle/>
        <a:p>
          <a:endParaRPr lang="en-US"/>
        </a:p>
      </dgm:t>
    </dgm:pt>
    <dgm:pt modelId="{DB3BB3D7-5E48-4464-8332-72F370C54CCB}">
      <dgm:prSet/>
      <dgm:spPr>
        <a:solidFill>
          <a:srgbClr val="EBB832"/>
        </a:solidFill>
      </dgm:spPr>
      <dgm:t>
        <a:bodyPr/>
        <a:lstStyle/>
        <a:p>
          <a:r>
            <a:rPr lang="en-IE" dirty="0"/>
            <a:t>Myth: Self-harm is a suicide attempt</a:t>
          </a:r>
          <a:endParaRPr lang="en-US" dirty="0"/>
        </a:p>
      </dgm:t>
    </dgm:pt>
    <dgm:pt modelId="{354EB06D-2DDF-4EF9-872D-52A58A93035A}" type="parTrans" cxnId="{5D17A1F6-B39F-40C3-94F5-D0CC23CCA694}">
      <dgm:prSet/>
      <dgm:spPr/>
      <dgm:t>
        <a:bodyPr/>
        <a:lstStyle/>
        <a:p>
          <a:endParaRPr lang="en-US"/>
        </a:p>
      </dgm:t>
    </dgm:pt>
    <dgm:pt modelId="{7E81FF36-9AEC-4AF6-9D52-A080E8B50485}" type="sibTrans" cxnId="{5D17A1F6-B39F-40C3-94F5-D0CC23CCA694}">
      <dgm:prSet/>
      <dgm:spPr/>
      <dgm:t>
        <a:bodyPr/>
        <a:lstStyle/>
        <a:p>
          <a:endParaRPr lang="en-US"/>
        </a:p>
      </dgm:t>
    </dgm:pt>
    <dgm:pt modelId="{F2C56F66-0520-4108-AF9B-0763D6F74944}">
      <dgm:prSet/>
      <dgm:spPr>
        <a:solidFill>
          <a:srgbClr val="5C7BB9"/>
        </a:solidFill>
      </dgm:spPr>
      <dgm:t>
        <a:bodyPr/>
        <a:lstStyle/>
        <a:p>
          <a:r>
            <a:rPr lang="en-IE" dirty="0"/>
            <a:t>Fact: Most people who engage in Self-harm do so as a way of staying alive (coping) it’s not about ending (suicide)</a:t>
          </a:r>
          <a:endParaRPr lang="en-US" dirty="0"/>
        </a:p>
      </dgm:t>
    </dgm:pt>
    <dgm:pt modelId="{9DB0E807-3787-4748-9662-D9347C9E1F35}" type="parTrans" cxnId="{07115BBB-EA15-4C8E-BCEC-4971742818C1}">
      <dgm:prSet/>
      <dgm:spPr/>
      <dgm:t>
        <a:bodyPr/>
        <a:lstStyle/>
        <a:p>
          <a:endParaRPr lang="en-US"/>
        </a:p>
      </dgm:t>
    </dgm:pt>
    <dgm:pt modelId="{A04D43C9-EB11-4E16-9DD7-D79C536F5218}" type="sibTrans" cxnId="{07115BBB-EA15-4C8E-BCEC-4971742818C1}">
      <dgm:prSet/>
      <dgm:spPr/>
      <dgm:t>
        <a:bodyPr/>
        <a:lstStyle/>
        <a:p>
          <a:endParaRPr lang="en-US"/>
        </a:p>
      </dgm:t>
    </dgm:pt>
    <dgm:pt modelId="{FB1E8898-84AD-4E61-ACCA-01A63E1B9C3D}">
      <dgm:prSet/>
      <dgm:spPr>
        <a:solidFill>
          <a:srgbClr val="EBB832"/>
        </a:solidFill>
      </dgm:spPr>
      <dgm:t>
        <a:bodyPr/>
        <a:lstStyle/>
        <a:p>
          <a:r>
            <a:rPr lang="en-IE" dirty="0"/>
            <a:t>Myth: People who engage in Self-harm enjoy pain</a:t>
          </a:r>
          <a:endParaRPr lang="en-US" dirty="0"/>
        </a:p>
      </dgm:t>
    </dgm:pt>
    <dgm:pt modelId="{A6EA37CE-8B43-447B-AC61-063E09788004}" type="parTrans" cxnId="{9A9CDD56-B227-4FD0-ACAB-399825D17D7D}">
      <dgm:prSet/>
      <dgm:spPr/>
      <dgm:t>
        <a:bodyPr/>
        <a:lstStyle/>
        <a:p>
          <a:endParaRPr lang="en-US"/>
        </a:p>
      </dgm:t>
    </dgm:pt>
    <dgm:pt modelId="{CC7CDD4A-1807-48DB-B56C-9D2D5B4A05D2}" type="sibTrans" cxnId="{9A9CDD56-B227-4FD0-ACAB-399825D17D7D}">
      <dgm:prSet/>
      <dgm:spPr/>
      <dgm:t>
        <a:bodyPr/>
        <a:lstStyle/>
        <a:p>
          <a:endParaRPr lang="en-US"/>
        </a:p>
      </dgm:t>
    </dgm:pt>
    <dgm:pt modelId="{BC92C7F8-2249-46B3-904B-2532E88A8BD7}">
      <dgm:prSet/>
      <dgm:spPr>
        <a:solidFill>
          <a:srgbClr val="5C7BB9"/>
        </a:solidFill>
      </dgm:spPr>
      <dgm:t>
        <a:bodyPr/>
        <a:lstStyle/>
        <a:p>
          <a:r>
            <a:rPr lang="en-IE" dirty="0"/>
            <a:t>Fact: People who engage in self-harm do so to shift the focus from the emotional distress, and are possibly trying to communicate that distress.</a:t>
          </a:r>
          <a:endParaRPr lang="en-US" dirty="0"/>
        </a:p>
      </dgm:t>
    </dgm:pt>
    <dgm:pt modelId="{C9DF3A6C-310F-47BE-9E05-646D62638E30}" type="parTrans" cxnId="{F1207D71-3DDC-44BD-A784-5D57B0B6685F}">
      <dgm:prSet/>
      <dgm:spPr/>
      <dgm:t>
        <a:bodyPr/>
        <a:lstStyle/>
        <a:p>
          <a:endParaRPr lang="en-US"/>
        </a:p>
      </dgm:t>
    </dgm:pt>
    <dgm:pt modelId="{C7BCA4FE-C3E1-416A-A046-3A2113444E2C}" type="sibTrans" cxnId="{F1207D71-3DDC-44BD-A784-5D57B0B6685F}">
      <dgm:prSet/>
      <dgm:spPr/>
      <dgm:t>
        <a:bodyPr/>
        <a:lstStyle/>
        <a:p>
          <a:endParaRPr lang="en-US"/>
        </a:p>
      </dgm:t>
    </dgm:pt>
    <dgm:pt modelId="{2ADF0864-E74A-4CB8-A066-E6E01915E24D}" type="pres">
      <dgm:prSet presAssocID="{F8DC670F-097E-48B0-8A93-64C94C509516}" presName="diagram" presStyleCnt="0">
        <dgm:presLayoutVars>
          <dgm:dir/>
          <dgm:resizeHandles val="exact"/>
        </dgm:presLayoutVars>
      </dgm:prSet>
      <dgm:spPr/>
    </dgm:pt>
    <dgm:pt modelId="{EB1F6260-13B3-48F6-BA79-0C193695098D}" type="pres">
      <dgm:prSet presAssocID="{BA89D5E4-3EF3-4BB9-AC65-B9E943EFFB13}" presName="node" presStyleLbl="node1" presStyleIdx="0" presStyleCnt="6">
        <dgm:presLayoutVars>
          <dgm:bulletEnabled val="1"/>
        </dgm:presLayoutVars>
      </dgm:prSet>
      <dgm:spPr/>
    </dgm:pt>
    <dgm:pt modelId="{A49C2D72-CA75-4AF0-A6F0-40AFC0A9B26C}" type="pres">
      <dgm:prSet presAssocID="{7308B0B7-A7D0-4872-8C25-0801C7F17250}" presName="sibTrans" presStyleCnt="0"/>
      <dgm:spPr/>
    </dgm:pt>
    <dgm:pt modelId="{E5B0172A-7EB1-4ADD-8CB8-9B4FE7F4FE66}" type="pres">
      <dgm:prSet presAssocID="{83583DC1-8BD1-4E40-80DE-62506AEF43B6}" presName="node" presStyleLbl="node1" presStyleIdx="1" presStyleCnt="6">
        <dgm:presLayoutVars>
          <dgm:bulletEnabled val="1"/>
        </dgm:presLayoutVars>
      </dgm:prSet>
      <dgm:spPr/>
    </dgm:pt>
    <dgm:pt modelId="{F59379A1-9180-4BB3-9F1B-FA2A9ABEE51B}" type="pres">
      <dgm:prSet presAssocID="{B7D0A146-4D92-4393-9F81-EBB9C95D9B33}" presName="sibTrans" presStyleCnt="0"/>
      <dgm:spPr/>
    </dgm:pt>
    <dgm:pt modelId="{04F734C8-8485-4387-9217-625908C1B6DB}" type="pres">
      <dgm:prSet presAssocID="{DB3BB3D7-5E48-4464-8332-72F370C54CCB}" presName="node" presStyleLbl="node1" presStyleIdx="2" presStyleCnt="6">
        <dgm:presLayoutVars>
          <dgm:bulletEnabled val="1"/>
        </dgm:presLayoutVars>
      </dgm:prSet>
      <dgm:spPr/>
    </dgm:pt>
    <dgm:pt modelId="{04CB50DF-B792-4FBA-AC14-59BCA0FC4F35}" type="pres">
      <dgm:prSet presAssocID="{7E81FF36-9AEC-4AF6-9D52-A080E8B50485}" presName="sibTrans" presStyleCnt="0"/>
      <dgm:spPr/>
    </dgm:pt>
    <dgm:pt modelId="{FA2BF724-44D4-43F7-B1C5-C00FB1C1D5E7}" type="pres">
      <dgm:prSet presAssocID="{F2C56F66-0520-4108-AF9B-0763D6F74944}" presName="node" presStyleLbl="node1" presStyleIdx="3" presStyleCnt="6">
        <dgm:presLayoutVars>
          <dgm:bulletEnabled val="1"/>
        </dgm:presLayoutVars>
      </dgm:prSet>
      <dgm:spPr/>
    </dgm:pt>
    <dgm:pt modelId="{0FB15D37-DD16-4956-B23B-895E86029E56}" type="pres">
      <dgm:prSet presAssocID="{A04D43C9-EB11-4E16-9DD7-D79C536F5218}" presName="sibTrans" presStyleCnt="0"/>
      <dgm:spPr/>
    </dgm:pt>
    <dgm:pt modelId="{AEA06ACA-661E-478D-B93C-A77CF6EF040C}" type="pres">
      <dgm:prSet presAssocID="{FB1E8898-84AD-4E61-ACCA-01A63E1B9C3D}" presName="node" presStyleLbl="node1" presStyleIdx="4" presStyleCnt="6">
        <dgm:presLayoutVars>
          <dgm:bulletEnabled val="1"/>
        </dgm:presLayoutVars>
      </dgm:prSet>
      <dgm:spPr/>
    </dgm:pt>
    <dgm:pt modelId="{B32ABC07-0210-4B40-8BD2-E2E72A2A2E2A}" type="pres">
      <dgm:prSet presAssocID="{CC7CDD4A-1807-48DB-B56C-9D2D5B4A05D2}" presName="sibTrans" presStyleCnt="0"/>
      <dgm:spPr/>
    </dgm:pt>
    <dgm:pt modelId="{72B19548-B82E-4529-811E-515D77172D83}" type="pres">
      <dgm:prSet presAssocID="{BC92C7F8-2249-46B3-904B-2532E88A8BD7}" presName="node" presStyleLbl="node1" presStyleIdx="5" presStyleCnt="6">
        <dgm:presLayoutVars>
          <dgm:bulletEnabled val="1"/>
        </dgm:presLayoutVars>
      </dgm:prSet>
      <dgm:spPr/>
    </dgm:pt>
  </dgm:ptLst>
  <dgm:cxnLst>
    <dgm:cxn modelId="{6A266511-EBC2-461D-9217-6768F802C347}" type="presOf" srcId="{83583DC1-8BD1-4E40-80DE-62506AEF43B6}" destId="{E5B0172A-7EB1-4ADD-8CB8-9B4FE7F4FE66}" srcOrd="0" destOrd="0" presId="urn:microsoft.com/office/officeart/2005/8/layout/default"/>
    <dgm:cxn modelId="{E46E6B23-37EB-46CA-959C-F371F0188E53}" srcId="{F8DC670F-097E-48B0-8A93-64C94C509516}" destId="{BA89D5E4-3EF3-4BB9-AC65-B9E943EFFB13}" srcOrd="0" destOrd="0" parTransId="{EC03E7FD-7768-4983-923E-F8E27E03C349}" sibTransId="{7308B0B7-A7D0-4872-8C25-0801C7F17250}"/>
    <dgm:cxn modelId="{086E865B-D20E-44EC-92A6-D100932540D8}" type="presOf" srcId="{F2C56F66-0520-4108-AF9B-0763D6F74944}" destId="{FA2BF724-44D4-43F7-B1C5-C00FB1C1D5E7}" srcOrd="0" destOrd="0" presId="urn:microsoft.com/office/officeart/2005/8/layout/default"/>
    <dgm:cxn modelId="{FDFFE966-A0A3-4A8D-BDE9-5A95427BA069}" srcId="{F8DC670F-097E-48B0-8A93-64C94C509516}" destId="{83583DC1-8BD1-4E40-80DE-62506AEF43B6}" srcOrd="1" destOrd="0" parTransId="{FB76B5B5-E2BB-4757-BC70-9E31E50FAC9E}" sibTransId="{B7D0A146-4D92-4393-9F81-EBB9C95D9B33}"/>
    <dgm:cxn modelId="{F1207D71-3DDC-44BD-A784-5D57B0B6685F}" srcId="{F8DC670F-097E-48B0-8A93-64C94C509516}" destId="{BC92C7F8-2249-46B3-904B-2532E88A8BD7}" srcOrd="5" destOrd="0" parTransId="{C9DF3A6C-310F-47BE-9E05-646D62638E30}" sibTransId="{C7BCA4FE-C3E1-416A-A046-3A2113444E2C}"/>
    <dgm:cxn modelId="{9A9CDD56-B227-4FD0-ACAB-399825D17D7D}" srcId="{F8DC670F-097E-48B0-8A93-64C94C509516}" destId="{FB1E8898-84AD-4E61-ACCA-01A63E1B9C3D}" srcOrd="4" destOrd="0" parTransId="{A6EA37CE-8B43-447B-AC61-063E09788004}" sibTransId="{CC7CDD4A-1807-48DB-B56C-9D2D5B4A05D2}"/>
    <dgm:cxn modelId="{992A0C5A-0A3A-4209-AE60-D269F7C34246}" type="presOf" srcId="{BC92C7F8-2249-46B3-904B-2532E88A8BD7}" destId="{72B19548-B82E-4529-811E-515D77172D83}" srcOrd="0" destOrd="0" presId="urn:microsoft.com/office/officeart/2005/8/layout/default"/>
    <dgm:cxn modelId="{F3B7CE85-0529-4417-B5E2-E690AFFB8EF7}" type="presOf" srcId="{FB1E8898-84AD-4E61-ACCA-01A63E1B9C3D}" destId="{AEA06ACA-661E-478D-B93C-A77CF6EF040C}" srcOrd="0" destOrd="0" presId="urn:microsoft.com/office/officeart/2005/8/layout/default"/>
    <dgm:cxn modelId="{7D493B96-959C-4B38-9F02-B308520C0E0E}" type="presOf" srcId="{BA89D5E4-3EF3-4BB9-AC65-B9E943EFFB13}" destId="{EB1F6260-13B3-48F6-BA79-0C193695098D}" srcOrd="0" destOrd="0" presId="urn:microsoft.com/office/officeart/2005/8/layout/default"/>
    <dgm:cxn modelId="{D130B8A9-DBA2-46D8-994B-51BBE4476FF7}" type="presOf" srcId="{DB3BB3D7-5E48-4464-8332-72F370C54CCB}" destId="{04F734C8-8485-4387-9217-625908C1B6DB}" srcOrd="0" destOrd="0" presId="urn:microsoft.com/office/officeart/2005/8/layout/default"/>
    <dgm:cxn modelId="{C8F1E6B7-89FC-4EF0-9016-4D27623C80CA}" type="presOf" srcId="{F8DC670F-097E-48B0-8A93-64C94C509516}" destId="{2ADF0864-E74A-4CB8-A066-E6E01915E24D}" srcOrd="0" destOrd="0" presId="urn:microsoft.com/office/officeart/2005/8/layout/default"/>
    <dgm:cxn modelId="{07115BBB-EA15-4C8E-BCEC-4971742818C1}" srcId="{F8DC670F-097E-48B0-8A93-64C94C509516}" destId="{F2C56F66-0520-4108-AF9B-0763D6F74944}" srcOrd="3" destOrd="0" parTransId="{9DB0E807-3787-4748-9662-D9347C9E1F35}" sibTransId="{A04D43C9-EB11-4E16-9DD7-D79C536F5218}"/>
    <dgm:cxn modelId="{5D17A1F6-B39F-40C3-94F5-D0CC23CCA694}" srcId="{F8DC670F-097E-48B0-8A93-64C94C509516}" destId="{DB3BB3D7-5E48-4464-8332-72F370C54CCB}" srcOrd="2" destOrd="0" parTransId="{354EB06D-2DDF-4EF9-872D-52A58A93035A}" sibTransId="{7E81FF36-9AEC-4AF6-9D52-A080E8B50485}"/>
    <dgm:cxn modelId="{34CCCFE8-9D98-4A58-A7DE-C93CF97A7333}" type="presParOf" srcId="{2ADF0864-E74A-4CB8-A066-E6E01915E24D}" destId="{EB1F6260-13B3-48F6-BA79-0C193695098D}" srcOrd="0" destOrd="0" presId="urn:microsoft.com/office/officeart/2005/8/layout/default"/>
    <dgm:cxn modelId="{7EBE1551-C9F4-42C9-B5C3-FB2A68DAA85E}" type="presParOf" srcId="{2ADF0864-E74A-4CB8-A066-E6E01915E24D}" destId="{A49C2D72-CA75-4AF0-A6F0-40AFC0A9B26C}" srcOrd="1" destOrd="0" presId="urn:microsoft.com/office/officeart/2005/8/layout/default"/>
    <dgm:cxn modelId="{F8E3327C-7FD8-49C9-AEAE-20CB13737869}" type="presParOf" srcId="{2ADF0864-E74A-4CB8-A066-E6E01915E24D}" destId="{E5B0172A-7EB1-4ADD-8CB8-9B4FE7F4FE66}" srcOrd="2" destOrd="0" presId="urn:microsoft.com/office/officeart/2005/8/layout/default"/>
    <dgm:cxn modelId="{24DD0748-40FE-40F8-9811-DF8C7EA51D0A}" type="presParOf" srcId="{2ADF0864-E74A-4CB8-A066-E6E01915E24D}" destId="{F59379A1-9180-4BB3-9F1B-FA2A9ABEE51B}" srcOrd="3" destOrd="0" presId="urn:microsoft.com/office/officeart/2005/8/layout/default"/>
    <dgm:cxn modelId="{B884506C-4FFA-4D9E-8C8E-E4F89138F605}" type="presParOf" srcId="{2ADF0864-E74A-4CB8-A066-E6E01915E24D}" destId="{04F734C8-8485-4387-9217-625908C1B6DB}" srcOrd="4" destOrd="0" presId="urn:microsoft.com/office/officeart/2005/8/layout/default"/>
    <dgm:cxn modelId="{F4BCFEDC-9667-4291-9630-569D240CA4EB}" type="presParOf" srcId="{2ADF0864-E74A-4CB8-A066-E6E01915E24D}" destId="{04CB50DF-B792-4FBA-AC14-59BCA0FC4F35}" srcOrd="5" destOrd="0" presId="urn:microsoft.com/office/officeart/2005/8/layout/default"/>
    <dgm:cxn modelId="{74833BC7-A310-4BE7-A901-AB66C9B63DE8}" type="presParOf" srcId="{2ADF0864-E74A-4CB8-A066-E6E01915E24D}" destId="{FA2BF724-44D4-43F7-B1C5-C00FB1C1D5E7}" srcOrd="6" destOrd="0" presId="urn:microsoft.com/office/officeart/2005/8/layout/default"/>
    <dgm:cxn modelId="{D13E3BEC-79C3-4521-9E94-8AEE7F661F83}" type="presParOf" srcId="{2ADF0864-E74A-4CB8-A066-E6E01915E24D}" destId="{0FB15D37-DD16-4956-B23B-895E86029E56}" srcOrd="7" destOrd="0" presId="urn:microsoft.com/office/officeart/2005/8/layout/default"/>
    <dgm:cxn modelId="{ADC75E78-2BF8-407A-886B-6BD54B4A1B98}" type="presParOf" srcId="{2ADF0864-E74A-4CB8-A066-E6E01915E24D}" destId="{AEA06ACA-661E-478D-B93C-A77CF6EF040C}" srcOrd="8" destOrd="0" presId="urn:microsoft.com/office/officeart/2005/8/layout/default"/>
    <dgm:cxn modelId="{C007C9B5-B320-448A-B829-D8E7DCB9E26C}" type="presParOf" srcId="{2ADF0864-E74A-4CB8-A066-E6E01915E24D}" destId="{B32ABC07-0210-4B40-8BD2-E2E72A2A2E2A}" srcOrd="9" destOrd="0" presId="urn:microsoft.com/office/officeart/2005/8/layout/default"/>
    <dgm:cxn modelId="{4930361E-276F-4414-9478-3688E725F4E5}" type="presParOf" srcId="{2ADF0864-E74A-4CB8-A066-E6E01915E24D}" destId="{72B19548-B82E-4529-811E-515D77172D83}"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3CAD21-1A2C-4DD1-B93E-4BF7A75E1FF8}" type="doc">
      <dgm:prSet loTypeId="urn:microsoft.com/office/officeart/2009/3/layout/HorizontalOrganizationChart" loCatId="hierarchy" qsTypeId="urn:microsoft.com/office/officeart/2005/8/quickstyle/simple2" qsCatId="simple" csTypeId="urn:microsoft.com/office/officeart/2005/8/colors/accent4_2" csCatId="accent4" phldr="1"/>
      <dgm:spPr/>
      <dgm:t>
        <a:bodyPr/>
        <a:lstStyle/>
        <a:p>
          <a:endParaRPr lang="en-US"/>
        </a:p>
      </dgm:t>
    </dgm:pt>
    <dgm:pt modelId="{FAE50BDD-C721-4FD2-A988-D4DB46141FCB}">
      <dgm:prSet/>
      <dgm:spPr>
        <a:solidFill>
          <a:srgbClr val="EBB832"/>
        </a:solidFill>
      </dgm:spPr>
      <dgm:t>
        <a:bodyPr/>
        <a:lstStyle/>
        <a:p>
          <a:r>
            <a:rPr lang="en-US" b="1" dirty="0"/>
            <a:t>The concept of self-care is similar to the safety procedures on an aircraft:</a:t>
          </a:r>
          <a:endParaRPr lang="en-US" dirty="0"/>
        </a:p>
      </dgm:t>
    </dgm:pt>
    <dgm:pt modelId="{02124DC1-E15A-43AC-984B-06A7F2843441}" type="parTrans" cxnId="{1FB4303E-EE17-4346-A1F7-DDB7A6D5F3DA}">
      <dgm:prSet/>
      <dgm:spPr/>
      <dgm:t>
        <a:bodyPr/>
        <a:lstStyle/>
        <a:p>
          <a:endParaRPr lang="en-US"/>
        </a:p>
      </dgm:t>
    </dgm:pt>
    <dgm:pt modelId="{66D80EB3-638A-4174-8FE9-9FAC0D2CFC97}" type="sibTrans" cxnId="{1FB4303E-EE17-4346-A1F7-DDB7A6D5F3DA}">
      <dgm:prSet/>
      <dgm:spPr/>
      <dgm:t>
        <a:bodyPr/>
        <a:lstStyle/>
        <a:p>
          <a:endParaRPr lang="en-US"/>
        </a:p>
      </dgm:t>
    </dgm:pt>
    <dgm:pt modelId="{FEFE96E7-1A3C-4A01-8C60-58926A62CAD0}">
      <dgm:prSet/>
      <dgm:spPr>
        <a:solidFill>
          <a:srgbClr val="EBB832"/>
        </a:solidFill>
      </dgm:spPr>
      <dgm:t>
        <a:bodyPr/>
        <a:lstStyle/>
        <a:p>
          <a:r>
            <a:rPr lang="en-US" b="1" i="1" dirty="0"/>
            <a:t>“In the unlikely event of an emergency, fit your own oxygen mask first, before attending to children or dependents”</a:t>
          </a:r>
          <a:br>
            <a:rPr lang="en-US" b="1" dirty="0"/>
          </a:br>
          <a:endParaRPr lang="en-US" dirty="0"/>
        </a:p>
      </dgm:t>
    </dgm:pt>
    <dgm:pt modelId="{533F77E8-2F4C-4120-8391-0BF32441ED0D}" type="parTrans" cxnId="{BEB6BBB9-968A-4ED7-A86A-19145456FD25}">
      <dgm:prSet/>
      <dgm:spPr/>
      <dgm:t>
        <a:bodyPr/>
        <a:lstStyle/>
        <a:p>
          <a:endParaRPr lang="en-US"/>
        </a:p>
      </dgm:t>
    </dgm:pt>
    <dgm:pt modelId="{B0F93B48-C61E-4F70-AFCB-FC23A9205F09}" type="sibTrans" cxnId="{BEB6BBB9-968A-4ED7-A86A-19145456FD25}">
      <dgm:prSet/>
      <dgm:spPr/>
      <dgm:t>
        <a:bodyPr/>
        <a:lstStyle/>
        <a:p>
          <a:endParaRPr lang="en-US"/>
        </a:p>
      </dgm:t>
    </dgm:pt>
    <dgm:pt modelId="{9E183001-9750-4699-9A66-183C911D8309}">
      <dgm:prSet/>
      <dgm:spPr>
        <a:solidFill>
          <a:srgbClr val="EBB832"/>
        </a:solidFill>
      </dgm:spPr>
      <dgm:t>
        <a:bodyPr/>
        <a:lstStyle/>
        <a:p>
          <a:r>
            <a:rPr lang="en-US" b="1" dirty="0"/>
            <a:t>By putting yourself first, you can more effectively help your those in need.</a:t>
          </a:r>
          <a:endParaRPr lang="en-US" dirty="0"/>
        </a:p>
      </dgm:t>
    </dgm:pt>
    <dgm:pt modelId="{CAA46CCE-170B-4E4B-926C-129EF5557D54}" type="parTrans" cxnId="{83AEE3FF-DD87-484F-A77E-9BD3BE034A26}">
      <dgm:prSet/>
      <dgm:spPr/>
      <dgm:t>
        <a:bodyPr/>
        <a:lstStyle/>
        <a:p>
          <a:endParaRPr lang="en-US"/>
        </a:p>
      </dgm:t>
    </dgm:pt>
    <dgm:pt modelId="{7E304C82-B75A-457E-87F1-86DAE3780307}" type="sibTrans" cxnId="{83AEE3FF-DD87-484F-A77E-9BD3BE034A26}">
      <dgm:prSet/>
      <dgm:spPr/>
      <dgm:t>
        <a:bodyPr/>
        <a:lstStyle/>
        <a:p>
          <a:endParaRPr lang="en-US"/>
        </a:p>
      </dgm:t>
    </dgm:pt>
    <dgm:pt modelId="{B81BC014-14CD-4DF2-AD77-FA3BDA42B48B}" type="pres">
      <dgm:prSet presAssocID="{C13CAD21-1A2C-4DD1-B93E-4BF7A75E1FF8}" presName="hierChild1" presStyleCnt="0">
        <dgm:presLayoutVars>
          <dgm:orgChart val="1"/>
          <dgm:chPref val="1"/>
          <dgm:dir/>
          <dgm:animOne val="branch"/>
          <dgm:animLvl val="lvl"/>
          <dgm:resizeHandles/>
        </dgm:presLayoutVars>
      </dgm:prSet>
      <dgm:spPr/>
    </dgm:pt>
    <dgm:pt modelId="{28E98362-9C58-4CB6-8400-C08B598683F9}" type="pres">
      <dgm:prSet presAssocID="{FAE50BDD-C721-4FD2-A988-D4DB46141FCB}" presName="hierRoot1" presStyleCnt="0">
        <dgm:presLayoutVars>
          <dgm:hierBranch val="init"/>
        </dgm:presLayoutVars>
      </dgm:prSet>
      <dgm:spPr/>
    </dgm:pt>
    <dgm:pt modelId="{2344EF01-3EEA-46FE-88F1-604DBCC233B6}" type="pres">
      <dgm:prSet presAssocID="{FAE50BDD-C721-4FD2-A988-D4DB46141FCB}" presName="rootComposite1" presStyleCnt="0"/>
      <dgm:spPr/>
    </dgm:pt>
    <dgm:pt modelId="{4FA7C2F3-1556-4D6C-8CB3-C3383FA26B29}" type="pres">
      <dgm:prSet presAssocID="{FAE50BDD-C721-4FD2-A988-D4DB46141FCB}" presName="rootText1" presStyleLbl="node0" presStyleIdx="0" presStyleCnt="3">
        <dgm:presLayoutVars>
          <dgm:chPref val="3"/>
        </dgm:presLayoutVars>
      </dgm:prSet>
      <dgm:spPr/>
    </dgm:pt>
    <dgm:pt modelId="{B706227D-3B63-44DB-9640-0FF4CFB1D44E}" type="pres">
      <dgm:prSet presAssocID="{FAE50BDD-C721-4FD2-A988-D4DB46141FCB}" presName="rootConnector1" presStyleLbl="node1" presStyleIdx="0" presStyleCnt="0"/>
      <dgm:spPr/>
    </dgm:pt>
    <dgm:pt modelId="{7348B7F3-0A25-4EBF-8D3F-B0F81207D545}" type="pres">
      <dgm:prSet presAssocID="{FAE50BDD-C721-4FD2-A988-D4DB46141FCB}" presName="hierChild2" presStyleCnt="0"/>
      <dgm:spPr/>
    </dgm:pt>
    <dgm:pt modelId="{669B87AB-A532-4E18-ABDC-BF683945DA6E}" type="pres">
      <dgm:prSet presAssocID="{FAE50BDD-C721-4FD2-A988-D4DB46141FCB}" presName="hierChild3" presStyleCnt="0"/>
      <dgm:spPr/>
    </dgm:pt>
    <dgm:pt modelId="{E49448AD-E262-452F-B75D-A81794DCE4A0}" type="pres">
      <dgm:prSet presAssocID="{FEFE96E7-1A3C-4A01-8C60-58926A62CAD0}" presName="hierRoot1" presStyleCnt="0">
        <dgm:presLayoutVars>
          <dgm:hierBranch val="init"/>
        </dgm:presLayoutVars>
      </dgm:prSet>
      <dgm:spPr/>
    </dgm:pt>
    <dgm:pt modelId="{90A5E256-4FDF-46DA-BB89-DE6BA1A8142C}" type="pres">
      <dgm:prSet presAssocID="{FEFE96E7-1A3C-4A01-8C60-58926A62CAD0}" presName="rootComposite1" presStyleCnt="0"/>
      <dgm:spPr/>
    </dgm:pt>
    <dgm:pt modelId="{65CE285C-208B-4391-AE46-D1EB34006084}" type="pres">
      <dgm:prSet presAssocID="{FEFE96E7-1A3C-4A01-8C60-58926A62CAD0}" presName="rootText1" presStyleLbl="node0" presStyleIdx="1" presStyleCnt="3">
        <dgm:presLayoutVars>
          <dgm:chPref val="3"/>
        </dgm:presLayoutVars>
      </dgm:prSet>
      <dgm:spPr/>
    </dgm:pt>
    <dgm:pt modelId="{6A5E17BC-E89E-4C51-A257-573553B88D88}" type="pres">
      <dgm:prSet presAssocID="{FEFE96E7-1A3C-4A01-8C60-58926A62CAD0}" presName="rootConnector1" presStyleLbl="node1" presStyleIdx="0" presStyleCnt="0"/>
      <dgm:spPr/>
    </dgm:pt>
    <dgm:pt modelId="{C5F76882-6846-4CDE-B124-674D743F25D4}" type="pres">
      <dgm:prSet presAssocID="{FEFE96E7-1A3C-4A01-8C60-58926A62CAD0}" presName="hierChild2" presStyleCnt="0"/>
      <dgm:spPr/>
    </dgm:pt>
    <dgm:pt modelId="{61699D2A-F8D4-440C-9D2E-27F1B4C4E81F}" type="pres">
      <dgm:prSet presAssocID="{FEFE96E7-1A3C-4A01-8C60-58926A62CAD0}" presName="hierChild3" presStyleCnt="0"/>
      <dgm:spPr/>
    </dgm:pt>
    <dgm:pt modelId="{F640A659-D623-43B8-89E5-B42BB36A3E7D}" type="pres">
      <dgm:prSet presAssocID="{9E183001-9750-4699-9A66-183C911D8309}" presName="hierRoot1" presStyleCnt="0">
        <dgm:presLayoutVars>
          <dgm:hierBranch val="init"/>
        </dgm:presLayoutVars>
      </dgm:prSet>
      <dgm:spPr/>
    </dgm:pt>
    <dgm:pt modelId="{268396A6-4422-4429-957D-AB3832E1F555}" type="pres">
      <dgm:prSet presAssocID="{9E183001-9750-4699-9A66-183C911D8309}" presName="rootComposite1" presStyleCnt="0"/>
      <dgm:spPr/>
    </dgm:pt>
    <dgm:pt modelId="{CFFD9453-13C3-4B67-A23D-AB691D0C8D2A}" type="pres">
      <dgm:prSet presAssocID="{9E183001-9750-4699-9A66-183C911D8309}" presName="rootText1" presStyleLbl="node0" presStyleIdx="2" presStyleCnt="3">
        <dgm:presLayoutVars>
          <dgm:chPref val="3"/>
        </dgm:presLayoutVars>
      </dgm:prSet>
      <dgm:spPr/>
    </dgm:pt>
    <dgm:pt modelId="{9972CE4E-ED48-4798-8D70-5A0C8E332342}" type="pres">
      <dgm:prSet presAssocID="{9E183001-9750-4699-9A66-183C911D8309}" presName="rootConnector1" presStyleLbl="node1" presStyleIdx="0" presStyleCnt="0"/>
      <dgm:spPr/>
    </dgm:pt>
    <dgm:pt modelId="{C85B4463-505F-40B1-965B-FD4EB2C6C796}" type="pres">
      <dgm:prSet presAssocID="{9E183001-9750-4699-9A66-183C911D8309}" presName="hierChild2" presStyleCnt="0"/>
      <dgm:spPr/>
    </dgm:pt>
    <dgm:pt modelId="{E82BCE52-CE0E-4EEF-B36A-CF5F958FE4E9}" type="pres">
      <dgm:prSet presAssocID="{9E183001-9750-4699-9A66-183C911D8309}" presName="hierChild3" presStyleCnt="0"/>
      <dgm:spPr/>
    </dgm:pt>
  </dgm:ptLst>
  <dgm:cxnLst>
    <dgm:cxn modelId="{1FB4303E-EE17-4346-A1F7-DDB7A6D5F3DA}" srcId="{C13CAD21-1A2C-4DD1-B93E-4BF7A75E1FF8}" destId="{FAE50BDD-C721-4FD2-A988-D4DB46141FCB}" srcOrd="0" destOrd="0" parTransId="{02124DC1-E15A-43AC-984B-06A7F2843441}" sibTransId="{66D80EB3-638A-4174-8FE9-9FAC0D2CFC97}"/>
    <dgm:cxn modelId="{872B3C5D-6CED-4FBD-93B1-3C2EDB7BDC8D}" type="presOf" srcId="{C13CAD21-1A2C-4DD1-B93E-4BF7A75E1FF8}" destId="{B81BC014-14CD-4DF2-AD77-FA3BDA42B48B}" srcOrd="0" destOrd="0" presId="urn:microsoft.com/office/officeart/2009/3/layout/HorizontalOrganizationChart"/>
    <dgm:cxn modelId="{5E26E06E-CDC7-4A96-9798-4D567A4AAA5D}" type="presOf" srcId="{FEFE96E7-1A3C-4A01-8C60-58926A62CAD0}" destId="{6A5E17BC-E89E-4C51-A257-573553B88D88}" srcOrd="1" destOrd="0" presId="urn:microsoft.com/office/officeart/2009/3/layout/HorizontalOrganizationChart"/>
    <dgm:cxn modelId="{FDBF3F53-DBF2-47B4-8A83-26B89C3017FC}" type="presOf" srcId="{FAE50BDD-C721-4FD2-A988-D4DB46141FCB}" destId="{B706227D-3B63-44DB-9640-0FF4CFB1D44E}" srcOrd="1" destOrd="0" presId="urn:microsoft.com/office/officeart/2009/3/layout/HorizontalOrganizationChart"/>
    <dgm:cxn modelId="{BFF4709B-6046-436A-BCDF-5AB3938CB781}" type="presOf" srcId="{9E183001-9750-4699-9A66-183C911D8309}" destId="{CFFD9453-13C3-4B67-A23D-AB691D0C8D2A}" srcOrd="0" destOrd="0" presId="urn:microsoft.com/office/officeart/2009/3/layout/HorizontalOrganizationChart"/>
    <dgm:cxn modelId="{B47F4BB3-2CD6-47C6-B218-32E3BBD5A984}" type="presOf" srcId="{FAE50BDD-C721-4FD2-A988-D4DB46141FCB}" destId="{4FA7C2F3-1556-4D6C-8CB3-C3383FA26B29}" srcOrd="0" destOrd="0" presId="urn:microsoft.com/office/officeart/2009/3/layout/HorizontalOrganizationChart"/>
    <dgm:cxn modelId="{BEB6BBB9-968A-4ED7-A86A-19145456FD25}" srcId="{C13CAD21-1A2C-4DD1-B93E-4BF7A75E1FF8}" destId="{FEFE96E7-1A3C-4A01-8C60-58926A62CAD0}" srcOrd="1" destOrd="0" parTransId="{533F77E8-2F4C-4120-8391-0BF32441ED0D}" sibTransId="{B0F93B48-C61E-4F70-AFCB-FC23A9205F09}"/>
    <dgm:cxn modelId="{3BB2DDD9-0C47-4FF3-B7FE-E55E3D031A7E}" type="presOf" srcId="{FEFE96E7-1A3C-4A01-8C60-58926A62CAD0}" destId="{65CE285C-208B-4391-AE46-D1EB34006084}" srcOrd="0" destOrd="0" presId="urn:microsoft.com/office/officeart/2009/3/layout/HorizontalOrganizationChart"/>
    <dgm:cxn modelId="{0BB58BE6-1F42-4394-A991-A7C04DB57038}" type="presOf" srcId="{9E183001-9750-4699-9A66-183C911D8309}" destId="{9972CE4E-ED48-4798-8D70-5A0C8E332342}" srcOrd="1" destOrd="0" presId="urn:microsoft.com/office/officeart/2009/3/layout/HorizontalOrganizationChart"/>
    <dgm:cxn modelId="{83AEE3FF-DD87-484F-A77E-9BD3BE034A26}" srcId="{C13CAD21-1A2C-4DD1-B93E-4BF7A75E1FF8}" destId="{9E183001-9750-4699-9A66-183C911D8309}" srcOrd="2" destOrd="0" parTransId="{CAA46CCE-170B-4E4B-926C-129EF5557D54}" sibTransId="{7E304C82-B75A-457E-87F1-86DAE3780307}"/>
    <dgm:cxn modelId="{2FECEE70-37A7-4F20-922B-1CE342DEEA51}" type="presParOf" srcId="{B81BC014-14CD-4DF2-AD77-FA3BDA42B48B}" destId="{28E98362-9C58-4CB6-8400-C08B598683F9}" srcOrd="0" destOrd="0" presId="urn:microsoft.com/office/officeart/2009/3/layout/HorizontalOrganizationChart"/>
    <dgm:cxn modelId="{B711A22A-D2CC-4754-8860-CEA6E7DE6FBE}" type="presParOf" srcId="{28E98362-9C58-4CB6-8400-C08B598683F9}" destId="{2344EF01-3EEA-46FE-88F1-604DBCC233B6}" srcOrd="0" destOrd="0" presId="urn:microsoft.com/office/officeart/2009/3/layout/HorizontalOrganizationChart"/>
    <dgm:cxn modelId="{CDCEFD2C-3B6F-4AF9-8A5B-200C22E773B2}" type="presParOf" srcId="{2344EF01-3EEA-46FE-88F1-604DBCC233B6}" destId="{4FA7C2F3-1556-4D6C-8CB3-C3383FA26B29}" srcOrd="0" destOrd="0" presId="urn:microsoft.com/office/officeart/2009/3/layout/HorizontalOrganizationChart"/>
    <dgm:cxn modelId="{3C085477-98A2-4E89-B129-C0AAF9DE3385}" type="presParOf" srcId="{2344EF01-3EEA-46FE-88F1-604DBCC233B6}" destId="{B706227D-3B63-44DB-9640-0FF4CFB1D44E}" srcOrd="1" destOrd="0" presId="urn:microsoft.com/office/officeart/2009/3/layout/HorizontalOrganizationChart"/>
    <dgm:cxn modelId="{B642B923-51BE-4026-A18A-F836C459D91F}" type="presParOf" srcId="{28E98362-9C58-4CB6-8400-C08B598683F9}" destId="{7348B7F3-0A25-4EBF-8D3F-B0F81207D545}" srcOrd="1" destOrd="0" presId="urn:microsoft.com/office/officeart/2009/3/layout/HorizontalOrganizationChart"/>
    <dgm:cxn modelId="{B7A7B745-5A19-4A43-9199-CC6306D87BD1}" type="presParOf" srcId="{28E98362-9C58-4CB6-8400-C08B598683F9}" destId="{669B87AB-A532-4E18-ABDC-BF683945DA6E}" srcOrd="2" destOrd="0" presId="urn:microsoft.com/office/officeart/2009/3/layout/HorizontalOrganizationChart"/>
    <dgm:cxn modelId="{2492792B-EF7A-4777-BC23-CC6F2A5D5B49}" type="presParOf" srcId="{B81BC014-14CD-4DF2-AD77-FA3BDA42B48B}" destId="{E49448AD-E262-452F-B75D-A81794DCE4A0}" srcOrd="1" destOrd="0" presId="urn:microsoft.com/office/officeart/2009/3/layout/HorizontalOrganizationChart"/>
    <dgm:cxn modelId="{CECBA763-94CB-4F5F-95EF-E7CF73AB1A15}" type="presParOf" srcId="{E49448AD-E262-452F-B75D-A81794DCE4A0}" destId="{90A5E256-4FDF-46DA-BB89-DE6BA1A8142C}" srcOrd="0" destOrd="0" presId="urn:microsoft.com/office/officeart/2009/3/layout/HorizontalOrganizationChart"/>
    <dgm:cxn modelId="{891855A2-77EF-4AE0-A6CC-A69C4B9DDB0B}" type="presParOf" srcId="{90A5E256-4FDF-46DA-BB89-DE6BA1A8142C}" destId="{65CE285C-208B-4391-AE46-D1EB34006084}" srcOrd="0" destOrd="0" presId="urn:microsoft.com/office/officeart/2009/3/layout/HorizontalOrganizationChart"/>
    <dgm:cxn modelId="{6D37779C-6D68-44BD-99D8-9C079905E028}" type="presParOf" srcId="{90A5E256-4FDF-46DA-BB89-DE6BA1A8142C}" destId="{6A5E17BC-E89E-4C51-A257-573553B88D88}" srcOrd="1" destOrd="0" presId="urn:microsoft.com/office/officeart/2009/3/layout/HorizontalOrganizationChart"/>
    <dgm:cxn modelId="{C5563038-69B2-4C52-9539-4CFE54A3E7E7}" type="presParOf" srcId="{E49448AD-E262-452F-B75D-A81794DCE4A0}" destId="{C5F76882-6846-4CDE-B124-674D743F25D4}" srcOrd="1" destOrd="0" presId="urn:microsoft.com/office/officeart/2009/3/layout/HorizontalOrganizationChart"/>
    <dgm:cxn modelId="{F62FF3F1-80EC-4468-ACC1-A9305C330DDE}" type="presParOf" srcId="{E49448AD-E262-452F-B75D-A81794DCE4A0}" destId="{61699D2A-F8D4-440C-9D2E-27F1B4C4E81F}" srcOrd="2" destOrd="0" presId="urn:microsoft.com/office/officeart/2009/3/layout/HorizontalOrganizationChart"/>
    <dgm:cxn modelId="{ECC14D0B-D17D-40AC-8FCA-E3AEED84BE37}" type="presParOf" srcId="{B81BC014-14CD-4DF2-AD77-FA3BDA42B48B}" destId="{F640A659-D623-43B8-89E5-B42BB36A3E7D}" srcOrd="2" destOrd="0" presId="urn:microsoft.com/office/officeart/2009/3/layout/HorizontalOrganizationChart"/>
    <dgm:cxn modelId="{0DCB10D7-E5FF-4A8B-BBB1-4331F826B985}" type="presParOf" srcId="{F640A659-D623-43B8-89E5-B42BB36A3E7D}" destId="{268396A6-4422-4429-957D-AB3832E1F555}" srcOrd="0" destOrd="0" presId="urn:microsoft.com/office/officeart/2009/3/layout/HorizontalOrganizationChart"/>
    <dgm:cxn modelId="{83D040A7-CABE-4F7E-AD84-F9DEC595329A}" type="presParOf" srcId="{268396A6-4422-4429-957D-AB3832E1F555}" destId="{CFFD9453-13C3-4B67-A23D-AB691D0C8D2A}" srcOrd="0" destOrd="0" presId="urn:microsoft.com/office/officeart/2009/3/layout/HorizontalOrganizationChart"/>
    <dgm:cxn modelId="{D87B1528-AA14-4CA0-87F8-062C575CB3FA}" type="presParOf" srcId="{268396A6-4422-4429-957D-AB3832E1F555}" destId="{9972CE4E-ED48-4798-8D70-5A0C8E332342}" srcOrd="1" destOrd="0" presId="urn:microsoft.com/office/officeart/2009/3/layout/HorizontalOrganizationChart"/>
    <dgm:cxn modelId="{FECE49A4-61B3-46B2-A105-F3A388194F71}" type="presParOf" srcId="{F640A659-D623-43B8-89E5-B42BB36A3E7D}" destId="{C85B4463-505F-40B1-965B-FD4EB2C6C796}" srcOrd="1" destOrd="0" presId="urn:microsoft.com/office/officeart/2009/3/layout/HorizontalOrganizationChart"/>
    <dgm:cxn modelId="{479AE043-ADB5-4E85-A9CC-928C6F198D8E}" type="presParOf" srcId="{F640A659-D623-43B8-89E5-B42BB36A3E7D}" destId="{E82BCE52-CE0E-4EEF-B36A-CF5F958FE4E9}"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F6260-13B3-48F6-BA79-0C193695098D}">
      <dsp:nvSpPr>
        <dsp:cNvPr id="0" name=""/>
        <dsp:cNvSpPr/>
      </dsp:nvSpPr>
      <dsp:spPr>
        <a:xfrm>
          <a:off x="209682" y="503"/>
          <a:ext cx="2785558" cy="1671335"/>
        </a:xfrm>
        <a:prstGeom prst="rect">
          <a:avLst/>
        </a:prstGeom>
        <a:solidFill>
          <a:srgbClr val="EBB83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Myth: Self-harm is attention seeking</a:t>
          </a:r>
          <a:endParaRPr lang="en-US" sz="1800" kern="1200" dirty="0"/>
        </a:p>
      </dsp:txBody>
      <dsp:txXfrm>
        <a:off x="209682" y="503"/>
        <a:ext cx="2785558" cy="1671335"/>
      </dsp:txXfrm>
    </dsp:sp>
    <dsp:sp modelId="{E5B0172A-7EB1-4ADD-8CB8-9B4FE7F4FE66}">
      <dsp:nvSpPr>
        <dsp:cNvPr id="0" name=""/>
        <dsp:cNvSpPr/>
      </dsp:nvSpPr>
      <dsp:spPr>
        <a:xfrm>
          <a:off x="3273796" y="503"/>
          <a:ext cx="2785558" cy="1671335"/>
        </a:xfrm>
        <a:prstGeom prst="rect">
          <a:avLst/>
        </a:prstGeom>
        <a:solidFill>
          <a:srgbClr val="5C7BB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Fact: Most Self-harm takes place in private.</a:t>
          </a:r>
          <a:endParaRPr lang="en-US" sz="1800" kern="1200" dirty="0"/>
        </a:p>
      </dsp:txBody>
      <dsp:txXfrm>
        <a:off x="3273796" y="503"/>
        <a:ext cx="2785558" cy="1671335"/>
      </dsp:txXfrm>
    </dsp:sp>
    <dsp:sp modelId="{04F734C8-8485-4387-9217-625908C1B6DB}">
      <dsp:nvSpPr>
        <dsp:cNvPr id="0" name=""/>
        <dsp:cNvSpPr/>
      </dsp:nvSpPr>
      <dsp:spPr>
        <a:xfrm>
          <a:off x="209682" y="1950394"/>
          <a:ext cx="2785558" cy="1671335"/>
        </a:xfrm>
        <a:prstGeom prst="rect">
          <a:avLst/>
        </a:prstGeom>
        <a:solidFill>
          <a:srgbClr val="EBB83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Myth: Self-harm is a suicide attempt</a:t>
          </a:r>
          <a:endParaRPr lang="en-US" sz="1800" kern="1200" dirty="0"/>
        </a:p>
      </dsp:txBody>
      <dsp:txXfrm>
        <a:off x="209682" y="1950394"/>
        <a:ext cx="2785558" cy="1671335"/>
      </dsp:txXfrm>
    </dsp:sp>
    <dsp:sp modelId="{FA2BF724-44D4-43F7-B1C5-C00FB1C1D5E7}">
      <dsp:nvSpPr>
        <dsp:cNvPr id="0" name=""/>
        <dsp:cNvSpPr/>
      </dsp:nvSpPr>
      <dsp:spPr>
        <a:xfrm>
          <a:off x="3273796" y="1950394"/>
          <a:ext cx="2785558" cy="1671335"/>
        </a:xfrm>
        <a:prstGeom prst="rect">
          <a:avLst/>
        </a:prstGeom>
        <a:solidFill>
          <a:srgbClr val="5C7BB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Fact: Most people who engage in Self-harm do so as a way of staying alive (coping) it’s not about ending (suicide)</a:t>
          </a:r>
          <a:endParaRPr lang="en-US" sz="1800" kern="1200" dirty="0"/>
        </a:p>
      </dsp:txBody>
      <dsp:txXfrm>
        <a:off x="3273796" y="1950394"/>
        <a:ext cx="2785558" cy="1671335"/>
      </dsp:txXfrm>
    </dsp:sp>
    <dsp:sp modelId="{AEA06ACA-661E-478D-B93C-A77CF6EF040C}">
      <dsp:nvSpPr>
        <dsp:cNvPr id="0" name=""/>
        <dsp:cNvSpPr/>
      </dsp:nvSpPr>
      <dsp:spPr>
        <a:xfrm>
          <a:off x="209682" y="3900286"/>
          <a:ext cx="2785558" cy="1671335"/>
        </a:xfrm>
        <a:prstGeom prst="rect">
          <a:avLst/>
        </a:prstGeom>
        <a:solidFill>
          <a:srgbClr val="EBB83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Myth: People who engage in Self-harm enjoy pain</a:t>
          </a:r>
          <a:endParaRPr lang="en-US" sz="1800" kern="1200" dirty="0"/>
        </a:p>
      </dsp:txBody>
      <dsp:txXfrm>
        <a:off x="209682" y="3900286"/>
        <a:ext cx="2785558" cy="1671335"/>
      </dsp:txXfrm>
    </dsp:sp>
    <dsp:sp modelId="{72B19548-B82E-4529-811E-515D77172D83}">
      <dsp:nvSpPr>
        <dsp:cNvPr id="0" name=""/>
        <dsp:cNvSpPr/>
      </dsp:nvSpPr>
      <dsp:spPr>
        <a:xfrm>
          <a:off x="3273796" y="3900286"/>
          <a:ext cx="2785558" cy="1671335"/>
        </a:xfrm>
        <a:prstGeom prst="rect">
          <a:avLst/>
        </a:prstGeom>
        <a:solidFill>
          <a:srgbClr val="5C7BB9"/>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E" sz="1800" kern="1200" dirty="0"/>
            <a:t>Fact: People who engage in self-harm do so to shift the focus from the emotional distress, and are possibly trying to communicate that distress.</a:t>
          </a:r>
          <a:endParaRPr lang="en-US" sz="1800" kern="1200" dirty="0"/>
        </a:p>
      </dsp:txBody>
      <dsp:txXfrm>
        <a:off x="3273796" y="3900286"/>
        <a:ext cx="2785558" cy="1671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7C2F3-1556-4D6C-8CB3-C3383FA26B29}">
      <dsp:nvSpPr>
        <dsp:cNvPr id="0" name=""/>
        <dsp:cNvSpPr/>
      </dsp:nvSpPr>
      <dsp:spPr>
        <a:xfrm>
          <a:off x="743070" y="25"/>
          <a:ext cx="4782896" cy="1458783"/>
        </a:xfrm>
        <a:prstGeom prst="rect">
          <a:avLst/>
        </a:prstGeom>
        <a:solidFill>
          <a:srgbClr val="EBB83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The concept of self-care is similar to the safety procedures on an aircraft:</a:t>
          </a:r>
          <a:endParaRPr lang="en-US" sz="2300" kern="1200" dirty="0"/>
        </a:p>
      </dsp:txBody>
      <dsp:txXfrm>
        <a:off x="743070" y="25"/>
        <a:ext cx="4782896" cy="1458783"/>
      </dsp:txXfrm>
    </dsp:sp>
    <dsp:sp modelId="{65CE285C-208B-4391-AE46-D1EB34006084}">
      <dsp:nvSpPr>
        <dsp:cNvPr id="0" name=""/>
        <dsp:cNvSpPr/>
      </dsp:nvSpPr>
      <dsp:spPr>
        <a:xfrm>
          <a:off x="743070" y="2056670"/>
          <a:ext cx="4782896" cy="1458783"/>
        </a:xfrm>
        <a:prstGeom prst="rect">
          <a:avLst/>
        </a:prstGeom>
        <a:solidFill>
          <a:srgbClr val="EBB83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i="1" kern="1200" dirty="0"/>
            <a:t>“In the unlikely event of an emergency, fit your own oxygen mask first, before attending to children or dependents”</a:t>
          </a:r>
          <a:br>
            <a:rPr lang="en-US" sz="2300" b="1" kern="1200" dirty="0"/>
          </a:br>
          <a:endParaRPr lang="en-US" sz="2300" kern="1200" dirty="0"/>
        </a:p>
      </dsp:txBody>
      <dsp:txXfrm>
        <a:off x="743070" y="2056670"/>
        <a:ext cx="4782896" cy="1458783"/>
      </dsp:txXfrm>
    </dsp:sp>
    <dsp:sp modelId="{CFFD9453-13C3-4B67-A23D-AB691D0C8D2A}">
      <dsp:nvSpPr>
        <dsp:cNvPr id="0" name=""/>
        <dsp:cNvSpPr/>
      </dsp:nvSpPr>
      <dsp:spPr>
        <a:xfrm>
          <a:off x="743070" y="4113316"/>
          <a:ext cx="4782896" cy="1458783"/>
        </a:xfrm>
        <a:prstGeom prst="rect">
          <a:avLst/>
        </a:prstGeom>
        <a:solidFill>
          <a:srgbClr val="EBB83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By putting yourself first, you can more effectively help your those in need.</a:t>
          </a:r>
          <a:endParaRPr lang="en-US" sz="2300" kern="1200" dirty="0"/>
        </a:p>
      </dsp:txBody>
      <dsp:txXfrm>
        <a:off x="743070" y="4113316"/>
        <a:ext cx="4782896" cy="14587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572CC-06A9-4064-86B1-D5BB4D9DFE61}" type="datetimeFigureOut">
              <a:rPr lang="en-IE" smtClean="0"/>
              <a:t>05/03/2018</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14AB3-B4F6-4D5F-B2E4-A3AEA0E8DFD8}" type="slidenum">
              <a:rPr lang="en-IE" smtClean="0"/>
              <a:t>‹#›</a:t>
            </a:fld>
            <a:endParaRPr lang="en-IE"/>
          </a:p>
        </p:txBody>
      </p:sp>
    </p:spTree>
    <p:extLst>
      <p:ext uri="{BB962C8B-B14F-4D97-AF65-F5344CB8AC3E}">
        <p14:creationId xmlns:p14="http://schemas.microsoft.com/office/powerpoint/2010/main" val="29868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dirty="0"/>
              <a:t>All our Therapists are professionally qualified and accredited and the team is made up of both Psychotherapists and Counselling Psychologists. </a:t>
            </a:r>
          </a:p>
          <a:p>
            <a:pPr marL="171450" indent="-171450">
              <a:buFont typeface="Arial" panose="020B0604020202020204" pitchFamily="34" charset="0"/>
              <a:buChar char="•"/>
            </a:pPr>
            <a:r>
              <a:rPr lang="en-IE" dirty="0"/>
              <a:t>Staff are carefully selected and are chosen not alone for their academic qualifications but also for their personal warmth. </a:t>
            </a:r>
          </a:p>
          <a:p>
            <a:pPr marL="171450" indent="-171450">
              <a:buFont typeface="Arial" panose="020B0604020202020204" pitchFamily="34" charset="0"/>
              <a:buChar char="•"/>
            </a:pPr>
            <a:r>
              <a:rPr lang="en-IE" dirty="0"/>
              <a:t>The Therapists are  trained in the therapeutic models developed by Pieta, where we aim to lift suicidal ideation and in relation to self harm, we aim to move the client from self harm to self care. </a:t>
            </a:r>
          </a:p>
          <a:p>
            <a:pPr marL="171450" indent="-171450">
              <a:buFont typeface="Arial" panose="020B0604020202020204" pitchFamily="34" charset="0"/>
              <a:buChar char="•"/>
            </a:pPr>
            <a:endParaRPr lang="en-IE" dirty="0"/>
          </a:p>
          <a:p>
            <a:pPr marL="171450" indent="-171450">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8834F52A-05CF-4940-87B9-FAB9BEE8B0B3}" type="slidenum">
              <a:rPr lang="en-IE" smtClean="0">
                <a:solidFill>
                  <a:prstClr val="black"/>
                </a:solidFill>
              </a:rPr>
              <a:pPr/>
              <a:t>7</a:t>
            </a:fld>
            <a:endParaRPr lang="en-IE">
              <a:solidFill>
                <a:prstClr val="black"/>
              </a:solidFill>
            </a:endParaRPr>
          </a:p>
        </p:txBody>
      </p:sp>
    </p:spTree>
    <p:extLst>
      <p:ext uri="{BB962C8B-B14F-4D97-AF65-F5344CB8AC3E}">
        <p14:creationId xmlns:p14="http://schemas.microsoft.com/office/powerpoint/2010/main" val="930440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8C7EA3-C726-4BEA-B86B-F805CD8FB570}"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226702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43CA6EC-4F28-44D1-9135-C1C07027CF95}" type="slidenum">
              <a:rPr lang="en-IE" smtClean="0">
                <a:solidFill>
                  <a:prstClr val="black"/>
                </a:solidFill>
              </a:rPr>
              <a:pPr/>
              <a:t>31</a:t>
            </a:fld>
            <a:endParaRPr lang="en-IE">
              <a:solidFill>
                <a:prstClr val="black"/>
              </a:solidFill>
            </a:endParaRPr>
          </a:p>
        </p:txBody>
      </p:sp>
    </p:spTree>
    <p:extLst>
      <p:ext uri="{BB962C8B-B14F-4D97-AF65-F5344CB8AC3E}">
        <p14:creationId xmlns:p14="http://schemas.microsoft.com/office/powerpoint/2010/main" val="67358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6C51AD5-AD3F-430D-A9E9-325AAF7D0380}" type="slidenum">
              <a:rPr lang="en-IE" smtClean="0">
                <a:solidFill>
                  <a:prstClr val="black"/>
                </a:solidFill>
              </a:rPr>
              <a:pPr/>
              <a:t>8</a:t>
            </a:fld>
            <a:endParaRPr lang="en-IE">
              <a:solidFill>
                <a:prstClr val="black"/>
              </a:solidFill>
            </a:endParaRPr>
          </a:p>
        </p:txBody>
      </p:sp>
    </p:spTree>
    <p:extLst>
      <p:ext uri="{BB962C8B-B14F-4D97-AF65-F5344CB8AC3E}">
        <p14:creationId xmlns:p14="http://schemas.microsoft.com/office/powerpoint/2010/main" val="187515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6C51AD5-AD3F-430D-A9E9-325AAF7D0380}" type="slidenum">
              <a:rPr lang="en-IE" smtClean="0">
                <a:solidFill>
                  <a:prstClr val="black"/>
                </a:solidFill>
              </a:rPr>
              <a:pPr/>
              <a:t>11</a:t>
            </a:fld>
            <a:endParaRPr lang="en-IE">
              <a:solidFill>
                <a:prstClr val="black"/>
              </a:solidFill>
            </a:endParaRPr>
          </a:p>
        </p:txBody>
      </p:sp>
    </p:spTree>
    <p:extLst>
      <p:ext uri="{BB962C8B-B14F-4D97-AF65-F5344CB8AC3E}">
        <p14:creationId xmlns:p14="http://schemas.microsoft.com/office/powerpoint/2010/main" val="210327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6C51AD5-AD3F-430D-A9E9-325AAF7D0380}" type="slidenum">
              <a:rPr lang="en-IE" smtClean="0">
                <a:solidFill>
                  <a:prstClr val="black"/>
                </a:solidFill>
              </a:rPr>
              <a:pPr/>
              <a:t>12</a:t>
            </a:fld>
            <a:endParaRPr lang="en-IE">
              <a:solidFill>
                <a:prstClr val="black"/>
              </a:solidFill>
            </a:endParaRPr>
          </a:p>
        </p:txBody>
      </p:sp>
    </p:spTree>
    <p:extLst>
      <p:ext uri="{BB962C8B-B14F-4D97-AF65-F5344CB8AC3E}">
        <p14:creationId xmlns:p14="http://schemas.microsoft.com/office/powerpoint/2010/main" val="3944726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6C51AD5-AD3F-430D-A9E9-325AAF7D0380}" type="slidenum">
              <a:rPr lang="en-IE" smtClean="0">
                <a:solidFill>
                  <a:prstClr val="black"/>
                </a:solidFill>
              </a:rPr>
              <a:pPr/>
              <a:t>14</a:t>
            </a:fld>
            <a:endParaRPr lang="en-IE">
              <a:solidFill>
                <a:prstClr val="black"/>
              </a:solidFill>
            </a:endParaRPr>
          </a:p>
        </p:txBody>
      </p:sp>
    </p:spTree>
    <p:extLst>
      <p:ext uri="{BB962C8B-B14F-4D97-AF65-F5344CB8AC3E}">
        <p14:creationId xmlns:p14="http://schemas.microsoft.com/office/powerpoint/2010/main" val="78171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6C51AD5-AD3F-430D-A9E9-325AAF7D0380}" type="slidenum">
              <a:rPr lang="en-IE" smtClean="0">
                <a:solidFill>
                  <a:prstClr val="black"/>
                </a:solidFill>
              </a:rPr>
              <a:pPr/>
              <a:t>15</a:t>
            </a:fld>
            <a:endParaRPr lang="en-IE">
              <a:solidFill>
                <a:prstClr val="black"/>
              </a:solidFill>
            </a:endParaRPr>
          </a:p>
        </p:txBody>
      </p:sp>
    </p:spTree>
    <p:extLst>
      <p:ext uri="{BB962C8B-B14F-4D97-AF65-F5344CB8AC3E}">
        <p14:creationId xmlns:p14="http://schemas.microsoft.com/office/powerpoint/2010/main" val="250422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 would also mention any boundaries that you have, </a:t>
            </a:r>
            <a:r>
              <a:rPr lang="en-IE" dirty="0" err="1"/>
              <a:t>eg</a:t>
            </a:r>
            <a:r>
              <a:rPr lang="en-IE" dirty="0"/>
              <a:t> times you are available</a:t>
            </a:r>
            <a:endParaRPr lang="en-GB" dirty="0"/>
          </a:p>
        </p:txBody>
      </p:sp>
      <p:sp>
        <p:nvSpPr>
          <p:cNvPr id="4" name="Slide Number Placeholder 3"/>
          <p:cNvSpPr>
            <a:spLocks noGrp="1"/>
          </p:cNvSpPr>
          <p:nvPr>
            <p:ph type="sldNum" sz="quarter" idx="10"/>
          </p:nvPr>
        </p:nvSpPr>
        <p:spPr/>
        <p:txBody>
          <a:bodyPr/>
          <a:lstStyle/>
          <a:p>
            <a:fld id="{169692B1-33AA-46C5-A8B1-C8BDF09AA434}"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90182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6C51AD5-AD3F-430D-A9E9-325AAF7D0380}" type="slidenum">
              <a:rPr lang="en-IE" smtClean="0">
                <a:solidFill>
                  <a:prstClr val="black"/>
                </a:solidFill>
              </a:rPr>
              <a:pPr/>
              <a:t>26</a:t>
            </a:fld>
            <a:endParaRPr lang="en-IE">
              <a:solidFill>
                <a:prstClr val="black"/>
              </a:solidFill>
            </a:endParaRPr>
          </a:p>
        </p:txBody>
      </p:sp>
    </p:spTree>
    <p:extLst>
      <p:ext uri="{BB962C8B-B14F-4D97-AF65-F5344CB8AC3E}">
        <p14:creationId xmlns:p14="http://schemas.microsoft.com/office/powerpoint/2010/main" val="3690612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A6C51AD5-AD3F-430D-A9E9-325AAF7D0380}" type="slidenum">
              <a:rPr lang="en-IE" smtClean="0">
                <a:solidFill>
                  <a:prstClr val="black"/>
                </a:solidFill>
              </a:rPr>
              <a:pPr/>
              <a:t>27</a:t>
            </a:fld>
            <a:endParaRPr lang="en-IE">
              <a:solidFill>
                <a:prstClr val="black"/>
              </a:solidFill>
            </a:endParaRPr>
          </a:p>
        </p:txBody>
      </p:sp>
    </p:spTree>
    <p:extLst>
      <p:ext uri="{BB962C8B-B14F-4D97-AF65-F5344CB8AC3E}">
        <p14:creationId xmlns:p14="http://schemas.microsoft.com/office/powerpoint/2010/main" val="262078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714AB455-20E7-403E-A475-0DC250B07E1A}" type="datetimeFigureOut">
              <a:rPr lang="en-IE" smtClean="0"/>
              <a:t>05/03/2018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43F6298-8FD9-4E1A-95ED-A8F55C97A246}" type="slidenum">
              <a:rPr lang="en-IE" smtClean="0"/>
              <a:t>‹#›</a:t>
            </a:fld>
            <a:endParaRPr lang="en-IE"/>
          </a:p>
        </p:txBody>
      </p:sp>
    </p:spTree>
    <p:extLst>
      <p:ext uri="{BB962C8B-B14F-4D97-AF65-F5344CB8AC3E}">
        <p14:creationId xmlns:p14="http://schemas.microsoft.com/office/powerpoint/2010/main" val="188563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714AB455-20E7-403E-A475-0DC250B07E1A}" type="datetimeFigureOut">
              <a:rPr lang="en-IE" smtClean="0"/>
              <a:t>05/03/2018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43F6298-8FD9-4E1A-95ED-A8F55C97A246}" type="slidenum">
              <a:rPr lang="en-IE" smtClean="0"/>
              <a:t>‹#›</a:t>
            </a:fld>
            <a:endParaRPr lang="en-IE"/>
          </a:p>
        </p:txBody>
      </p:sp>
    </p:spTree>
    <p:extLst>
      <p:ext uri="{BB962C8B-B14F-4D97-AF65-F5344CB8AC3E}">
        <p14:creationId xmlns:p14="http://schemas.microsoft.com/office/powerpoint/2010/main" val="118968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714AB455-20E7-403E-A475-0DC250B07E1A}" type="datetimeFigureOut">
              <a:rPr lang="en-IE" smtClean="0"/>
              <a:t>05/03/2018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43F6298-8FD9-4E1A-95ED-A8F55C97A246}" type="slidenum">
              <a:rPr lang="en-IE" smtClean="0"/>
              <a:t>‹#›</a:t>
            </a:fld>
            <a:endParaRPr lang="en-IE"/>
          </a:p>
        </p:txBody>
      </p:sp>
    </p:spTree>
    <p:extLst>
      <p:ext uri="{BB962C8B-B14F-4D97-AF65-F5344CB8AC3E}">
        <p14:creationId xmlns:p14="http://schemas.microsoft.com/office/powerpoint/2010/main" val="2861514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7029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245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566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6230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1465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0335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8797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738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714AB455-20E7-403E-A475-0DC250B07E1A}" type="datetimeFigureOut">
              <a:rPr lang="en-IE" smtClean="0"/>
              <a:t>05/03/2018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43F6298-8FD9-4E1A-95ED-A8F55C97A246}" type="slidenum">
              <a:rPr lang="en-IE" smtClean="0"/>
              <a:t>‹#›</a:t>
            </a:fld>
            <a:endParaRPr lang="en-IE"/>
          </a:p>
        </p:txBody>
      </p:sp>
    </p:spTree>
    <p:extLst>
      <p:ext uri="{BB962C8B-B14F-4D97-AF65-F5344CB8AC3E}">
        <p14:creationId xmlns:p14="http://schemas.microsoft.com/office/powerpoint/2010/main" val="828115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8200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2591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2208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C8FFB3-FDBE-4053-B8A2-F095B27835D9}" type="datetimeFigureOut">
              <a:rPr lang="en-GB" smtClean="0">
                <a:solidFill>
                  <a:prstClr val="black">
                    <a:tint val="75000"/>
                  </a:prstClr>
                </a:solidFill>
              </a:rPr>
              <a:pPr/>
              <a:t>05/03/2018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24D9FE-A046-41FF-B733-5795E55048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75492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C8FFB3-FDBE-4053-B8A2-F095B27835D9}" type="datetimeFigureOut">
              <a:rPr lang="en-GB" smtClean="0">
                <a:solidFill>
                  <a:prstClr val="black">
                    <a:tint val="75000"/>
                  </a:prstClr>
                </a:solidFill>
              </a:rPr>
              <a:pPr/>
              <a:t>05/03/2018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24D9FE-A046-41FF-B733-5795E55048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49988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C8FFB3-FDBE-4053-B8A2-F095B27835D9}" type="datetimeFigureOut">
              <a:rPr lang="en-GB" smtClean="0">
                <a:solidFill>
                  <a:prstClr val="black">
                    <a:tint val="75000"/>
                  </a:prstClr>
                </a:solidFill>
              </a:rPr>
              <a:pPr/>
              <a:t>05/03/2018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24D9FE-A046-41FF-B733-5795E55048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61176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C8FFB3-FDBE-4053-B8A2-F095B27835D9}" type="datetimeFigureOut">
              <a:rPr lang="en-GB" smtClean="0">
                <a:solidFill>
                  <a:prstClr val="black">
                    <a:tint val="75000"/>
                  </a:prstClr>
                </a:solidFill>
              </a:rPr>
              <a:pPr/>
              <a:t>05/03/2018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A24D9FE-A046-41FF-B733-5795E55048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94299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C8FFB3-FDBE-4053-B8A2-F095B27835D9}" type="datetimeFigureOut">
              <a:rPr lang="en-GB" smtClean="0">
                <a:solidFill>
                  <a:prstClr val="black">
                    <a:tint val="75000"/>
                  </a:prstClr>
                </a:solidFill>
              </a:rPr>
              <a:pPr/>
              <a:t>05/03/2018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A24D9FE-A046-41FF-B733-5795E55048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89922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C8FFB3-FDBE-4053-B8A2-F095B27835D9}" type="datetimeFigureOut">
              <a:rPr lang="en-GB" smtClean="0">
                <a:solidFill>
                  <a:prstClr val="black">
                    <a:tint val="75000"/>
                  </a:prstClr>
                </a:solidFill>
              </a:rPr>
              <a:pPr/>
              <a:t>05/03/2018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A24D9FE-A046-41FF-B733-5795E55048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38745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8FFB3-FDBE-4053-B8A2-F095B27835D9}" type="datetimeFigureOut">
              <a:rPr lang="en-GB" smtClean="0">
                <a:solidFill>
                  <a:prstClr val="black">
                    <a:tint val="75000"/>
                  </a:prstClr>
                </a:solidFill>
              </a:rPr>
              <a:pPr/>
              <a:t>05/03/2018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A24D9FE-A046-41FF-B733-5795E55048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9541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4AB455-20E7-403E-A475-0DC250B07E1A}" type="datetimeFigureOut">
              <a:rPr lang="en-IE" smtClean="0"/>
              <a:t>05/03/2018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43F6298-8FD9-4E1A-95ED-A8F55C97A246}" type="slidenum">
              <a:rPr lang="en-IE" smtClean="0"/>
              <a:t>‹#›</a:t>
            </a:fld>
            <a:endParaRPr lang="en-IE"/>
          </a:p>
        </p:txBody>
      </p:sp>
    </p:spTree>
    <p:extLst>
      <p:ext uri="{BB962C8B-B14F-4D97-AF65-F5344CB8AC3E}">
        <p14:creationId xmlns:p14="http://schemas.microsoft.com/office/powerpoint/2010/main" val="949662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C8FFB3-FDBE-4053-B8A2-F095B27835D9}" type="datetimeFigureOut">
              <a:rPr lang="en-GB" smtClean="0">
                <a:solidFill>
                  <a:prstClr val="black">
                    <a:tint val="75000"/>
                  </a:prstClr>
                </a:solidFill>
              </a:rPr>
              <a:pPr/>
              <a:t>05/03/2018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A24D9FE-A046-41FF-B733-5795E55048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44552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C8FFB3-FDBE-4053-B8A2-F095B27835D9}" type="datetimeFigureOut">
              <a:rPr lang="en-GB" smtClean="0">
                <a:solidFill>
                  <a:prstClr val="black">
                    <a:tint val="75000"/>
                  </a:prstClr>
                </a:solidFill>
              </a:rPr>
              <a:pPr/>
              <a:t>05/03/2018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A24D9FE-A046-41FF-B733-5795E55048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61245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C8FFB3-FDBE-4053-B8A2-F095B27835D9}" type="datetimeFigureOut">
              <a:rPr lang="en-GB" smtClean="0">
                <a:solidFill>
                  <a:prstClr val="black">
                    <a:tint val="75000"/>
                  </a:prstClr>
                </a:solidFill>
              </a:rPr>
              <a:pPr/>
              <a:t>05/03/2018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24D9FE-A046-41FF-B733-5795E55048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39968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C8FFB3-FDBE-4053-B8A2-F095B27835D9}" type="datetimeFigureOut">
              <a:rPr lang="en-GB" smtClean="0">
                <a:solidFill>
                  <a:prstClr val="black">
                    <a:tint val="75000"/>
                  </a:prstClr>
                </a:solidFill>
              </a:rPr>
              <a:pPr/>
              <a:t>05/03/2018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24D9FE-A046-41FF-B733-5795E55048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92522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817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800" b="0" i="0" cap="all">
                <a:solidFill>
                  <a:schemeClr val="bg1"/>
                </a:solidFill>
                <a:latin typeface="Arial Black"/>
                <a:cs typeface="HelveticaNeueLT Std Hvy Ext"/>
              </a:defRPr>
            </a:lvl1pPr>
          </a:lstStyle>
          <a:p>
            <a:r>
              <a:rPr lang="en-GB" dirty="0"/>
              <a:t>Click to edit section title slide</a:t>
            </a:r>
            <a:endParaRPr lang="en-US" dirty="0"/>
          </a:p>
        </p:txBody>
      </p:sp>
    </p:spTree>
    <p:extLst>
      <p:ext uri="{BB962C8B-B14F-4D97-AF65-F5344CB8AC3E}">
        <p14:creationId xmlns:p14="http://schemas.microsoft.com/office/powerpoint/2010/main" val="594457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Section Header">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5630" y="648613"/>
            <a:ext cx="11063111" cy="6575778"/>
          </a:xfrm>
        </p:spPr>
        <p:txBody>
          <a:bodyPr anchor="t"/>
          <a:lstStyle>
            <a:lvl1pPr algn="ctr">
              <a:lnSpc>
                <a:spcPct val="80000"/>
              </a:lnSpc>
              <a:defRPr sz="60000" b="0" i="0" cap="all">
                <a:solidFill>
                  <a:schemeClr val="bg1"/>
                </a:solidFill>
                <a:latin typeface="Arial Black"/>
                <a:cs typeface="HelveticaNeueLT Std Hvy Ext"/>
              </a:defRPr>
            </a:lvl1pPr>
          </a:lstStyle>
          <a:p>
            <a:r>
              <a:rPr lang="en-GB" dirty="0"/>
              <a:t>5</a:t>
            </a:r>
            <a:endParaRPr lang="en-US" dirty="0"/>
          </a:p>
        </p:txBody>
      </p:sp>
      <p:sp>
        <p:nvSpPr>
          <p:cNvPr id="3" name="Rectangle 2"/>
          <p:cNvSpPr/>
          <p:nvPr userDrawn="1"/>
        </p:nvSpPr>
        <p:spPr>
          <a:xfrm>
            <a:off x="-1" y="-862000"/>
            <a:ext cx="12192001" cy="646331"/>
          </a:xfrm>
          <a:prstGeom prst="rect">
            <a:avLst/>
          </a:prstGeom>
        </p:spPr>
        <p:txBody>
          <a:bodyPr wrap="square">
            <a:spAutoFit/>
          </a:bodyPr>
          <a:lstStyle/>
          <a:p>
            <a:pPr defTabSz="457200"/>
            <a:r>
              <a:rPr lang="en-US" dirty="0">
                <a:solidFill>
                  <a:prstClr val="black"/>
                </a:solidFill>
              </a:rPr>
              <a:t>GO BIG!</a:t>
            </a:r>
          </a:p>
          <a:p>
            <a:pPr defTabSz="457200"/>
            <a:r>
              <a:rPr lang="en-US" dirty="0">
                <a:solidFill>
                  <a:prstClr val="black"/>
                </a:solidFill>
              </a:rPr>
              <a:t>Great to use to emphasize significant numbers – less is more when you need to make an impact</a:t>
            </a:r>
          </a:p>
        </p:txBody>
      </p:sp>
    </p:spTree>
    <p:extLst>
      <p:ext uri="{BB962C8B-B14F-4D97-AF65-F5344CB8AC3E}">
        <p14:creationId xmlns:p14="http://schemas.microsoft.com/office/powerpoint/2010/main" val="1932296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for full bleed picture or as a pull quote</a:t>
            </a:r>
          </a:p>
        </p:txBody>
      </p:sp>
      <p:sp>
        <p:nvSpPr>
          <p:cNvPr id="3" name="Rectangle 2"/>
          <p:cNvSpPr/>
          <p:nvPr userDrawn="1"/>
        </p:nvSpPr>
        <p:spPr>
          <a:xfrm>
            <a:off x="0" y="921457"/>
            <a:ext cx="5982355" cy="579790"/>
          </a:xfrm>
          <a:prstGeom prst="rect">
            <a:avLst/>
          </a:prstGeom>
          <a:solidFill>
            <a:srgbClr val="B8383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 name="Rectangle 4"/>
          <p:cNvSpPr/>
          <p:nvPr userDrawn="1"/>
        </p:nvSpPr>
        <p:spPr>
          <a:xfrm>
            <a:off x="-1" y="1488011"/>
            <a:ext cx="8353777" cy="579790"/>
          </a:xfrm>
          <a:prstGeom prst="rect">
            <a:avLst/>
          </a:prstGeom>
          <a:solidFill>
            <a:srgbClr val="B8383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hasCustomPrompt="1"/>
          </p:nvPr>
        </p:nvSpPr>
        <p:spPr>
          <a:xfrm>
            <a:off x="360885" y="903311"/>
            <a:ext cx="7842300" cy="1266293"/>
          </a:xfrm>
        </p:spPr>
        <p:txBody>
          <a:bodyPr anchor="t"/>
          <a:lstStyle>
            <a:lvl1pPr algn="l">
              <a:lnSpc>
                <a:spcPct val="100000"/>
              </a:lnSpc>
              <a:defRPr sz="3700" b="0" i="0" strike="noStrike" cap="all">
                <a:solidFill>
                  <a:schemeClr val="bg1"/>
                </a:solidFill>
                <a:latin typeface="Arial Black"/>
                <a:cs typeface="HelveticaNeueLT Std Hvy Ext"/>
              </a:defRPr>
            </a:lvl1pPr>
          </a:lstStyle>
          <a:p>
            <a:r>
              <a:rPr lang="en-GB" dirty="0"/>
              <a:t>Click to edit </a:t>
            </a:r>
            <a:br>
              <a:rPr lang="en-GB" dirty="0"/>
            </a:br>
            <a:r>
              <a:rPr lang="en-GB" dirty="0"/>
              <a:t>picture title here</a:t>
            </a:r>
            <a:endParaRPr lang="en-US" dirty="0"/>
          </a:p>
        </p:txBody>
      </p:sp>
      <p:sp>
        <p:nvSpPr>
          <p:cNvPr id="7" name="Rectangle 6"/>
          <p:cNvSpPr/>
          <p:nvPr userDrawn="1"/>
        </p:nvSpPr>
        <p:spPr>
          <a:xfrm>
            <a:off x="-4816591" y="-128222"/>
            <a:ext cx="4440296" cy="3139321"/>
          </a:xfrm>
          <a:prstGeom prst="rect">
            <a:avLst/>
          </a:prstGeom>
        </p:spPr>
        <p:txBody>
          <a:bodyPr wrap="square">
            <a:spAutoFit/>
          </a:bodyPr>
          <a:lstStyle/>
          <a:p>
            <a:pPr marL="285750" indent="-285750" defTabSz="457200">
              <a:buFont typeface="Arial"/>
              <a:buChar char="•"/>
            </a:pPr>
            <a:r>
              <a:rPr lang="en-US" dirty="0">
                <a:solidFill>
                  <a:prstClr val="black"/>
                </a:solidFill>
              </a:rPr>
              <a:t>Use full bleed picture</a:t>
            </a:r>
          </a:p>
          <a:p>
            <a:pPr marL="285750" indent="-285750" defTabSz="457200">
              <a:buFont typeface="Arial"/>
              <a:buChar char="•"/>
            </a:pPr>
            <a:r>
              <a:rPr lang="en-US" dirty="0">
                <a:solidFill>
                  <a:prstClr val="black"/>
                </a:solidFill>
              </a:rPr>
              <a:t>Run text in “empty” region of pic – not over faces or action</a:t>
            </a:r>
          </a:p>
          <a:p>
            <a:pPr marL="285750" indent="-285750" defTabSz="457200">
              <a:buFont typeface="Arial"/>
              <a:buChar char="•"/>
            </a:pPr>
            <a:r>
              <a:rPr lang="en-US" dirty="0">
                <a:solidFill>
                  <a:prstClr val="black"/>
                </a:solidFill>
              </a:rPr>
              <a:t>Adjust </a:t>
            </a:r>
            <a:r>
              <a:rPr lang="en-US" dirty="0" err="1">
                <a:solidFill>
                  <a:prstClr val="black"/>
                </a:solidFill>
              </a:rPr>
              <a:t>colour</a:t>
            </a:r>
            <a:r>
              <a:rPr lang="en-US" dirty="0">
                <a:solidFill>
                  <a:prstClr val="black"/>
                </a:solidFill>
              </a:rPr>
              <a:t> strips behind title according to length of text</a:t>
            </a:r>
          </a:p>
          <a:p>
            <a:pPr marL="285750" indent="-285750" defTabSz="457200">
              <a:buFont typeface="Arial"/>
              <a:buChar char="•"/>
            </a:pPr>
            <a:r>
              <a:rPr lang="en-US" dirty="0">
                <a:solidFill>
                  <a:prstClr val="black"/>
                </a:solidFill>
              </a:rPr>
              <a:t>Only use Pieta </a:t>
            </a:r>
            <a:r>
              <a:rPr lang="en-US" dirty="0" err="1">
                <a:solidFill>
                  <a:prstClr val="black"/>
                </a:solidFill>
              </a:rPr>
              <a:t>colours</a:t>
            </a:r>
            <a:r>
              <a:rPr lang="en-US" dirty="0">
                <a:solidFill>
                  <a:prstClr val="black"/>
                </a:solidFill>
              </a:rPr>
              <a:t> for strips and try to coordinate with pic</a:t>
            </a:r>
          </a:p>
          <a:p>
            <a:pPr marL="285750" indent="-285750" defTabSz="457200">
              <a:buFont typeface="Arial"/>
              <a:buChar char="•"/>
            </a:pPr>
            <a:r>
              <a:rPr lang="en-US" dirty="0">
                <a:solidFill>
                  <a:prstClr val="black"/>
                </a:solidFill>
              </a:rPr>
              <a:t>Justify text to the side it sits</a:t>
            </a:r>
          </a:p>
          <a:p>
            <a:pPr marL="285750" indent="-285750" defTabSz="457200">
              <a:buFont typeface="Arial"/>
              <a:buChar char="•"/>
            </a:pPr>
            <a:r>
              <a:rPr lang="en-US" dirty="0">
                <a:solidFill>
                  <a:prstClr val="black"/>
                </a:solidFill>
              </a:rPr>
              <a:t>Run </a:t>
            </a:r>
            <a:r>
              <a:rPr lang="en-US" dirty="0" err="1">
                <a:solidFill>
                  <a:prstClr val="black"/>
                </a:solidFill>
              </a:rPr>
              <a:t>colour</a:t>
            </a:r>
            <a:r>
              <a:rPr lang="en-US" dirty="0">
                <a:solidFill>
                  <a:prstClr val="black"/>
                </a:solidFill>
              </a:rPr>
              <a:t> strips to edge of page and leave about a letter’s width of space on either side of text</a:t>
            </a:r>
          </a:p>
        </p:txBody>
      </p:sp>
    </p:spTree>
    <p:extLst>
      <p:ext uri="{BB962C8B-B14F-4D97-AF65-F5344CB8AC3E}">
        <p14:creationId xmlns:p14="http://schemas.microsoft.com/office/powerpoint/2010/main" val="740126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1"/>
            <a:ext cx="12192000" cy="6857999"/>
          </a:xfrm>
        </p:spPr>
        <p:txBody>
          <a:bodyPr/>
          <a:lstStyle>
            <a:lvl1pPr marL="0" indent="0">
              <a:buFont typeface="Arial"/>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Rectangle 6"/>
          <p:cNvSpPr/>
          <p:nvPr userDrawn="1"/>
        </p:nvSpPr>
        <p:spPr>
          <a:xfrm>
            <a:off x="-4816591" y="-128222"/>
            <a:ext cx="4440296" cy="3139321"/>
          </a:xfrm>
          <a:prstGeom prst="rect">
            <a:avLst/>
          </a:prstGeom>
        </p:spPr>
        <p:txBody>
          <a:bodyPr wrap="square">
            <a:spAutoFit/>
          </a:bodyPr>
          <a:lstStyle/>
          <a:p>
            <a:pPr marL="285750" indent="-285750" defTabSz="457200">
              <a:buFont typeface="Arial"/>
              <a:buChar char="•"/>
            </a:pPr>
            <a:r>
              <a:rPr lang="en-US" dirty="0">
                <a:solidFill>
                  <a:prstClr val="black"/>
                </a:solidFill>
              </a:rPr>
              <a:t>Use full bleed picture</a:t>
            </a:r>
          </a:p>
          <a:p>
            <a:pPr marL="285750" indent="-285750" defTabSz="457200">
              <a:buFont typeface="Arial"/>
              <a:buChar char="•"/>
            </a:pPr>
            <a:r>
              <a:rPr lang="en-US" dirty="0">
                <a:solidFill>
                  <a:prstClr val="black"/>
                </a:solidFill>
              </a:rPr>
              <a:t>Run text in “empty” region of pic – not over faces or action</a:t>
            </a:r>
          </a:p>
          <a:p>
            <a:pPr marL="285750" indent="-285750" defTabSz="457200">
              <a:buFont typeface="Arial"/>
              <a:buChar char="•"/>
            </a:pPr>
            <a:r>
              <a:rPr lang="en-US" dirty="0">
                <a:solidFill>
                  <a:prstClr val="black"/>
                </a:solidFill>
              </a:rPr>
              <a:t>Adjust </a:t>
            </a:r>
            <a:r>
              <a:rPr lang="en-US" dirty="0" err="1">
                <a:solidFill>
                  <a:prstClr val="black"/>
                </a:solidFill>
              </a:rPr>
              <a:t>colour</a:t>
            </a:r>
            <a:r>
              <a:rPr lang="en-US" dirty="0">
                <a:solidFill>
                  <a:prstClr val="black"/>
                </a:solidFill>
              </a:rPr>
              <a:t> strips behind title according to length of text</a:t>
            </a:r>
          </a:p>
          <a:p>
            <a:pPr marL="285750" indent="-285750" defTabSz="457200">
              <a:buFont typeface="Arial"/>
              <a:buChar char="•"/>
            </a:pPr>
            <a:r>
              <a:rPr lang="en-US" dirty="0">
                <a:solidFill>
                  <a:prstClr val="black"/>
                </a:solidFill>
              </a:rPr>
              <a:t>Only use Pieta </a:t>
            </a:r>
            <a:r>
              <a:rPr lang="en-US" dirty="0" err="1">
                <a:solidFill>
                  <a:prstClr val="black"/>
                </a:solidFill>
              </a:rPr>
              <a:t>colours</a:t>
            </a:r>
            <a:r>
              <a:rPr lang="en-US" dirty="0">
                <a:solidFill>
                  <a:prstClr val="black"/>
                </a:solidFill>
              </a:rPr>
              <a:t> for strips and try to coordinate with pic</a:t>
            </a:r>
          </a:p>
          <a:p>
            <a:pPr marL="285750" indent="-285750" defTabSz="457200">
              <a:buFont typeface="Arial"/>
              <a:buChar char="•"/>
            </a:pPr>
            <a:r>
              <a:rPr lang="en-US" dirty="0">
                <a:solidFill>
                  <a:prstClr val="black"/>
                </a:solidFill>
              </a:rPr>
              <a:t>Justify text to the side it sits</a:t>
            </a:r>
          </a:p>
          <a:p>
            <a:pPr marL="285750" indent="-285750" defTabSz="457200">
              <a:buFont typeface="Arial"/>
              <a:buChar char="•"/>
            </a:pPr>
            <a:r>
              <a:rPr lang="en-US" dirty="0">
                <a:solidFill>
                  <a:prstClr val="black"/>
                </a:solidFill>
              </a:rPr>
              <a:t>Run </a:t>
            </a:r>
            <a:r>
              <a:rPr lang="en-US" dirty="0" err="1">
                <a:solidFill>
                  <a:prstClr val="black"/>
                </a:solidFill>
              </a:rPr>
              <a:t>colour</a:t>
            </a:r>
            <a:r>
              <a:rPr lang="en-US" dirty="0">
                <a:solidFill>
                  <a:prstClr val="black"/>
                </a:solidFill>
              </a:rPr>
              <a:t> strips to edge of page and leave about a letter’s width of space on either side of text</a:t>
            </a:r>
          </a:p>
        </p:txBody>
      </p:sp>
      <p:sp>
        <p:nvSpPr>
          <p:cNvPr id="8" name="Rectangle 7"/>
          <p:cNvSpPr/>
          <p:nvPr userDrawn="1"/>
        </p:nvSpPr>
        <p:spPr>
          <a:xfrm>
            <a:off x="6321779" y="4922223"/>
            <a:ext cx="5870221" cy="579790"/>
          </a:xfrm>
          <a:prstGeom prst="rect">
            <a:avLst/>
          </a:prstGeom>
          <a:solidFill>
            <a:srgbClr val="5C7BB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userDrawn="1"/>
        </p:nvSpPr>
        <p:spPr>
          <a:xfrm>
            <a:off x="4048589" y="5488777"/>
            <a:ext cx="8143412" cy="579790"/>
          </a:xfrm>
          <a:prstGeom prst="rect">
            <a:avLst/>
          </a:prstGeom>
          <a:solidFill>
            <a:srgbClr val="5C7BB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Title 1"/>
          <p:cNvSpPr txBox="1">
            <a:spLocks/>
          </p:cNvSpPr>
          <p:nvPr userDrawn="1"/>
        </p:nvSpPr>
        <p:spPr>
          <a:xfrm>
            <a:off x="4048589" y="4904077"/>
            <a:ext cx="7842300" cy="1266293"/>
          </a:xfrm>
          <a:prstGeom prst="rect">
            <a:avLst/>
          </a:prstGeom>
        </p:spPr>
        <p:txBody>
          <a:bodyPr vert="horz" lIns="91440" tIns="45720" rIns="91440" bIns="45720" rtlCol="0" anchor="t">
            <a:noAutofit/>
          </a:bodyPr>
          <a:lstStyle>
            <a:lvl1pPr algn="l" defTabSz="457200" rtl="0" eaLnBrk="1" latinLnBrk="0" hangingPunct="1">
              <a:lnSpc>
                <a:spcPct val="100000"/>
              </a:lnSpc>
              <a:spcBef>
                <a:spcPct val="0"/>
              </a:spcBef>
              <a:buNone/>
              <a:defRPr sz="3700" b="0" i="0" strike="noStrike" kern="1200" cap="all">
                <a:solidFill>
                  <a:schemeClr val="bg1"/>
                </a:solidFill>
                <a:latin typeface="Arial Black"/>
                <a:ea typeface="+mj-ea"/>
                <a:cs typeface="HelveticaNeueLT Std Hvy Ext"/>
              </a:defRPr>
            </a:lvl1pPr>
          </a:lstStyle>
          <a:p>
            <a:pPr algn="r"/>
            <a:r>
              <a:rPr lang="en-GB" dirty="0">
                <a:solidFill>
                  <a:prstClr val="white"/>
                </a:solidFill>
              </a:rPr>
              <a:t>Click to edit </a:t>
            </a:r>
            <a:br>
              <a:rPr lang="en-GB" dirty="0">
                <a:solidFill>
                  <a:prstClr val="white"/>
                </a:solidFill>
              </a:rPr>
            </a:br>
            <a:r>
              <a:rPr lang="en-GB" dirty="0">
                <a:solidFill>
                  <a:prstClr val="white"/>
                </a:solidFill>
              </a:rPr>
              <a:t>picture title here</a:t>
            </a:r>
            <a:endParaRPr lang="en-US" dirty="0">
              <a:solidFill>
                <a:prstClr val="white"/>
              </a:solidFill>
            </a:endParaRPr>
          </a:p>
        </p:txBody>
      </p:sp>
    </p:spTree>
    <p:extLst>
      <p:ext uri="{BB962C8B-B14F-4D97-AF65-F5344CB8AC3E}">
        <p14:creationId xmlns:p14="http://schemas.microsoft.com/office/powerpoint/2010/main" val="814439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full bleed picture</a:t>
            </a:r>
          </a:p>
        </p:txBody>
      </p:sp>
      <p:sp>
        <p:nvSpPr>
          <p:cNvPr id="7" name="Rectangle 6"/>
          <p:cNvSpPr/>
          <p:nvPr userDrawn="1"/>
        </p:nvSpPr>
        <p:spPr>
          <a:xfrm>
            <a:off x="-4816591" y="-128222"/>
            <a:ext cx="4440296" cy="3139321"/>
          </a:xfrm>
          <a:prstGeom prst="rect">
            <a:avLst/>
          </a:prstGeom>
        </p:spPr>
        <p:txBody>
          <a:bodyPr wrap="square">
            <a:spAutoFit/>
          </a:bodyPr>
          <a:lstStyle/>
          <a:p>
            <a:pPr marL="285750" indent="-285750" defTabSz="457200">
              <a:buFont typeface="Arial"/>
              <a:buChar char="•"/>
            </a:pPr>
            <a:r>
              <a:rPr lang="en-US" dirty="0">
                <a:solidFill>
                  <a:prstClr val="black"/>
                </a:solidFill>
              </a:rPr>
              <a:t>Use full bleed picture</a:t>
            </a:r>
          </a:p>
          <a:p>
            <a:pPr marL="285750" indent="-285750" defTabSz="457200">
              <a:buFont typeface="Arial"/>
              <a:buChar char="•"/>
            </a:pPr>
            <a:r>
              <a:rPr lang="en-US" dirty="0">
                <a:solidFill>
                  <a:prstClr val="black"/>
                </a:solidFill>
              </a:rPr>
              <a:t>Run text in “empty” region of pic – not over faces or action</a:t>
            </a:r>
          </a:p>
          <a:p>
            <a:pPr marL="285750" indent="-285750" defTabSz="457200">
              <a:buFont typeface="Arial"/>
              <a:buChar char="•"/>
            </a:pPr>
            <a:r>
              <a:rPr lang="en-US" dirty="0">
                <a:solidFill>
                  <a:prstClr val="black"/>
                </a:solidFill>
              </a:rPr>
              <a:t>Adjust </a:t>
            </a:r>
            <a:r>
              <a:rPr lang="en-US" dirty="0" err="1">
                <a:solidFill>
                  <a:prstClr val="black"/>
                </a:solidFill>
              </a:rPr>
              <a:t>colour</a:t>
            </a:r>
            <a:r>
              <a:rPr lang="en-US" dirty="0">
                <a:solidFill>
                  <a:prstClr val="black"/>
                </a:solidFill>
              </a:rPr>
              <a:t> strips behind title according to length of text</a:t>
            </a:r>
          </a:p>
          <a:p>
            <a:pPr marL="285750" indent="-285750" defTabSz="457200">
              <a:buFont typeface="Arial"/>
              <a:buChar char="•"/>
            </a:pPr>
            <a:r>
              <a:rPr lang="en-US" dirty="0">
                <a:solidFill>
                  <a:prstClr val="black"/>
                </a:solidFill>
              </a:rPr>
              <a:t>Only use Pieta </a:t>
            </a:r>
            <a:r>
              <a:rPr lang="en-US" dirty="0" err="1">
                <a:solidFill>
                  <a:prstClr val="black"/>
                </a:solidFill>
              </a:rPr>
              <a:t>colours</a:t>
            </a:r>
            <a:r>
              <a:rPr lang="en-US" dirty="0">
                <a:solidFill>
                  <a:prstClr val="black"/>
                </a:solidFill>
              </a:rPr>
              <a:t> for strips and try to coordinate with pic</a:t>
            </a:r>
          </a:p>
          <a:p>
            <a:pPr marL="285750" indent="-285750" defTabSz="457200">
              <a:buFont typeface="Arial"/>
              <a:buChar char="•"/>
            </a:pPr>
            <a:r>
              <a:rPr lang="en-US" dirty="0">
                <a:solidFill>
                  <a:prstClr val="black"/>
                </a:solidFill>
              </a:rPr>
              <a:t>Justify text to the side it sits</a:t>
            </a:r>
          </a:p>
          <a:p>
            <a:pPr marL="285750" indent="-285750" defTabSz="457200">
              <a:buFont typeface="Arial"/>
              <a:buChar char="•"/>
            </a:pPr>
            <a:r>
              <a:rPr lang="en-US" dirty="0">
                <a:solidFill>
                  <a:prstClr val="black"/>
                </a:solidFill>
              </a:rPr>
              <a:t>Run </a:t>
            </a:r>
            <a:r>
              <a:rPr lang="en-US" dirty="0" err="1">
                <a:solidFill>
                  <a:prstClr val="black"/>
                </a:solidFill>
              </a:rPr>
              <a:t>colour</a:t>
            </a:r>
            <a:r>
              <a:rPr lang="en-US" dirty="0">
                <a:solidFill>
                  <a:prstClr val="black"/>
                </a:solidFill>
              </a:rPr>
              <a:t> strips to edge of page and leave about a letter’s width of space on either side of text</a:t>
            </a:r>
          </a:p>
        </p:txBody>
      </p:sp>
      <p:sp>
        <p:nvSpPr>
          <p:cNvPr id="8" name="Rectangle 7"/>
          <p:cNvSpPr/>
          <p:nvPr userDrawn="1"/>
        </p:nvSpPr>
        <p:spPr>
          <a:xfrm>
            <a:off x="0" y="5148000"/>
            <a:ext cx="5982355" cy="579790"/>
          </a:xfrm>
          <a:prstGeom prst="rect">
            <a:avLst/>
          </a:prstGeom>
          <a:solidFill>
            <a:srgbClr val="E78F3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userDrawn="1"/>
        </p:nvSpPr>
        <p:spPr>
          <a:xfrm>
            <a:off x="-1" y="5714554"/>
            <a:ext cx="8353777" cy="579790"/>
          </a:xfrm>
          <a:prstGeom prst="rect">
            <a:avLst/>
          </a:prstGeom>
          <a:solidFill>
            <a:srgbClr val="E78F3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Title 1"/>
          <p:cNvSpPr txBox="1">
            <a:spLocks/>
          </p:cNvSpPr>
          <p:nvPr userDrawn="1"/>
        </p:nvSpPr>
        <p:spPr>
          <a:xfrm>
            <a:off x="360885" y="5129854"/>
            <a:ext cx="7842300" cy="1266293"/>
          </a:xfrm>
          <a:prstGeom prst="rect">
            <a:avLst/>
          </a:prstGeom>
        </p:spPr>
        <p:txBody>
          <a:bodyPr vert="horz" lIns="91440" tIns="45720" rIns="91440" bIns="45720" rtlCol="0" anchor="t">
            <a:noAutofit/>
          </a:bodyPr>
          <a:lstStyle>
            <a:lvl1pPr algn="l" defTabSz="457200" rtl="0" eaLnBrk="1" latinLnBrk="0" hangingPunct="1">
              <a:lnSpc>
                <a:spcPct val="100000"/>
              </a:lnSpc>
              <a:spcBef>
                <a:spcPct val="0"/>
              </a:spcBef>
              <a:buNone/>
              <a:defRPr sz="3700" b="0" i="0" strike="noStrike" kern="1200" cap="all">
                <a:solidFill>
                  <a:schemeClr val="bg1"/>
                </a:solidFill>
                <a:latin typeface="Arial Black"/>
                <a:ea typeface="+mj-ea"/>
                <a:cs typeface="HelveticaNeueLT Std Hvy Ext"/>
              </a:defRPr>
            </a:lvl1pPr>
          </a:lstStyle>
          <a:p>
            <a:r>
              <a:rPr lang="en-GB" dirty="0">
                <a:solidFill>
                  <a:prstClr val="white"/>
                </a:solidFill>
              </a:rPr>
              <a:t>Click to edit </a:t>
            </a:r>
            <a:br>
              <a:rPr lang="en-GB" dirty="0">
                <a:solidFill>
                  <a:prstClr val="white"/>
                </a:solidFill>
              </a:rPr>
            </a:br>
            <a:r>
              <a:rPr lang="en-GB" dirty="0">
                <a:solidFill>
                  <a:prstClr val="white"/>
                </a:solidFill>
              </a:rPr>
              <a:t>picture title here</a:t>
            </a:r>
            <a:endParaRPr lang="en-US" dirty="0">
              <a:solidFill>
                <a:prstClr val="white"/>
              </a:solidFill>
            </a:endParaRPr>
          </a:p>
        </p:txBody>
      </p:sp>
    </p:spTree>
    <p:extLst>
      <p:ext uri="{BB962C8B-B14F-4D97-AF65-F5344CB8AC3E}">
        <p14:creationId xmlns:p14="http://schemas.microsoft.com/office/powerpoint/2010/main" val="4147237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714AB455-20E7-403E-A475-0DC250B07E1A}" type="datetimeFigureOut">
              <a:rPr lang="en-IE" smtClean="0"/>
              <a:t>05/03/2018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43F6298-8FD9-4E1A-95ED-A8F55C97A246}" type="slidenum">
              <a:rPr lang="en-IE" smtClean="0"/>
              <a:t>‹#›</a:t>
            </a:fld>
            <a:endParaRPr lang="en-IE"/>
          </a:p>
        </p:txBody>
      </p:sp>
    </p:spTree>
    <p:extLst>
      <p:ext uri="{BB962C8B-B14F-4D97-AF65-F5344CB8AC3E}">
        <p14:creationId xmlns:p14="http://schemas.microsoft.com/office/powerpoint/2010/main" val="119761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full bleed picture</a:t>
            </a:r>
          </a:p>
        </p:txBody>
      </p:sp>
      <p:sp>
        <p:nvSpPr>
          <p:cNvPr id="7" name="Rectangle 6"/>
          <p:cNvSpPr/>
          <p:nvPr userDrawn="1"/>
        </p:nvSpPr>
        <p:spPr>
          <a:xfrm>
            <a:off x="-4816591" y="-128222"/>
            <a:ext cx="4440296" cy="3139321"/>
          </a:xfrm>
          <a:prstGeom prst="rect">
            <a:avLst/>
          </a:prstGeom>
        </p:spPr>
        <p:txBody>
          <a:bodyPr wrap="square">
            <a:spAutoFit/>
          </a:bodyPr>
          <a:lstStyle/>
          <a:p>
            <a:pPr marL="285750" indent="-285750" defTabSz="457200">
              <a:buFont typeface="Arial"/>
              <a:buChar char="•"/>
            </a:pPr>
            <a:r>
              <a:rPr lang="en-US" dirty="0">
                <a:solidFill>
                  <a:prstClr val="black"/>
                </a:solidFill>
              </a:rPr>
              <a:t>Use full bleed picture</a:t>
            </a:r>
          </a:p>
          <a:p>
            <a:pPr marL="285750" indent="-285750" defTabSz="457200">
              <a:buFont typeface="Arial"/>
              <a:buChar char="•"/>
            </a:pPr>
            <a:r>
              <a:rPr lang="en-US" dirty="0">
                <a:solidFill>
                  <a:prstClr val="black"/>
                </a:solidFill>
              </a:rPr>
              <a:t>Run text in “empty” region of pic – not over faces or action</a:t>
            </a:r>
          </a:p>
          <a:p>
            <a:pPr marL="285750" indent="-285750" defTabSz="457200">
              <a:buFont typeface="Arial"/>
              <a:buChar char="•"/>
            </a:pPr>
            <a:r>
              <a:rPr lang="en-US" dirty="0">
                <a:solidFill>
                  <a:prstClr val="black"/>
                </a:solidFill>
              </a:rPr>
              <a:t>Adjust </a:t>
            </a:r>
            <a:r>
              <a:rPr lang="en-US" dirty="0" err="1">
                <a:solidFill>
                  <a:prstClr val="black"/>
                </a:solidFill>
              </a:rPr>
              <a:t>colour</a:t>
            </a:r>
            <a:r>
              <a:rPr lang="en-US" dirty="0">
                <a:solidFill>
                  <a:prstClr val="black"/>
                </a:solidFill>
              </a:rPr>
              <a:t> strips behind title according to length of text</a:t>
            </a:r>
          </a:p>
          <a:p>
            <a:pPr marL="285750" indent="-285750" defTabSz="457200">
              <a:buFont typeface="Arial"/>
              <a:buChar char="•"/>
            </a:pPr>
            <a:r>
              <a:rPr lang="en-US" dirty="0">
                <a:solidFill>
                  <a:prstClr val="black"/>
                </a:solidFill>
              </a:rPr>
              <a:t>Only use Pieta </a:t>
            </a:r>
            <a:r>
              <a:rPr lang="en-US" dirty="0" err="1">
                <a:solidFill>
                  <a:prstClr val="black"/>
                </a:solidFill>
              </a:rPr>
              <a:t>colours</a:t>
            </a:r>
            <a:r>
              <a:rPr lang="en-US" dirty="0">
                <a:solidFill>
                  <a:prstClr val="black"/>
                </a:solidFill>
              </a:rPr>
              <a:t> for strips and try to coordinate with pic</a:t>
            </a:r>
          </a:p>
          <a:p>
            <a:pPr marL="285750" indent="-285750" defTabSz="457200">
              <a:buFont typeface="Arial"/>
              <a:buChar char="•"/>
            </a:pPr>
            <a:r>
              <a:rPr lang="en-US" dirty="0">
                <a:solidFill>
                  <a:prstClr val="black"/>
                </a:solidFill>
              </a:rPr>
              <a:t>Justify text to the side it sits</a:t>
            </a:r>
          </a:p>
          <a:p>
            <a:pPr marL="285750" indent="-285750" defTabSz="457200">
              <a:buFont typeface="Arial"/>
              <a:buChar char="•"/>
            </a:pPr>
            <a:r>
              <a:rPr lang="en-US" dirty="0">
                <a:solidFill>
                  <a:prstClr val="black"/>
                </a:solidFill>
              </a:rPr>
              <a:t>Run </a:t>
            </a:r>
            <a:r>
              <a:rPr lang="en-US" dirty="0" err="1">
                <a:solidFill>
                  <a:prstClr val="black"/>
                </a:solidFill>
              </a:rPr>
              <a:t>colour</a:t>
            </a:r>
            <a:r>
              <a:rPr lang="en-US" dirty="0">
                <a:solidFill>
                  <a:prstClr val="black"/>
                </a:solidFill>
              </a:rPr>
              <a:t> strips to edge of page and leave about a letter’s width of space on either side of text</a:t>
            </a:r>
          </a:p>
        </p:txBody>
      </p:sp>
      <p:sp>
        <p:nvSpPr>
          <p:cNvPr id="8" name="Rectangle 7"/>
          <p:cNvSpPr/>
          <p:nvPr userDrawn="1"/>
        </p:nvSpPr>
        <p:spPr>
          <a:xfrm>
            <a:off x="6321779" y="1045902"/>
            <a:ext cx="5870221" cy="579790"/>
          </a:xfrm>
          <a:prstGeom prst="rect">
            <a:avLst/>
          </a:prstGeom>
          <a:solidFill>
            <a:srgbClr val="EBB83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userDrawn="1"/>
        </p:nvSpPr>
        <p:spPr>
          <a:xfrm>
            <a:off x="4048589" y="1612456"/>
            <a:ext cx="8143412" cy="579790"/>
          </a:xfrm>
          <a:prstGeom prst="rect">
            <a:avLst/>
          </a:prstGeom>
          <a:solidFill>
            <a:srgbClr val="EBB83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Title 1"/>
          <p:cNvSpPr txBox="1">
            <a:spLocks/>
          </p:cNvSpPr>
          <p:nvPr userDrawn="1"/>
        </p:nvSpPr>
        <p:spPr>
          <a:xfrm>
            <a:off x="4048589" y="1027756"/>
            <a:ext cx="7842300" cy="1266293"/>
          </a:xfrm>
          <a:prstGeom prst="rect">
            <a:avLst/>
          </a:prstGeom>
        </p:spPr>
        <p:txBody>
          <a:bodyPr vert="horz" lIns="91440" tIns="45720" rIns="91440" bIns="45720" rtlCol="0" anchor="t">
            <a:noAutofit/>
          </a:bodyPr>
          <a:lstStyle>
            <a:lvl1pPr algn="l" defTabSz="457200" rtl="0" eaLnBrk="1" latinLnBrk="0" hangingPunct="1">
              <a:lnSpc>
                <a:spcPct val="100000"/>
              </a:lnSpc>
              <a:spcBef>
                <a:spcPct val="0"/>
              </a:spcBef>
              <a:buNone/>
              <a:defRPr sz="3700" b="0" i="0" strike="noStrike" kern="1200" cap="all">
                <a:solidFill>
                  <a:schemeClr val="bg1"/>
                </a:solidFill>
                <a:latin typeface="Arial Black"/>
                <a:ea typeface="+mj-ea"/>
                <a:cs typeface="HelveticaNeueLT Std Hvy Ext"/>
              </a:defRPr>
            </a:lvl1pPr>
          </a:lstStyle>
          <a:p>
            <a:pPr algn="r"/>
            <a:r>
              <a:rPr lang="en-GB" dirty="0">
                <a:solidFill>
                  <a:prstClr val="white"/>
                </a:solidFill>
              </a:rPr>
              <a:t>Click to edit </a:t>
            </a:r>
            <a:br>
              <a:rPr lang="en-GB" dirty="0">
                <a:solidFill>
                  <a:prstClr val="white"/>
                </a:solidFill>
              </a:rPr>
            </a:br>
            <a:r>
              <a:rPr lang="en-GB" dirty="0">
                <a:solidFill>
                  <a:prstClr val="white"/>
                </a:solidFill>
              </a:rPr>
              <a:t>picture title here</a:t>
            </a:r>
            <a:endParaRPr lang="en-US" dirty="0">
              <a:solidFill>
                <a:prstClr val="white"/>
              </a:solidFill>
            </a:endParaRPr>
          </a:p>
        </p:txBody>
      </p:sp>
    </p:spTree>
    <p:extLst>
      <p:ext uri="{BB962C8B-B14F-4D97-AF65-F5344CB8AC3E}">
        <p14:creationId xmlns:p14="http://schemas.microsoft.com/office/powerpoint/2010/main" val="1949942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p:cNvSpPr/>
          <p:nvPr userDrawn="1"/>
        </p:nvSpPr>
        <p:spPr>
          <a:xfrm>
            <a:off x="-4816591" y="-128222"/>
            <a:ext cx="4440296" cy="3139321"/>
          </a:xfrm>
          <a:prstGeom prst="rect">
            <a:avLst/>
          </a:prstGeom>
        </p:spPr>
        <p:txBody>
          <a:bodyPr wrap="square">
            <a:spAutoFit/>
          </a:bodyPr>
          <a:lstStyle/>
          <a:p>
            <a:pPr marL="285750" indent="-285750" defTabSz="457200">
              <a:buFont typeface="Arial"/>
              <a:buChar char="•"/>
            </a:pPr>
            <a:r>
              <a:rPr lang="en-US" dirty="0">
                <a:solidFill>
                  <a:prstClr val="black"/>
                </a:solidFill>
              </a:rPr>
              <a:t>Use full bleed picture</a:t>
            </a:r>
          </a:p>
          <a:p>
            <a:pPr marL="285750" indent="-285750" defTabSz="457200">
              <a:buFont typeface="Arial"/>
              <a:buChar char="•"/>
            </a:pPr>
            <a:r>
              <a:rPr lang="en-US" dirty="0">
                <a:solidFill>
                  <a:prstClr val="black"/>
                </a:solidFill>
              </a:rPr>
              <a:t>Run text in “empty” region of pic – not over faces or action</a:t>
            </a:r>
          </a:p>
          <a:p>
            <a:pPr marL="285750" indent="-285750" defTabSz="457200">
              <a:buFont typeface="Arial"/>
              <a:buChar char="•"/>
            </a:pPr>
            <a:r>
              <a:rPr lang="en-US" dirty="0">
                <a:solidFill>
                  <a:prstClr val="black"/>
                </a:solidFill>
              </a:rPr>
              <a:t>Adjust </a:t>
            </a:r>
            <a:r>
              <a:rPr lang="en-US" dirty="0" err="1">
                <a:solidFill>
                  <a:prstClr val="black"/>
                </a:solidFill>
              </a:rPr>
              <a:t>colour</a:t>
            </a:r>
            <a:r>
              <a:rPr lang="en-US" dirty="0">
                <a:solidFill>
                  <a:prstClr val="black"/>
                </a:solidFill>
              </a:rPr>
              <a:t> strips behind title according to length of text</a:t>
            </a:r>
          </a:p>
          <a:p>
            <a:pPr marL="285750" indent="-285750" defTabSz="457200">
              <a:buFont typeface="Arial"/>
              <a:buChar char="•"/>
            </a:pPr>
            <a:r>
              <a:rPr lang="en-US" dirty="0">
                <a:solidFill>
                  <a:prstClr val="black"/>
                </a:solidFill>
              </a:rPr>
              <a:t>Only use Pieta </a:t>
            </a:r>
            <a:r>
              <a:rPr lang="en-US" dirty="0" err="1">
                <a:solidFill>
                  <a:prstClr val="black"/>
                </a:solidFill>
              </a:rPr>
              <a:t>colours</a:t>
            </a:r>
            <a:r>
              <a:rPr lang="en-US" dirty="0">
                <a:solidFill>
                  <a:prstClr val="black"/>
                </a:solidFill>
              </a:rPr>
              <a:t> for strips and try to coordinate with pic</a:t>
            </a:r>
          </a:p>
          <a:p>
            <a:pPr marL="285750" indent="-285750" defTabSz="457200">
              <a:buFont typeface="Arial"/>
              <a:buChar char="•"/>
            </a:pPr>
            <a:r>
              <a:rPr lang="en-US" dirty="0">
                <a:solidFill>
                  <a:prstClr val="black"/>
                </a:solidFill>
              </a:rPr>
              <a:t>Justify text to the side it sits</a:t>
            </a:r>
          </a:p>
          <a:p>
            <a:pPr marL="285750" indent="-285750" defTabSz="457200">
              <a:buFont typeface="Arial"/>
              <a:buChar char="•"/>
            </a:pPr>
            <a:r>
              <a:rPr lang="en-US" dirty="0">
                <a:solidFill>
                  <a:prstClr val="black"/>
                </a:solidFill>
              </a:rPr>
              <a:t>Run </a:t>
            </a:r>
            <a:r>
              <a:rPr lang="en-US" dirty="0" err="1">
                <a:solidFill>
                  <a:prstClr val="black"/>
                </a:solidFill>
              </a:rPr>
              <a:t>colour</a:t>
            </a:r>
            <a:r>
              <a:rPr lang="en-US" dirty="0">
                <a:solidFill>
                  <a:prstClr val="black"/>
                </a:solidFill>
              </a:rPr>
              <a:t> strips to edge of page and leave about a letter’s width of space on either side of text</a:t>
            </a:r>
          </a:p>
        </p:txBody>
      </p:sp>
      <p:sp>
        <p:nvSpPr>
          <p:cNvPr id="11" name="Rectangle 10"/>
          <p:cNvSpPr/>
          <p:nvPr userDrawn="1"/>
        </p:nvSpPr>
        <p:spPr>
          <a:xfrm>
            <a:off x="0" y="949679"/>
            <a:ext cx="5982355" cy="579790"/>
          </a:xfrm>
          <a:prstGeom prst="rect">
            <a:avLst/>
          </a:prstGeom>
          <a:solidFill>
            <a:srgbClr val="86599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Rectangle 11"/>
          <p:cNvSpPr/>
          <p:nvPr userDrawn="1"/>
        </p:nvSpPr>
        <p:spPr>
          <a:xfrm>
            <a:off x="-1" y="1516233"/>
            <a:ext cx="8353777" cy="579790"/>
          </a:xfrm>
          <a:prstGeom prst="rect">
            <a:avLst/>
          </a:prstGeom>
          <a:solidFill>
            <a:srgbClr val="86599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3" name="Title 1"/>
          <p:cNvSpPr>
            <a:spLocks noGrp="1"/>
          </p:cNvSpPr>
          <p:nvPr>
            <p:ph type="title" hasCustomPrompt="1"/>
          </p:nvPr>
        </p:nvSpPr>
        <p:spPr>
          <a:xfrm>
            <a:off x="360885" y="924577"/>
            <a:ext cx="7842300" cy="1266293"/>
          </a:xfrm>
        </p:spPr>
        <p:txBody>
          <a:bodyPr anchor="t"/>
          <a:lstStyle>
            <a:lvl1pPr algn="l">
              <a:lnSpc>
                <a:spcPct val="100000"/>
              </a:lnSpc>
              <a:defRPr sz="3700" b="0" i="0" strike="noStrike" cap="all">
                <a:solidFill>
                  <a:schemeClr val="bg1"/>
                </a:solidFill>
                <a:latin typeface="Arial Black"/>
                <a:cs typeface="HelveticaNeueLT Std Hvy Ext"/>
              </a:defRPr>
            </a:lvl1pPr>
          </a:lstStyle>
          <a:p>
            <a:r>
              <a:rPr lang="en-GB" dirty="0"/>
              <a:t>Click to edit </a:t>
            </a:r>
            <a:br>
              <a:rPr lang="en-GB" dirty="0"/>
            </a:br>
            <a:r>
              <a:rPr lang="en-GB" dirty="0"/>
              <a:t>picture title here</a:t>
            </a:r>
            <a:endParaRPr lang="en-US" dirty="0"/>
          </a:p>
        </p:txBody>
      </p:sp>
    </p:spTree>
    <p:extLst>
      <p:ext uri="{BB962C8B-B14F-4D97-AF65-F5344CB8AC3E}">
        <p14:creationId xmlns:p14="http://schemas.microsoft.com/office/powerpoint/2010/main" val="2242638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1"/>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full bleed picture</a:t>
            </a:r>
          </a:p>
        </p:txBody>
      </p:sp>
      <p:sp>
        <p:nvSpPr>
          <p:cNvPr id="7" name="Rectangle 6"/>
          <p:cNvSpPr/>
          <p:nvPr userDrawn="1"/>
        </p:nvSpPr>
        <p:spPr>
          <a:xfrm>
            <a:off x="-4816591" y="-128222"/>
            <a:ext cx="4440296" cy="3139321"/>
          </a:xfrm>
          <a:prstGeom prst="rect">
            <a:avLst/>
          </a:prstGeom>
        </p:spPr>
        <p:txBody>
          <a:bodyPr wrap="square">
            <a:spAutoFit/>
          </a:bodyPr>
          <a:lstStyle/>
          <a:p>
            <a:pPr marL="285750" indent="-285750" defTabSz="457200">
              <a:buFont typeface="Arial"/>
              <a:buChar char="•"/>
            </a:pPr>
            <a:r>
              <a:rPr lang="en-US" dirty="0">
                <a:solidFill>
                  <a:prstClr val="black"/>
                </a:solidFill>
              </a:rPr>
              <a:t>Use full bleed picture</a:t>
            </a:r>
          </a:p>
          <a:p>
            <a:pPr marL="285750" indent="-285750" defTabSz="457200">
              <a:buFont typeface="Arial"/>
              <a:buChar char="•"/>
            </a:pPr>
            <a:r>
              <a:rPr lang="en-US" dirty="0">
                <a:solidFill>
                  <a:prstClr val="black"/>
                </a:solidFill>
              </a:rPr>
              <a:t>Run text in “empty” region of pic – not over faces or action</a:t>
            </a:r>
          </a:p>
          <a:p>
            <a:pPr marL="285750" indent="-285750" defTabSz="457200">
              <a:buFont typeface="Arial"/>
              <a:buChar char="•"/>
            </a:pPr>
            <a:r>
              <a:rPr lang="en-US" dirty="0">
                <a:solidFill>
                  <a:prstClr val="black"/>
                </a:solidFill>
              </a:rPr>
              <a:t>Adjust </a:t>
            </a:r>
            <a:r>
              <a:rPr lang="en-US" dirty="0" err="1">
                <a:solidFill>
                  <a:prstClr val="black"/>
                </a:solidFill>
              </a:rPr>
              <a:t>colour</a:t>
            </a:r>
            <a:r>
              <a:rPr lang="en-US" dirty="0">
                <a:solidFill>
                  <a:prstClr val="black"/>
                </a:solidFill>
              </a:rPr>
              <a:t> strips behind title according to length of text</a:t>
            </a:r>
          </a:p>
          <a:p>
            <a:pPr marL="285750" indent="-285750" defTabSz="457200">
              <a:buFont typeface="Arial"/>
              <a:buChar char="•"/>
            </a:pPr>
            <a:r>
              <a:rPr lang="en-US" dirty="0">
                <a:solidFill>
                  <a:prstClr val="black"/>
                </a:solidFill>
              </a:rPr>
              <a:t>Only use Pieta </a:t>
            </a:r>
            <a:r>
              <a:rPr lang="en-US" dirty="0" err="1">
                <a:solidFill>
                  <a:prstClr val="black"/>
                </a:solidFill>
              </a:rPr>
              <a:t>colours</a:t>
            </a:r>
            <a:r>
              <a:rPr lang="en-US" dirty="0">
                <a:solidFill>
                  <a:prstClr val="black"/>
                </a:solidFill>
              </a:rPr>
              <a:t> for strips and try to coordinate with pic</a:t>
            </a:r>
          </a:p>
          <a:p>
            <a:pPr marL="285750" indent="-285750" defTabSz="457200">
              <a:buFont typeface="Arial"/>
              <a:buChar char="•"/>
            </a:pPr>
            <a:r>
              <a:rPr lang="en-US" dirty="0">
                <a:solidFill>
                  <a:prstClr val="black"/>
                </a:solidFill>
              </a:rPr>
              <a:t>Justify text to the side it sits</a:t>
            </a:r>
          </a:p>
          <a:p>
            <a:pPr marL="285750" indent="-285750" defTabSz="457200">
              <a:buFont typeface="Arial"/>
              <a:buChar char="•"/>
            </a:pPr>
            <a:r>
              <a:rPr lang="en-US" dirty="0">
                <a:solidFill>
                  <a:prstClr val="black"/>
                </a:solidFill>
              </a:rPr>
              <a:t>Run </a:t>
            </a:r>
            <a:r>
              <a:rPr lang="en-US" dirty="0" err="1">
                <a:solidFill>
                  <a:prstClr val="black"/>
                </a:solidFill>
              </a:rPr>
              <a:t>colour</a:t>
            </a:r>
            <a:r>
              <a:rPr lang="en-US" dirty="0">
                <a:solidFill>
                  <a:prstClr val="black"/>
                </a:solidFill>
              </a:rPr>
              <a:t> strips to edge of page and leave about a letter’s width of space on either side of text</a:t>
            </a:r>
          </a:p>
        </p:txBody>
      </p:sp>
      <p:sp>
        <p:nvSpPr>
          <p:cNvPr id="8" name="Rectangle 7"/>
          <p:cNvSpPr/>
          <p:nvPr userDrawn="1"/>
        </p:nvSpPr>
        <p:spPr>
          <a:xfrm>
            <a:off x="0" y="921457"/>
            <a:ext cx="5982355" cy="579790"/>
          </a:xfrm>
          <a:prstGeom prst="rect">
            <a:avLst/>
          </a:prstGeom>
          <a:solidFill>
            <a:srgbClr val="A79D3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userDrawn="1"/>
        </p:nvSpPr>
        <p:spPr>
          <a:xfrm>
            <a:off x="-1" y="1488011"/>
            <a:ext cx="8353777" cy="579790"/>
          </a:xfrm>
          <a:prstGeom prst="rect">
            <a:avLst/>
          </a:prstGeom>
          <a:solidFill>
            <a:srgbClr val="A79D3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Title 1"/>
          <p:cNvSpPr>
            <a:spLocks noGrp="1"/>
          </p:cNvSpPr>
          <p:nvPr>
            <p:ph type="title" hasCustomPrompt="1"/>
          </p:nvPr>
        </p:nvSpPr>
        <p:spPr>
          <a:xfrm>
            <a:off x="360885" y="903311"/>
            <a:ext cx="7842300" cy="1266293"/>
          </a:xfrm>
        </p:spPr>
        <p:txBody>
          <a:bodyPr anchor="t"/>
          <a:lstStyle>
            <a:lvl1pPr algn="l">
              <a:lnSpc>
                <a:spcPct val="100000"/>
              </a:lnSpc>
              <a:defRPr sz="3700" b="0" i="0" strike="noStrike" cap="all">
                <a:solidFill>
                  <a:schemeClr val="bg1"/>
                </a:solidFill>
                <a:latin typeface="Arial Black"/>
                <a:cs typeface="HelveticaNeueLT Std Hvy Ext"/>
              </a:defRPr>
            </a:lvl1pPr>
          </a:lstStyle>
          <a:p>
            <a:r>
              <a:rPr lang="en-GB" dirty="0"/>
              <a:t>Click to edit </a:t>
            </a:r>
            <a:br>
              <a:rPr lang="en-GB" dirty="0"/>
            </a:br>
            <a:r>
              <a:rPr lang="en-GB" dirty="0"/>
              <a:t>picture title here</a:t>
            </a:r>
            <a:endParaRPr lang="en-US" dirty="0"/>
          </a:p>
        </p:txBody>
      </p:sp>
    </p:spTree>
    <p:extLst>
      <p:ext uri="{BB962C8B-B14F-4D97-AF65-F5344CB8AC3E}">
        <p14:creationId xmlns:p14="http://schemas.microsoft.com/office/powerpoint/2010/main" val="3328580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909478"/>
          </a:xfrm>
        </p:spPr>
        <p:txBody>
          <a:bodyPr/>
          <a:lstStyle/>
          <a:p>
            <a:r>
              <a:rPr lang="en-US"/>
              <a:t>Click to edit Master title style</a:t>
            </a:r>
            <a:endParaRPr lang="en-US" dirty="0"/>
          </a:p>
        </p:txBody>
      </p:sp>
      <p:sp>
        <p:nvSpPr>
          <p:cNvPr id="3" name="Subtitle 2"/>
          <p:cNvSpPr>
            <a:spLocks noGrp="1"/>
          </p:cNvSpPr>
          <p:nvPr>
            <p:ph type="subTitle" idx="1"/>
          </p:nvPr>
        </p:nvSpPr>
        <p:spPr>
          <a:xfrm>
            <a:off x="914400" y="3456328"/>
            <a:ext cx="9448800" cy="2182472"/>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a:spLocks noGrp="1"/>
          </p:cNvSpPr>
          <p:nvPr>
            <p:ph type="dt" sz="half" idx="2"/>
          </p:nvPr>
        </p:nvSpPr>
        <p:spPr>
          <a:xfrm>
            <a:off x="914400" y="6356351"/>
            <a:ext cx="2844800" cy="365125"/>
          </a:xfrm>
          <a:prstGeom prst="rect">
            <a:avLst/>
          </a:prstGeom>
        </p:spPr>
        <p:txBody>
          <a:bodyPr/>
          <a:lstStyle>
            <a:lvl1pPr>
              <a:defRPr sz="1050">
                <a:latin typeface="Arial"/>
                <a:cs typeface="HelveticaNeueLT Std"/>
              </a:defRPr>
            </a:lvl1pPr>
          </a:lstStyle>
          <a:p>
            <a:fld id="{469C07A3-DB00-3D4D-94E1-5DD860B5A426}" type="datetimeFigureOut">
              <a:rPr lang="en-US" smtClean="0">
                <a:solidFill>
                  <a:prstClr val="black"/>
                </a:solidFill>
              </a:rPr>
              <a:pPr/>
              <a:t>3/5/2018</a:t>
            </a:fld>
            <a:endParaRPr lang="en-US" dirty="0">
              <a:solidFill>
                <a:prstClr val="black"/>
              </a:solidFill>
            </a:endParaRPr>
          </a:p>
        </p:txBody>
      </p:sp>
      <p:sp>
        <p:nvSpPr>
          <p:cNvPr id="8" name="Footer Placeholder 4"/>
          <p:cNvSpPr>
            <a:spLocks noGrp="1"/>
          </p:cNvSpPr>
          <p:nvPr>
            <p:ph type="ftr" sz="quarter" idx="3"/>
          </p:nvPr>
        </p:nvSpPr>
        <p:spPr>
          <a:xfrm>
            <a:off x="4346043" y="6356351"/>
            <a:ext cx="3860800" cy="365125"/>
          </a:xfrm>
          <a:prstGeom prst="rect">
            <a:avLst/>
          </a:prstGeom>
        </p:spPr>
        <p:txBody>
          <a:bodyPr/>
          <a:lstStyle>
            <a:lvl1pPr>
              <a:defRPr sz="1050">
                <a:latin typeface="Arial"/>
                <a:cs typeface="HelveticaNeueLT Std"/>
              </a:defRPr>
            </a:lvl1pPr>
          </a:lstStyle>
          <a:p>
            <a:endParaRPr lang="en-US" dirty="0">
              <a:solidFill>
                <a:prstClr val="black"/>
              </a:solidFill>
            </a:endParaRPr>
          </a:p>
        </p:txBody>
      </p:sp>
      <p:sp>
        <p:nvSpPr>
          <p:cNvPr id="9" name="Slide Number Placeholder 5"/>
          <p:cNvSpPr>
            <a:spLocks noGrp="1"/>
          </p:cNvSpPr>
          <p:nvPr>
            <p:ph type="sldNum" sz="quarter" idx="4"/>
          </p:nvPr>
        </p:nvSpPr>
        <p:spPr>
          <a:xfrm>
            <a:off x="8786788" y="6362219"/>
            <a:ext cx="2844800" cy="365125"/>
          </a:xfrm>
          <a:prstGeom prst="rect">
            <a:avLst/>
          </a:prstGeom>
        </p:spPr>
        <p:txBody>
          <a:bodyPr/>
          <a:lstStyle>
            <a:lvl1pPr>
              <a:defRPr sz="1050">
                <a:latin typeface="Arial"/>
                <a:cs typeface="HelveticaNeueLT Std"/>
              </a:defRPr>
            </a:lvl1pPr>
          </a:lstStyle>
          <a:p>
            <a:fld id="{8684DAB3-0F43-5C45-82C6-77A9538C26C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18608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13359"/>
            <a:ext cx="106680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914400" y="2061305"/>
            <a:ext cx="10668000" cy="4064859"/>
          </a:xfrm>
        </p:spPr>
        <p:txBody>
          <a:bodyPr/>
          <a:lstStyle>
            <a:lvl1pPr>
              <a:defRPr>
                <a:solidFill>
                  <a:schemeClr val="tx1">
                    <a:lumMod val="50000"/>
                    <a:lumOff val="5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914400" y="6356351"/>
            <a:ext cx="2844800" cy="365125"/>
          </a:xfrm>
          <a:prstGeom prst="rect">
            <a:avLst/>
          </a:prstGeom>
        </p:spPr>
        <p:txBody>
          <a:bodyPr/>
          <a:lstStyle>
            <a:lvl1pPr>
              <a:defRPr sz="1050">
                <a:latin typeface="Arial"/>
                <a:cs typeface="HelveticaNeueLT Std"/>
              </a:defRPr>
            </a:lvl1pPr>
          </a:lstStyle>
          <a:p>
            <a:fld id="{469C07A3-DB00-3D4D-94E1-5DD860B5A426}" type="datetimeFigureOut">
              <a:rPr lang="en-US" smtClean="0">
                <a:solidFill>
                  <a:prstClr val="black"/>
                </a:solidFill>
              </a:rPr>
              <a:pPr/>
              <a:t>3/5/2018</a:t>
            </a:fld>
            <a:endParaRPr lang="en-US" dirty="0">
              <a:solidFill>
                <a:prstClr val="black"/>
              </a:solidFill>
            </a:endParaRPr>
          </a:p>
        </p:txBody>
      </p:sp>
      <p:sp>
        <p:nvSpPr>
          <p:cNvPr id="11" name="Footer Placeholder 4"/>
          <p:cNvSpPr>
            <a:spLocks noGrp="1"/>
          </p:cNvSpPr>
          <p:nvPr>
            <p:ph type="ftr" sz="quarter" idx="3"/>
          </p:nvPr>
        </p:nvSpPr>
        <p:spPr>
          <a:xfrm>
            <a:off x="4346043" y="6356351"/>
            <a:ext cx="3860800" cy="365125"/>
          </a:xfrm>
          <a:prstGeom prst="rect">
            <a:avLst/>
          </a:prstGeom>
        </p:spPr>
        <p:txBody>
          <a:bodyPr/>
          <a:lstStyle>
            <a:lvl1pPr>
              <a:defRPr sz="1050">
                <a:latin typeface="Arial"/>
                <a:cs typeface="HelveticaNeueLT Std"/>
              </a:defRPr>
            </a:lvl1pPr>
          </a:lstStyle>
          <a:p>
            <a:endParaRPr lang="en-US" dirty="0">
              <a:solidFill>
                <a:prstClr val="black"/>
              </a:solidFill>
            </a:endParaRPr>
          </a:p>
        </p:txBody>
      </p:sp>
      <p:sp>
        <p:nvSpPr>
          <p:cNvPr id="12" name="Slide Number Placeholder 5"/>
          <p:cNvSpPr>
            <a:spLocks noGrp="1"/>
          </p:cNvSpPr>
          <p:nvPr>
            <p:ph type="sldNum" sz="quarter" idx="4"/>
          </p:nvPr>
        </p:nvSpPr>
        <p:spPr>
          <a:xfrm>
            <a:off x="8786788" y="6362219"/>
            <a:ext cx="2844800" cy="365125"/>
          </a:xfrm>
          <a:prstGeom prst="rect">
            <a:avLst/>
          </a:prstGeom>
        </p:spPr>
        <p:txBody>
          <a:bodyPr/>
          <a:lstStyle>
            <a:lvl1pPr>
              <a:defRPr sz="1050">
                <a:latin typeface="Arial"/>
                <a:cs typeface="HelveticaNeueLT Std"/>
              </a:defRPr>
            </a:lvl1pPr>
          </a:lstStyle>
          <a:p>
            <a:fld id="{8684DAB3-0F43-5C45-82C6-77A9538C26C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14248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3937"/>
            <a:ext cx="106680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2196643"/>
            <a:ext cx="5080000" cy="39295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96643"/>
            <a:ext cx="5384800" cy="39295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a:xfrm>
            <a:off x="914400" y="6356351"/>
            <a:ext cx="2844800" cy="365125"/>
          </a:xfrm>
          <a:prstGeom prst="rect">
            <a:avLst/>
          </a:prstGeom>
        </p:spPr>
        <p:txBody>
          <a:bodyPr/>
          <a:lstStyle>
            <a:lvl1pPr>
              <a:defRPr sz="1050">
                <a:latin typeface="Arial"/>
                <a:cs typeface="HelveticaNeueLT Std"/>
              </a:defRPr>
            </a:lvl1pPr>
          </a:lstStyle>
          <a:p>
            <a:fld id="{469C07A3-DB00-3D4D-94E1-5DD860B5A426}" type="datetimeFigureOut">
              <a:rPr lang="en-US" smtClean="0">
                <a:solidFill>
                  <a:prstClr val="black"/>
                </a:solidFill>
              </a:rPr>
              <a:pPr/>
              <a:t>3/5/2018</a:t>
            </a:fld>
            <a:endParaRPr lang="en-US" dirty="0">
              <a:solidFill>
                <a:prstClr val="black"/>
              </a:solidFill>
            </a:endParaRPr>
          </a:p>
        </p:txBody>
      </p:sp>
      <p:sp>
        <p:nvSpPr>
          <p:cNvPr id="12" name="Footer Placeholder 4"/>
          <p:cNvSpPr>
            <a:spLocks noGrp="1"/>
          </p:cNvSpPr>
          <p:nvPr>
            <p:ph type="ftr" sz="quarter" idx="3"/>
          </p:nvPr>
        </p:nvSpPr>
        <p:spPr>
          <a:xfrm>
            <a:off x="4346043" y="6356351"/>
            <a:ext cx="3860800" cy="365125"/>
          </a:xfrm>
          <a:prstGeom prst="rect">
            <a:avLst/>
          </a:prstGeom>
        </p:spPr>
        <p:txBody>
          <a:bodyPr/>
          <a:lstStyle>
            <a:lvl1pPr>
              <a:defRPr sz="1050">
                <a:latin typeface="Arial"/>
                <a:cs typeface="HelveticaNeueLT Std"/>
              </a:defRPr>
            </a:lvl1pPr>
          </a:lstStyle>
          <a:p>
            <a:endParaRPr lang="en-US" dirty="0">
              <a:solidFill>
                <a:prstClr val="black"/>
              </a:solidFill>
            </a:endParaRPr>
          </a:p>
        </p:txBody>
      </p:sp>
      <p:sp>
        <p:nvSpPr>
          <p:cNvPr id="13" name="Slide Number Placeholder 5"/>
          <p:cNvSpPr>
            <a:spLocks noGrp="1"/>
          </p:cNvSpPr>
          <p:nvPr>
            <p:ph type="sldNum" sz="quarter" idx="4"/>
          </p:nvPr>
        </p:nvSpPr>
        <p:spPr>
          <a:xfrm>
            <a:off x="8786788" y="6362219"/>
            <a:ext cx="2844800" cy="365125"/>
          </a:xfrm>
          <a:prstGeom prst="rect">
            <a:avLst/>
          </a:prstGeom>
        </p:spPr>
        <p:txBody>
          <a:bodyPr/>
          <a:lstStyle>
            <a:lvl1pPr>
              <a:defRPr sz="1050">
                <a:latin typeface="Arial"/>
                <a:cs typeface="HelveticaNeueLT Std"/>
              </a:defRPr>
            </a:lvl1pPr>
          </a:lstStyle>
          <a:p>
            <a:fld id="{8684DAB3-0F43-5C45-82C6-77A9538C26C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177191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399" y="613645"/>
            <a:ext cx="10717188"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14400" y="1874120"/>
            <a:ext cx="527896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914399" y="2513882"/>
            <a:ext cx="52789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412641" y="1874120"/>
            <a:ext cx="52189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412641" y="2513882"/>
            <a:ext cx="52189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Date Placeholder 3"/>
          <p:cNvSpPr>
            <a:spLocks noGrp="1"/>
          </p:cNvSpPr>
          <p:nvPr>
            <p:ph type="dt" sz="half" idx="10"/>
          </p:nvPr>
        </p:nvSpPr>
        <p:spPr>
          <a:xfrm>
            <a:off x="914400" y="6356351"/>
            <a:ext cx="2844800" cy="365125"/>
          </a:xfrm>
          <a:prstGeom prst="rect">
            <a:avLst/>
          </a:prstGeom>
        </p:spPr>
        <p:txBody>
          <a:bodyPr/>
          <a:lstStyle>
            <a:lvl1pPr>
              <a:defRPr sz="1050">
                <a:latin typeface="Arial"/>
                <a:cs typeface="HelveticaNeueLT Std"/>
              </a:defRPr>
            </a:lvl1pPr>
          </a:lstStyle>
          <a:p>
            <a:fld id="{469C07A3-DB00-3D4D-94E1-5DD860B5A426}" type="datetimeFigureOut">
              <a:rPr lang="en-US" smtClean="0">
                <a:solidFill>
                  <a:prstClr val="black"/>
                </a:solidFill>
              </a:rPr>
              <a:pPr/>
              <a:t>3/5/2018</a:t>
            </a:fld>
            <a:endParaRPr lang="en-US" dirty="0">
              <a:solidFill>
                <a:prstClr val="black"/>
              </a:solidFill>
            </a:endParaRPr>
          </a:p>
        </p:txBody>
      </p:sp>
      <p:sp>
        <p:nvSpPr>
          <p:cNvPr id="14" name="Footer Placeholder 4"/>
          <p:cNvSpPr>
            <a:spLocks noGrp="1"/>
          </p:cNvSpPr>
          <p:nvPr>
            <p:ph type="ftr" sz="quarter" idx="11"/>
          </p:nvPr>
        </p:nvSpPr>
        <p:spPr>
          <a:xfrm>
            <a:off x="4346043" y="6356351"/>
            <a:ext cx="3860800" cy="365125"/>
          </a:xfrm>
          <a:prstGeom prst="rect">
            <a:avLst/>
          </a:prstGeom>
        </p:spPr>
        <p:txBody>
          <a:bodyPr/>
          <a:lstStyle>
            <a:lvl1pPr>
              <a:defRPr sz="1050">
                <a:latin typeface="Arial"/>
                <a:cs typeface="HelveticaNeueLT Std"/>
              </a:defRPr>
            </a:lvl1pPr>
          </a:lstStyle>
          <a:p>
            <a:endParaRPr lang="en-US" dirty="0">
              <a:solidFill>
                <a:prstClr val="black"/>
              </a:solidFill>
            </a:endParaRPr>
          </a:p>
        </p:txBody>
      </p:sp>
      <p:sp>
        <p:nvSpPr>
          <p:cNvPr id="15" name="Slide Number Placeholder 5"/>
          <p:cNvSpPr>
            <a:spLocks noGrp="1"/>
          </p:cNvSpPr>
          <p:nvPr>
            <p:ph type="sldNum" sz="quarter" idx="12"/>
          </p:nvPr>
        </p:nvSpPr>
        <p:spPr>
          <a:xfrm>
            <a:off x="8786788" y="6362219"/>
            <a:ext cx="2844800" cy="365125"/>
          </a:xfrm>
          <a:prstGeom prst="rect">
            <a:avLst/>
          </a:prstGeom>
        </p:spPr>
        <p:txBody>
          <a:bodyPr/>
          <a:lstStyle>
            <a:lvl1pPr>
              <a:defRPr sz="1050">
                <a:latin typeface="Arial"/>
                <a:cs typeface="HelveticaNeueLT Std"/>
              </a:defRPr>
            </a:lvl1pPr>
          </a:lstStyle>
          <a:p>
            <a:fld id="{8684DAB3-0F43-5C45-82C6-77A9538C26C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3864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853671"/>
            <a:ext cx="10717189" cy="812029"/>
          </a:xfrm>
        </p:spPr>
        <p:txBody>
          <a:bodyPr/>
          <a:lstStyle/>
          <a:p>
            <a:r>
              <a:rPr lang="en-US"/>
              <a:t>Click to edit Master title style</a:t>
            </a:r>
            <a:endParaRPr lang="en-US" dirty="0"/>
          </a:p>
        </p:txBody>
      </p:sp>
      <p:sp>
        <p:nvSpPr>
          <p:cNvPr id="9" name="Date Placeholder 3"/>
          <p:cNvSpPr>
            <a:spLocks noGrp="1"/>
          </p:cNvSpPr>
          <p:nvPr>
            <p:ph type="dt" sz="half" idx="2"/>
          </p:nvPr>
        </p:nvSpPr>
        <p:spPr>
          <a:xfrm>
            <a:off x="914400" y="6356351"/>
            <a:ext cx="2844800" cy="365125"/>
          </a:xfrm>
          <a:prstGeom prst="rect">
            <a:avLst/>
          </a:prstGeom>
        </p:spPr>
        <p:txBody>
          <a:bodyPr/>
          <a:lstStyle>
            <a:lvl1pPr>
              <a:defRPr sz="1050">
                <a:latin typeface="Arial"/>
                <a:cs typeface="HelveticaNeueLT Std"/>
              </a:defRPr>
            </a:lvl1pPr>
          </a:lstStyle>
          <a:p>
            <a:fld id="{469C07A3-DB00-3D4D-94E1-5DD860B5A426}" type="datetimeFigureOut">
              <a:rPr lang="en-US" smtClean="0">
                <a:solidFill>
                  <a:prstClr val="black"/>
                </a:solidFill>
              </a:rPr>
              <a:pPr/>
              <a:t>3/5/2018</a:t>
            </a:fld>
            <a:endParaRPr lang="en-US" dirty="0">
              <a:solidFill>
                <a:prstClr val="black"/>
              </a:solidFill>
            </a:endParaRPr>
          </a:p>
        </p:txBody>
      </p:sp>
      <p:sp>
        <p:nvSpPr>
          <p:cNvPr id="10" name="Footer Placeholder 4"/>
          <p:cNvSpPr>
            <a:spLocks noGrp="1"/>
          </p:cNvSpPr>
          <p:nvPr>
            <p:ph type="ftr" sz="quarter" idx="3"/>
          </p:nvPr>
        </p:nvSpPr>
        <p:spPr>
          <a:xfrm>
            <a:off x="4346043" y="6356351"/>
            <a:ext cx="3860800" cy="365125"/>
          </a:xfrm>
          <a:prstGeom prst="rect">
            <a:avLst/>
          </a:prstGeom>
        </p:spPr>
        <p:txBody>
          <a:bodyPr/>
          <a:lstStyle>
            <a:lvl1pPr>
              <a:defRPr sz="1050">
                <a:latin typeface="Arial"/>
                <a:cs typeface="HelveticaNeueLT Std"/>
              </a:defRPr>
            </a:lvl1pPr>
          </a:lstStyle>
          <a:p>
            <a:endParaRPr lang="en-US" dirty="0">
              <a:solidFill>
                <a:prstClr val="black"/>
              </a:solidFill>
            </a:endParaRPr>
          </a:p>
        </p:txBody>
      </p:sp>
      <p:sp>
        <p:nvSpPr>
          <p:cNvPr id="11" name="Slide Number Placeholder 5"/>
          <p:cNvSpPr>
            <a:spLocks noGrp="1"/>
          </p:cNvSpPr>
          <p:nvPr>
            <p:ph type="sldNum" sz="quarter" idx="4"/>
          </p:nvPr>
        </p:nvSpPr>
        <p:spPr>
          <a:xfrm>
            <a:off x="8786788" y="6362219"/>
            <a:ext cx="2844800" cy="365125"/>
          </a:xfrm>
          <a:prstGeom prst="rect">
            <a:avLst/>
          </a:prstGeom>
        </p:spPr>
        <p:txBody>
          <a:bodyPr/>
          <a:lstStyle>
            <a:lvl1pPr>
              <a:defRPr sz="1050">
                <a:latin typeface="Arial"/>
                <a:cs typeface="HelveticaNeueLT Std"/>
              </a:defRPr>
            </a:lvl1pPr>
          </a:lstStyle>
          <a:p>
            <a:fld id="{8684DAB3-0F43-5C45-82C6-77A9538C26C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33332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853670"/>
            <a:ext cx="3706284" cy="9786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2" y="853671"/>
            <a:ext cx="6864855" cy="52724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1" y="1967610"/>
            <a:ext cx="3706284" cy="4158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10"/>
          </p:nvPr>
        </p:nvSpPr>
        <p:spPr>
          <a:xfrm>
            <a:off x="914400" y="6356351"/>
            <a:ext cx="2844800" cy="365125"/>
          </a:xfrm>
          <a:prstGeom prst="rect">
            <a:avLst/>
          </a:prstGeom>
        </p:spPr>
        <p:txBody>
          <a:bodyPr/>
          <a:lstStyle>
            <a:lvl1pPr>
              <a:defRPr sz="1050">
                <a:latin typeface="Arial"/>
                <a:cs typeface="HelveticaNeueLT Std"/>
              </a:defRPr>
            </a:lvl1pPr>
          </a:lstStyle>
          <a:p>
            <a:fld id="{469C07A3-DB00-3D4D-94E1-5DD860B5A426}" type="datetimeFigureOut">
              <a:rPr lang="en-US" smtClean="0">
                <a:solidFill>
                  <a:prstClr val="black"/>
                </a:solidFill>
              </a:rPr>
              <a:pPr/>
              <a:t>3/5/2018</a:t>
            </a:fld>
            <a:endParaRPr lang="en-US" dirty="0">
              <a:solidFill>
                <a:prstClr val="black"/>
              </a:solidFill>
            </a:endParaRPr>
          </a:p>
        </p:txBody>
      </p:sp>
      <p:sp>
        <p:nvSpPr>
          <p:cNvPr id="12" name="Footer Placeholder 4"/>
          <p:cNvSpPr>
            <a:spLocks noGrp="1"/>
          </p:cNvSpPr>
          <p:nvPr>
            <p:ph type="ftr" sz="quarter" idx="3"/>
          </p:nvPr>
        </p:nvSpPr>
        <p:spPr>
          <a:xfrm>
            <a:off x="4346043" y="6356351"/>
            <a:ext cx="3860800" cy="365125"/>
          </a:xfrm>
          <a:prstGeom prst="rect">
            <a:avLst/>
          </a:prstGeom>
        </p:spPr>
        <p:txBody>
          <a:bodyPr/>
          <a:lstStyle>
            <a:lvl1pPr>
              <a:defRPr sz="1050">
                <a:latin typeface="Arial"/>
                <a:cs typeface="HelveticaNeueLT Std"/>
              </a:defRPr>
            </a:lvl1pPr>
          </a:lstStyle>
          <a:p>
            <a:endParaRPr lang="en-US" dirty="0">
              <a:solidFill>
                <a:prstClr val="black"/>
              </a:solidFill>
            </a:endParaRPr>
          </a:p>
        </p:txBody>
      </p:sp>
      <p:sp>
        <p:nvSpPr>
          <p:cNvPr id="13" name="Slide Number Placeholder 5"/>
          <p:cNvSpPr>
            <a:spLocks noGrp="1"/>
          </p:cNvSpPr>
          <p:nvPr>
            <p:ph type="sldNum" sz="quarter" idx="4"/>
          </p:nvPr>
        </p:nvSpPr>
        <p:spPr>
          <a:xfrm>
            <a:off x="8786788" y="6362219"/>
            <a:ext cx="2844800" cy="365125"/>
          </a:xfrm>
          <a:prstGeom prst="rect">
            <a:avLst/>
          </a:prstGeom>
        </p:spPr>
        <p:txBody>
          <a:bodyPr/>
          <a:lstStyle>
            <a:lvl1pPr>
              <a:defRPr sz="1050">
                <a:latin typeface="Arial"/>
                <a:cs typeface="HelveticaNeueLT Std"/>
              </a:defRPr>
            </a:lvl1pPr>
          </a:lstStyle>
          <a:p>
            <a:fld id="{8684DAB3-0F43-5C45-82C6-77A9538C26C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34545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832850"/>
            <a:ext cx="7315200" cy="3894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10"/>
          </p:nvPr>
        </p:nvSpPr>
        <p:spPr>
          <a:xfrm>
            <a:off x="914400" y="6356351"/>
            <a:ext cx="2844800" cy="365125"/>
          </a:xfrm>
          <a:prstGeom prst="rect">
            <a:avLst/>
          </a:prstGeom>
        </p:spPr>
        <p:txBody>
          <a:bodyPr/>
          <a:lstStyle>
            <a:lvl1pPr>
              <a:defRPr sz="1050">
                <a:latin typeface="Arial"/>
                <a:cs typeface="HelveticaNeueLT Std"/>
              </a:defRPr>
            </a:lvl1pPr>
          </a:lstStyle>
          <a:p>
            <a:fld id="{469C07A3-DB00-3D4D-94E1-5DD860B5A426}" type="datetimeFigureOut">
              <a:rPr lang="en-US" smtClean="0">
                <a:solidFill>
                  <a:prstClr val="black"/>
                </a:solidFill>
              </a:rPr>
              <a:pPr/>
              <a:t>3/5/2018</a:t>
            </a:fld>
            <a:endParaRPr lang="en-US" dirty="0">
              <a:solidFill>
                <a:prstClr val="black"/>
              </a:solidFill>
            </a:endParaRPr>
          </a:p>
        </p:txBody>
      </p:sp>
      <p:sp>
        <p:nvSpPr>
          <p:cNvPr id="12" name="Footer Placeholder 4"/>
          <p:cNvSpPr>
            <a:spLocks noGrp="1"/>
          </p:cNvSpPr>
          <p:nvPr>
            <p:ph type="ftr" sz="quarter" idx="3"/>
          </p:nvPr>
        </p:nvSpPr>
        <p:spPr>
          <a:xfrm>
            <a:off x="4346043" y="6356351"/>
            <a:ext cx="3860800" cy="365125"/>
          </a:xfrm>
          <a:prstGeom prst="rect">
            <a:avLst/>
          </a:prstGeom>
        </p:spPr>
        <p:txBody>
          <a:bodyPr/>
          <a:lstStyle>
            <a:lvl1pPr>
              <a:defRPr sz="1050">
                <a:latin typeface="Arial"/>
                <a:cs typeface="HelveticaNeueLT Std"/>
              </a:defRPr>
            </a:lvl1pPr>
          </a:lstStyle>
          <a:p>
            <a:endParaRPr lang="en-US" dirty="0">
              <a:solidFill>
                <a:prstClr val="black"/>
              </a:solidFill>
            </a:endParaRPr>
          </a:p>
        </p:txBody>
      </p:sp>
      <p:sp>
        <p:nvSpPr>
          <p:cNvPr id="13" name="Slide Number Placeholder 5"/>
          <p:cNvSpPr>
            <a:spLocks noGrp="1"/>
          </p:cNvSpPr>
          <p:nvPr>
            <p:ph type="sldNum" sz="quarter" idx="4"/>
          </p:nvPr>
        </p:nvSpPr>
        <p:spPr>
          <a:xfrm>
            <a:off x="8786788" y="6362219"/>
            <a:ext cx="2844800" cy="365125"/>
          </a:xfrm>
          <a:prstGeom prst="rect">
            <a:avLst/>
          </a:prstGeom>
        </p:spPr>
        <p:txBody>
          <a:bodyPr/>
          <a:lstStyle>
            <a:lvl1pPr>
              <a:defRPr sz="1050">
                <a:latin typeface="Arial"/>
                <a:cs typeface="HelveticaNeueLT Std"/>
              </a:defRPr>
            </a:lvl1pPr>
          </a:lstStyle>
          <a:p>
            <a:fld id="{8684DAB3-0F43-5C45-82C6-77A9538C26C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0458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714AB455-20E7-403E-A475-0DC250B07E1A}" type="datetimeFigureOut">
              <a:rPr lang="en-IE" smtClean="0"/>
              <a:t>05/03/2018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43F6298-8FD9-4E1A-95ED-A8F55C97A246}" type="slidenum">
              <a:rPr lang="en-IE" smtClean="0"/>
              <a:t>‹#›</a:t>
            </a:fld>
            <a:endParaRPr lang="en-IE"/>
          </a:p>
        </p:txBody>
      </p:sp>
    </p:spTree>
    <p:extLst>
      <p:ext uri="{BB962C8B-B14F-4D97-AF65-F5344CB8AC3E}">
        <p14:creationId xmlns:p14="http://schemas.microsoft.com/office/powerpoint/2010/main" val="24000264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812029"/>
            <a:ext cx="10668000" cy="60560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1600201"/>
            <a:ext cx="106680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14400" y="6356351"/>
            <a:ext cx="2844800" cy="365125"/>
          </a:xfrm>
          <a:prstGeom prst="rect">
            <a:avLst/>
          </a:prstGeom>
        </p:spPr>
        <p:txBody>
          <a:bodyPr/>
          <a:lstStyle>
            <a:lvl1pPr>
              <a:defRPr sz="1050">
                <a:latin typeface="Arial"/>
                <a:cs typeface="HelveticaNeueLT Std"/>
              </a:defRPr>
            </a:lvl1pPr>
          </a:lstStyle>
          <a:p>
            <a:fld id="{469C07A3-DB00-3D4D-94E1-5DD860B5A426}" type="datetimeFigureOut">
              <a:rPr lang="en-US" smtClean="0">
                <a:solidFill>
                  <a:prstClr val="black"/>
                </a:solidFill>
              </a:rPr>
              <a:pPr/>
              <a:t>3/5/2018</a:t>
            </a:fld>
            <a:endParaRPr lang="en-US" dirty="0">
              <a:solidFill>
                <a:prstClr val="black"/>
              </a:solidFill>
            </a:endParaRPr>
          </a:p>
        </p:txBody>
      </p:sp>
      <p:sp>
        <p:nvSpPr>
          <p:cNvPr id="11" name="Footer Placeholder 4"/>
          <p:cNvSpPr>
            <a:spLocks noGrp="1"/>
          </p:cNvSpPr>
          <p:nvPr>
            <p:ph type="ftr" sz="quarter" idx="3"/>
          </p:nvPr>
        </p:nvSpPr>
        <p:spPr>
          <a:xfrm>
            <a:off x="4346043" y="6356351"/>
            <a:ext cx="3860800" cy="365125"/>
          </a:xfrm>
          <a:prstGeom prst="rect">
            <a:avLst/>
          </a:prstGeom>
        </p:spPr>
        <p:txBody>
          <a:bodyPr/>
          <a:lstStyle>
            <a:lvl1pPr>
              <a:defRPr sz="1050">
                <a:latin typeface="Arial"/>
                <a:cs typeface="HelveticaNeueLT Std"/>
              </a:defRPr>
            </a:lvl1pPr>
          </a:lstStyle>
          <a:p>
            <a:endParaRPr lang="en-US" dirty="0">
              <a:solidFill>
                <a:prstClr val="black"/>
              </a:solidFill>
            </a:endParaRPr>
          </a:p>
        </p:txBody>
      </p:sp>
      <p:sp>
        <p:nvSpPr>
          <p:cNvPr id="12" name="Slide Number Placeholder 5"/>
          <p:cNvSpPr>
            <a:spLocks noGrp="1"/>
          </p:cNvSpPr>
          <p:nvPr>
            <p:ph type="sldNum" sz="quarter" idx="4"/>
          </p:nvPr>
        </p:nvSpPr>
        <p:spPr>
          <a:xfrm>
            <a:off x="8786788" y="6362219"/>
            <a:ext cx="2844800" cy="365125"/>
          </a:xfrm>
          <a:prstGeom prst="rect">
            <a:avLst/>
          </a:prstGeom>
        </p:spPr>
        <p:txBody>
          <a:bodyPr/>
          <a:lstStyle>
            <a:lvl1pPr>
              <a:defRPr sz="1050">
                <a:latin typeface="Arial"/>
                <a:cs typeface="HelveticaNeueLT Std"/>
              </a:defRPr>
            </a:lvl1pPr>
          </a:lstStyle>
          <a:p>
            <a:fld id="{8684DAB3-0F43-5C45-82C6-77A9538C26C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45151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832851"/>
            <a:ext cx="2792388" cy="52933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14400" y="832851"/>
            <a:ext cx="7721600" cy="5293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914400" y="6356351"/>
            <a:ext cx="2844800" cy="365125"/>
          </a:xfrm>
          <a:prstGeom prst="rect">
            <a:avLst/>
          </a:prstGeom>
        </p:spPr>
        <p:txBody>
          <a:bodyPr/>
          <a:lstStyle>
            <a:lvl1pPr>
              <a:defRPr sz="1050">
                <a:latin typeface="Arial"/>
                <a:cs typeface="HelveticaNeueLT Std"/>
              </a:defRPr>
            </a:lvl1pPr>
          </a:lstStyle>
          <a:p>
            <a:fld id="{469C07A3-DB00-3D4D-94E1-5DD860B5A426}" type="datetimeFigureOut">
              <a:rPr lang="en-US" smtClean="0">
                <a:solidFill>
                  <a:prstClr val="black"/>
                </a:solidFill>
              </a:rPr>
              <a:pPr/>
              <a:t>3/5/2018</a:t>
            </a:fld>
            <a:endParaRPr lang="en-US" dirty="0">
              <a:solidFill>
                <a:prstClr val="black"/>
              </a:solidFill>
            </a:endParaRPr>
          </a:p>
        </p:txBody>
      </p:sp>
      <p:sp>
        <p:nvSpPr>
          <p:cNvPr id="11" name="Footer Placeholder 4"/>
          <p:cNvSpPr>
            <a:spLocks noGrp="1"/>
          </p:cNvSpPr>
          <p:nvPr>
            <p:ph type="ftr" sz="quarter" idx="3"/>
          </p:nvPr>
        </p:nvSpPr>
        <p:spPr>
          <a:xfrm>
            <a:off x="4346043" y="6356351"/>
            <a:ext cx="3860800" cy="365125"/>
          </a:xfrm>
          <a:prstGeom prst="rect">
            <a:avLst/>
          </a:prstGeom>
        </p:spPr>
        <p:txBody>
          <a:bodyPr/>
          <a:lstStyle>
            <a:lvl1pPr>
              <a:defRPr sz="1050">
                <a:latin typeface="Arial"/>
                <a:cs typeface="HelveticaNeueLT Std"/>
              </a:defRPr>
            </a:lvl1pPr>
          </a:lstStyle>
          <a:p>
            <a:endParaRPr lang="en-US" dirty="0">
              <a:solidFill>
                <a:prstClr val="black"/>
              </a:solidFill>
            </a:endParaRPr>
          </a:p>
        </p:txBody>
      </p:sp>
      <p:sp>
        <p:nvSpPr>
          <p:cNvPr id="12" name="Slide Number Placeholder 5"/>
          <p:cNvSpPr>
            <a:spLocks noGrp="1"/>
          </p:cNvSpPr>
          <p:nvPr>
            <p:ph type="sldNum" sz="quarter" idx="4"/>
          </p:nvPr>
        </p:nvSpPr>
        <p:spPr>
          <a:xfrm>
            <a:off x="8786788" y="6362219"/>
            <a:ext cx="2844800" cy="365125"/>
          </a:xfrm>
          <a:prstGeom prst="rect">
            <a:avLst/>
          </a:prstGeom>
        </p:spPr>
        <p:txBody>
          <a:bodyPr/>
          <a:lstStyle>
            <a:lvl1pPr>
              <a:defRPr sz="1050">
                <a:latin typeface="Arial"/>
                <a:cs typeface="HelveticaNeueLT Std"/>
              </a:defRPr>
            </a:lvl1pPr>
          </a:lstStyle>
          <a:p>
            <a:fld id="{8684DAB3-0F43-5C45-82C6-77A9538C26C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207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714AB455-20E7-403E-A475-0DC250B07E1A}" type="datetimeFigureOut">
              <a:rPr lang="en-IE" smtClean="0"/>
              <a:t>05/03/2018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43F6298-8FD9-4E1A-95ED-A8F55C97A246}" type="slidenum">
              <a:rPr lang="en-IE" smtClean="0"/>
              <a:t>‹#›</a:t>
            </a:fld>
            <a:endParaRPr lang="en-IE"/>
          </a:p>
        </p:txBody>
      </p:sp>
    </p:spTree>
    <p:extLst>
      <p:ext uri="{BB962C8B-B14F-4D97-AF65-F5344CB8AC3E}">
        <p14:creationId xmlns:p14="http://schemas.microsoft.com/office/powerpoint/2010/main" val="135940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AB455-20E7-403E-A475-0DC250B07E1A}" type="datetimeFigureOut">
              <a:rPr lang="en-IE" smtClean="0"/>
              <a:t>05/03/2018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43F6298-8FD9-4E1A-95ED-A8F55C97A246}" type="slidenum">
              <a:rPr lang="en-IE" smtClean="0"/>
              <a:t>‹#›</a:t>
            </a:fld>
            <a:endParaRPr lang="en-IE"/>
          </a:p>
        </p:txBody>
      </p:sp>
    </p:spTree>
    <p:extLst>
      <p:ext uri="{BB962C8B-B14F-4D97-AF65-F5344CB8AC3E}">
        <p14:creationId xmlns:p14="http://schemas.microsoft.com/office/powerpoint/2010/main" val="39323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4AB455-20E7-403E-A475-0DC250B07E1A}" type="datetimeFigureOut">
              <a:rPr lang="en-IE" smtClean="0"/>
              <a:t>05/03/2018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43F6298-8FD9-4E1A-95ED-A8F55C97A246}" type="slidenum">
              <a:rPr lang="en-IE" smtClean="0"/>
              <a:t>‹#›</a:t>
            </a:fld>
            <a:endParaRPr lang="en-IE"/>
          </a:p>
        </p:txBody>
      </p:sp>
    </p:spTree>
    <p:extLst>
      <p:ext uri="{BB962C8B-B14F-4D97-AF65-F5344CB8AC3E}">
        <p14:creationId xmlns:p14="http://schemas.microsoft.com/office/powerpoint/2010/main" val="392949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4AB455-20E7-403E-A475-0DC250B07E1A}" type="datetimeFigureOut">
              <a:rPr lang="en-IE" smtClean="0"/>
              <a:t>05/03/2018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43F6298-8FD9-4E1A-95ED-A8F55C97A246}" type="slidenum">
              <a:rPr lang="en-IE" smtClean="0"/>
              <a:t>‹#›</a:t>
            </a:fld>
            <a:endParaRPr lang="en-IE"/>
          </a:p>
        </p:txBody>
      </p:sp>
    </p:spTree>
    <p:extLst>
      <p:ext uri="{BB962C8B-B14F-4D97-AF65-F5344CB8AC3E}">
        <p14:creationId xmlns:p14="http://schemas.microsoft.com/office/powerpoint/2010/main" val="2788520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1.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AB455-20E7-403E-A475-0DC250B07E1A}" type="datetimeFigureOut">
              <a:rPr lang="en-IE" smtClean="0"/>
              <a:t>05/03/2018</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F6298-8FD9-4E1A-95ED-A8F55C97A246}" type="slidenum">
              <a:rPr lang="en-IE" smtClean="0"/>
              <a:t>‹#›</a:t>
            </a:fld>
            <a:endParaRPr lang="en-IE"/>
          </a:p>
        </p:txBody>
      </p:sp>
    </p:spTree>
    <p:extLst>
      <p:ext uri="{BB962C8B-B14F-4D97-AF65-F5344CB8AC3E}">
        <p14:creationId xmlns:p14="http://schemas.microsoft.com/office/powerpoint/2010/main" val="2024401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48C26-8FD4-4352-9CEE-4AD8E8344D7F}" type="datetimeFigureOut">
              <a:rPr lang="en-GB" smtClean="0">
                <a:solidFill>
                  <a:prstClr val="black">
                    <a:tint val="75000"/>
                  </a:prstClr>
                </a:solidFill>
              </a:rPr>
              <a:pPr/>
              <a:t>05/03/2018</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5F69E-FE07-423D-AEBE-61B11BE5FB9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133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8FFB3-FDBE-4053-B8A2-F095B27835D9}" type="datetimeFigureOut">
              <a:rPr lang="en-GB" smtClean="0">
                <a:solidFill>
                  <a:prstClr val="black">
                    <a:tint val="75000"/>
                  </a:prstClr>
                </a:solidFill>
              </a:rPr>
              <a:pPr/>
              <a:t>05/03/2018</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4D9FE-A046-41FF-B733-5795E55048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324090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775230"/>
            <a:ext cx="10668000" cy="79674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14400" y="1792111"/>
            <a:ext cx="10668000" cy="43340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914400" y="6356351"/>
            <a:ext cx="2844800" cy="365125"/>
          </a:xfrm>
          <a:prstGeom prst="rect">
            <a:avLst/>
          </a:prstGeom>
        </p:spPr>
        <p:txBody>
          <a:bodyPr/>
          <a:lstStyle>
            <a:lvl1pPr>
              <a:defRPr sz="1050">
                <a:latin typeface="Arial"/>
                <a:cs typeface="HelveticaNeueLT Std"/>
              </a:defRPr>
            </a:lvl1pPr>
          </a:lstStyle>
          <a:p>
            <a:pPr defTabSz="457200"/>
            <a:fld id="{469C07A3-DB00-3D4D-94E1-5DD860B5A426}" type="datetimeFigureOut">
              <a:rPr lang="en-US" smtClean="0">
                <a:solidFill>
                  <a:prstClr val="black"/>
                </a:solidFill>
              </a:rPr>
              <a:pPr defTabSz="457200"/>
              <a:t>3/5/2018</a:t>
            </a:fld>
            <a:endParaRPr lang="en-US" dirty="0">
              <a:solidFill>
                <a:prstClr val="black"/>
              </a:solidFill>
            </a:endParaRPr>
          </a:p>
        </p:txBody>
      </p:sp>
      <p:sp>
        <p:nvSpPr>
          <p:cNvPr id="8" name="Footer Placeholder 4"/>
          <p:cNvSpPr>
            <a:spLocks noGrp="1"/>
          </p:cNvSpPr>
          <p:nvPr>
            <p:ph type="ftr" sz="quarter" idx="3"/>
          </p:nvPr>
        </p:nvSpPr>
        <p:spPr>
          <a:xfrm>
            <a:off x="4346043" y="6356351"/>
            <a:ext cx="3860800" cy="365125"/>
          </a:xfrm>
          <a:prstGeom prst="rect">
            <a:avLst/>
          </a:prstGeom>
        </p:spPr>
        <p:txBody>
          <a:bodyPr/>
          <a:lstStyle>
            <a:lvl1pPr>
              <a:defRPr sz="1050">
                <a:latin typeface="Arial"/>
                <a:cs typeface="HelveticaNeueLT Std"/>
              </a:defRPr>
            </a:lvl1pPr>
          </a:lstStyle>
          <a:p>
            <a:pPr defTabSz="457200"/>
            <a:endParaRPr lang="en-US" dirty="0">
              <a:solidFill>
                <a:prstClr val="black"/>
              </a:solidFill>
            </a:endParaRPr>
          </a:p>
        </p:txBody>
      </p:sp>
      <p:sp>
        <p:nvSpPr>
          <p:cNvPr id="9" name="Slide Number Placeholder 5"/>
          <p:cNvSpPr>
            <a:spLocks noGrp="1"/>
          </p:cNvSpPr>
          <p:nvPr>
            <p:ph type="sldNum" sz="quarter" idx="4"/>
          </p:nvPr>
        </p:nvSpPr>
        <p:spPr>
          <a:xfrm>
            <a:off x="8786788" y="6362219"/>
            <a:ext cx="2844800" cy="365125"/>
          </a:xfrm>
          <a:prstGeom prst="rect">
            <a:avLst/>
          </a:prstGeom>
        </p:spPr>
        <p:txBody>
          <a:bodyPr/>
          <a:lstStyle>
            <a:lvl1pPr>
              <a:defRPr sz="1050">
                <a:latin typeface="Arial"/>
                <a:cs typeface="HelveticaNeueLT Std"/>
              </a:defRPr>
            </a:lvl1pPr>
          </a:lstStyle>
          <a:p>
            <a:pPr defTabSz="457200"/>
            <a:fld id="{8684DAB3-0F43-5C45-82C6-77A9538C26C0}"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30381104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Lst>
  <p:txStyles>
    <p:titleStyle>
      <a:lvl1pPr algn="l" defTabSz="457200" rtl="0" eaLnBrk="1" latinLnBrk="0" hangingPunct="1">
        <a:spcBef>
          <a:spcPct val="0"/>
        </a:spcBef>
        <a:buNone/>
        <a:defRPr sz="3700" b="0" i="0" kern="1200">
          <a:solidFill>
            <a:srgbClr val="5C7BB9"/>
          </a:solidFill>
          <a:latin typeface="Arial Black"/>
          <a:ea typeface="+mj-ea"/>
          <a:cs typeface="HelveticaNeueLT Std Hvy Ext"/>
        </a:defRPr>
      </a:lvl1pPr>
    </p:titleStyle>
    <p:bodyStyle>
      <a:lvl1pPr marL="342900" indent="-342900" algn="l" defTabSz="457200" rtl="0" eaLnBrk="1" latinLnBrk="0" hangingPunct="1">
        <a:spcBef>
          <a:spcPct val="20000"/>
        </a:spcBef>
        <a:buFont typeface="Arial"/>
        <a:buChar char="•"/>
        <a:defRPr sz="2800" b="1" i="0" kern="1200">
          <a:solidFill>
            <a:schemeClr val="tx1">
              <a:lumMod val="50000"/>
              <a:lumOff val="50000"/>
            </a:schemeClr>
          </a:solidFill>
          <a:latin typeface="Arial Narrow"/>
          <a:ea typeface="+mn-ea"/>
          <a:cs typeface="HelveticaNeueLT Std Hvy Cn"/>
        </a:defRPr>
      </a:lvl1pPr>
      <a:lvl2pPr marL="742950" indent="-285750" algn="l" defTabSz="457200" rtl="0" eaLnBrk="1" latinLnBrk="0" hangingPunct="1">
        <a:spcBef>
          <a:spcPct val="20000"/>
        </a:spcBef>
        <a:buFont typeface="Arial"/>
        <a:buChar char="–"/>
        <a:defRPr sz="2400" b="0" i="0" kern="1200">
          <a:solidFill>
            <a:schemeClr val="tx1"/>
          </a:solidFill>
          <a:latin typeface="Arial"/>
          <a:ea typeface="+mn-ea"/>
          <a:cs typeface="HelveticaNeueLT Std Med"/>
        </a:defRPr>
      </a:lvl2pPr>
      <a:lvl3pPr marL="1143000" indent="-228600" algn="l" defTabSz="457200" rtl="0" eaLnBrk="1" latinLnBrk="0" hangingPunct="1">
        <a:spcBef>
          <a:spcPct val="20000"/>
        </a:spcBef>
        <a:buFont typeface="Arial"/>
        <a:buChar char="•"/>
        <a:defRPr sz="2000" b="0" i="0" kern="1200">
          <a:solidFill>
            <a:schemeClr val="tx1"/>
          </a:solidFill>
          <a:latin typeface="Arial"/>
          <a:ea typeface="+mn-ea"/>
          <a:cs typeface="HelveticaNeueLT Std Med"/>
        </a:defRPr>
      </a:lvl3pPr>
      <a:lvl4pPr marL="1600200" indent="-228600" algn="l" defTabSz="457200" rtl="0" eaLnBrk="1" latinLnBrk="0" hangingPunct="1">
        <a:spcBef>
          <a:spcPct val="20000"/>
        </a:spcBef>
        <a:buFont typeface="Arial"/>
        <a:buChar char="–"/>
        <a:defRPr sz="1800" b="0" i="0" kern="1200">
          <a:solidFill>
            <a:schemeClr val="tx1"/>
          </a:solidFill>
          <a:latin typeface="Arial"/>
          <a:ea typeface="+mn-ea"/>
          <a:cs typeface="HelveticaNeueLT Std Med"/>
        </a:defRPr>
      </a:lvl4pPr>
      <a:lvl5pPr marL="2057400" indent="-228600" algn="l" defTabSz="457200" rtl="0" eaLnBrk="1" latinLnBrk="0" hangingPunct="1">
        <a:spcBef>
          <a:spcPct val="20000"/>
        </a:spcBef>
        <a:buFont typeface="Arial"/>
        <a:buChar char="»"/>
        <a:defRPr sz="1600" b="0" i="0" kern="1200">
          <a:solidFill>
            <a:schemeClr val="tx1"/>
          </a:solidFill>
          <a:latin typeface="Arial"/>
          <a:ea typeface="+mn-ea"/>
          <a:cs typeface="HelveticaNeueLT Std Me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50607" y="3784164"/>
            <a:ext cx="6104238" cy="954107"/>
          </a:xfrm>
          <a:prstGeom prst="rect">
            <a:avLst/>
          </a:prstGeom>
          <a:solidFill>
            <a:srgbClr val="5C7BB9"/>
          </a:solidFill>
        </p:spPr>
        <p:txBody>
          <a:bodyPr wrap="square" rtlCol="0">
            <a:spAutoFit/>
          </a:bodyPr>
          <a:lstStyle/>
          <a:p>
            <a:pPr algn="ctr"/>
            <a:r>
              <a:rPr lang="en-GB" sz="2800" b="1" dirty="0">
                <a:solidFill>
                  <a:prstClr val="white"/>
                </a:solidFill>
              </a:rPr>
              <a:t>Moving Adolescents from </a:t>
            </a:r>
          </a:p>
          <a:p>
            <a:pPr algn="ctr"/>
            <a:r>
              <a:rPr lang="en-GB" sz="2800" b="1" dirty="0">
                <a:solidFill>
                  <a:prstClr val="white"/>
                </a:solidFill>
              </a:rPr>
              <a:t>Self-Harm to Self-Care</a:t>
            </a:r>
          </a:p>
        </p:txBody>
      </p:sp>
      <p:sp>
        <p:nvSpPr>
          <p:cNvPr id="7" name="TextBox 6"/>
          <p:cNvSpPr txBox="1"/>
          <p:nvPr/>
        </p:nvSpPr>
        <p:spPr>
          <a:xfrm>
            <a:off x="121472" y="5939988"/>
            <a:ext cx="2439532" cy="369332"/>
          </a:xfrm>
          <a:prstGeom prst="rect">
            <a:avLst/>
          </a:prstGeom>
          <a:solidFill>
            <a:srgbClr val="EBB832"/>
          </a:solidFill>
        </p:spPr>
        <p:txBody>
          <a:bodyPr wrap="square" rtlCol="0">
            <a:spAutoFit/>
          </a:bodyPr>
          <a:lstStyle/>
          <a:p>
            <a:pPr algn="ctr"/>
            <a:r>
              <a:rPr lang="en-IE" b="1" dirty="0">
                <a:solidFill>
                  <a:prstClr val="white"/>
                </a:solidFill>
              </a:rPr>
              <a:t>EMAIL: mary@pieta.ie</a:t>
            </a:r>
            <a:endParaRPr lang="en-GB" b="1" dirty="0">
              <a:solidFill>
                <a:prstClr val="white"/>
              </a:solidFill>
            </a:endParaRPr>
          </a:p>
        </p:txBody>
      </p:sp>
      <p:sp>
        <p:nvSpPr>
          <p:cNvPr id="8" name="TextBox 7"/>
          <p:cNvSpPr txBox="1"/>
          <p:nvPr/>
        </p:nvSpPr>
        <p:spPr>
          <a:xfrm>
            <a:off x="4190233" y="5939988"/>
            <a:ext cx="2520280" cy="369332"/>
          </a:xfrm>
          <a:prstGeom prst="rect">
            <a:avLst/>
          </a:prstGeom>
          <a:solidFill>
            <a:srgbClr val="EBB832"/>
          </a:solidFill>
        </p:spPr>
        <p:txBody>
          <a:bodyPr wrap="square" rtlCol="0">
            <a:spAutoFit/>
          </a:bodyPr>
          <a:lstStyle/>
          <a:p>
            <a:pPr algn="ctr"/>
            <a:r>
              <a:rPr lang="en-IE" b="1" dirty="0">
                <a:solidFill>
                  <a:prstClr val="white"/>
                </a:solidFill>
              </a:rPr>
              <a:t>PHONE: 01-601 0000</a:t>
            </a:r>
            <a:endParaRPr lang="en-GB" b="1" dirty="0">
              <a:solidFill>
                <a:prstClr val="white"/>
              </a:solidFill>
            </a:endParaRPr>
          </a:p>
        </p:txBody>
      </p:sp>
      <p:sp>
        <p:nvSpPr>
          <p:cNvPr id="9" name="TextBox 8"/>
          <p:cNvSpPr txBox="1"/>
          <p:nvPr/>
        </p:nvSpPr>
        <p:spPr>
          <a:xfrm>
            <a:off x="9001973" y="5939988"/>
            <a:ext cx="2569452" cy="369332"/>
          </a:xfrm>
          <a:prstGeom prst="rect">
            <a:avLst/>
          </a:prstGeom>
          <a:solidFill>
            <a:srgbClr val="EBB832"/>
          </a:solidFill>
        </p:spPr>
        <p:txBody>
          <a:bodyPr wrap="square" rtlCol="0">
            <a:spAutoFit/>
          </a:bodyPr>
          <a:lstStyle/>
          <a:p>
            <a:pPr algn="ctr"/>
            <a:r>
              <a:rPr lang="en-IE" b="1" dirty="0">
                <a:solidFill>
                  <a:prstClr val="white"/>
                </a:solidFill>
              </a:rPr>
              <a:t>WEB: www.pieta.ie</a:t>
            </a:r>
            <a:endParaRPr lang="en-GB" b="1" dirty="0">
              <a:solidFill>
                <a:prstClr val="white"/>
              </a:solidFill>
            </a:endParaRPr>
          </a:p>
        </p:txBody>
      </p:sp>
      <p:sp>
        <p:nvSpPr>
          <p:cNvPr id="10" name="TextBox 9"/>
          <p:cNvSpPr txBox="1"/>
          <p:nvPr/>
        </p:nvSpPr>
        <p:spPr>
          <a:xfrm>
            <a:off x="2054403" y="5108297"/>
            <a:ext cx="7181316" cy="461665"/>
          </a:xfrm>
          <a:prstGeom prst="rect">
            <a:avLst/>
          </a:prstGeom>
          <a:solidFill>
            <a:srgbClr val="5C7BB9"/>
          </a:solidFill>
        </p:spPr>
        <p:txBody>
          <a:bodyPr wrap="square" rtlCol="0">
            <a:spAutoFit/>
          </a:bodyPr>
          <a:lstStyle/>
          <a:p>
            <a:pPr algn="ctr"/>
            <a:r>
              <a:rPr lang="en-IE" sz="2400" b="1">
                <a:solidFill>
                  <a:prstClr val="white"/>
                </a:solidFill>
              </a:rPr>
              <a:t>Facilitated by Marguerite </a:t>
            </a:r>
            <a:r>
              <a:rPr lang="en-IE" sz="2400" b="1" dirty="0">
                <a:solidFill>
                  <a:prstClr val="white"/>
                </a:solidFill>
              </a:rPr>
              <a:t>Kiely, Pieta House</a:t>
            </a:r>
            <a:endParaRPr lang="en-GB" sz="2400" b="1" dirty="0">
              <a:solidFill>
                <a:prstClr val="white"/>
              </a:solidFill>
            </a:endParaRPr>
          </a:p>
        </p:txBody>
      </p:sp>
      <p:pic>
        <p:nvPicPr>
          <p:cNvPr id="3" name="Picture 2">
            <a:extLst>
              <a:ext uri="{FF2B5EF4-FFF2-40B4-BE49-F238E27FC236}">
                <a16:creationId xmlns:a16="http://schemas.microsoft.com/office/drawing/2014/main" id="{8E401CF0-D4E3-4D04-AFAD-2109DDE40CBF}"/>
              </a:ext>
            </a:extLst>
          </p:cNvPr>
          <p:cNvPicPr>
            <a:picLocks noChangeAspect="1"/>
          </p:cNvPicPr>
          <p:nvPr/>
        </p:nvPicPr>
        <p:blipFill>
          <a:blip r:embed="rId2"/>
          <a:stretch>
            <a:fillRect/>
          </a:stretch>
        </p:blipFill>
        <p:spPr>
          <a:xfrm>
            <a:off x="2650607" y="380672"/>
            <a:ext cx="6104238" cy="3052119"/>
          </a:xfrm>
          <a:prstGeom prst="rect">
            <a:avLst/>
          </a:prstGeom>
        </p:spPr>
      </p:pic>
    </p:spTree>
    <p:extLst>
      <p:ext uri="{BB962C8B-B14F-4D97-AF65-F5344CB8AC3E}">
        <p14:creationId xmlns:p14="http://schemas.microsoft.com/office/powerpoint/2010/main" val="3973982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476672"/>
            <a:ext cx="9144000" cy="707886"/>
          </a:xfrm>
          <a:prstGeom prst="rect">
            <a:avLst/>
          </a:prstGeom>
          <a:solidFill>
            <a:srgbClr val="646EA2"/>
          </a:solidFill>
        </p:spPr>
        <p:txBody>
          <a:bodyPr wrap="square">
            <a:spAutoFit/>
          </a:bodyPr>
          <a:lstStyle/>
          <a:p>
            <a:pPr algn="ctr"/>
            <a:r>
              <a:rPr lang="en-IE" sz="4000" b="1" dirty="0">
                <a:solidFill>
                  <a:prstClr val="white"/>
                </a:solidFill>
              </a:rPr>
              <a:t>SELF-HARMING BEHAVIOURS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5956" y="1706969"/>
            <a:ext cx="2913566" cy="21851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147" y="1758519"/>
            <a:ext cx="2844832" cy="213362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7979" y="1835027"/>
            <a:ext cx="2742301" cy="20567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1485" y="4192148"/>
            <a:ext cx="2630875" cy="197315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202" y="4192148"/>
            <a:ext cx="2630876" cy="197315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97979" y="4192147"/>
            <a:ext cx="2534867" cy="1901149"/>
          </a:xfrm>
          <a:prstGeom prst="rect">
            <a:avLst/>
          </a:prstGeom>
        </p:spPr>
      </p:pic>
      <p:sp>
        <p:nvSpPr>
          <p:cNvPr id="11" name="TextBox 10"/>
          <p:cNvSpPr txBox="1"/>
          <p:nvPr/>
        </p:nvSpPr>
        <p:spPr>
          <a:xfrm>
            <a:off x="2063552" y="6237312"/>
            <a:ext cx="1152128" cy="369332"/>
          </a:xfrm>
          <a:prstGeom prst="rect">
            <a:avLst/>
          </a:prstGeom>
          <a:noFill/>
        </p:spPr>
        <p:txBody>
          <a:bodyPr wrap="square" rtlCol="0">
            <a:spAutoFit/>
          </a:bodyPr>
          <a:lstStyle/>
          <a:p>
            <a:r>
              <a:rPr lang="en-IE" b="1" dirty="0">
                <a:solidFill>
                  <a:srgbClr val="646EA2"/>
                </a:solidFill>
              </a:rPr>
              <a:t>OPH 4.2</a:t>
            </a:r>
            <a:endParaRPr lang="en-GB" b="1" dirty="0">
              <a:solidFill>
                <a:srgbClr val="646EA2"/>
              </a:solidFill>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5344" y="6235946"/>
            <a:ext cx="1651147" cy="577430"/>
          </a:xfrm>
          <a:prstGeom prst="rect">
            <a:avLst/>
          </a:prstGeom>
        </p:spPr>
      </p:pic>
    </p:spTree>
    <p:extLst>
      <p:ext uri="{BB962C8B-B14F-4D97-AF65-F5344CB8AC3E}">
        <p14:creationId xmlns:p14="http://schemas.microsoft.com/office/powerpoint/2010/main" val="306127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476672"/>
            <a:ext cx="9144000" cy="707886"/>
          </a:xfrm>
          <a:prstGeom prst="rect">
            <a:avLst/>
          </a:prstGeom>
          <a:solidFill>
            <a:srgbClr val="5D7BB9"/>
          </a:solidFill>
        </p:spPr>
        <p:txBody>
          <a:bodyPr wrap="square">
            <a:spAutoFit/>
          </a:bodyPr>
          <a:lstStyle/>
          <a:p>
            <a:pPr algn="ctr"/>
            <a:r>
              <a:rPr lang="en-IE" sz="4000" b="1" dirty="0">
                <a:solidFill>
                  <a:prstClr val="white"/>
                </a:solidFill>
              </a:rPr>
              <a:t>SELF-HARMING BEHAVIOURS</a:t>
            </a:r>
          </a:p>
        </p:txBody>
      </p:sp>
      <p:sp>
        <p:nvSpPr>
          <p:cNvPr id="7" name="TextBox 6"/>
          <p:cNvSpPr txBox="1"/>
          <p:nvPr/>
        </p:nvSpPr>
        <p:spPr>
          <a:xfrm>
            <a:off x="2567608" y="1772816"/>
            <a:ext cx="1152128" cy="400110"/>
          </a:xfrm>
          <a:prstGeom prst="rect">
            <a:avLst/>
          </a:prstGeom>
          <a:solidFill>
            <a:srgbClr val="5D7BB9"/>
          </a:solidFill>
        </p:spPr>
        <p:txBody>
          <a:bodyPr wrap="square" rtlCol="0">
            <a:spAutoFit/>
          </a:bodyPr>
          <a:lstStyle/>
          <a:p>
            <a:r>
              <a:rPr lang="en-IE" sz="2000" b="1" dirty="0">
                <a:solidFill>
                  <a:prstClr val="white"/>
                </a:solidFill>
              </a:rPr>
              <a:t>CUTTING</a:t>
            </a:r>
            <a:endParaRPr lang="en-GB" sz="2000" b="1" dirty="0">
              <a:solidFill>
                <a:prstClr val="white"/>
              </a:solidFill>
            </a:endParaRPr>
          </a:p>
        </p:txBody>
      </p:sp>
      <p:sp>
        <p:nvSpPr>
          <p:cNvPr id="8" name="TextBox 7"/>
          <p:cNvSpPr txBox="1"/>
          <p:nvPr/>
        </p:nvSpPr>
        <p:spPr>
          <a:xfrm>
            <a:off x="8040216" y="1772816"/>
            <a:ext cx="1296144" cy="400110"/>
          </a:xfrm>
          <a:prstGeom prst="rect">
            <a:avLst/>
          </a:prstGeom>
          <a:solidFill>
            <a:srgbClr val="EBB832"/>
          </a:solidFill>
        </p:spPr>
        <p:txBody>
          <a:bodyPr wrap="square" rtlCol="0">
            <a:spAutoFit/>
          </a:bodyPr>
          <a:lstStyle/>
          <a:p>
            <a:r>
              <a:rPr lang="en-IE" sz="2000" b="1" dirty="0">
                <a:solidFill>
                  <a:prstClr val="white"/>
                </a:solidFill>
              </a:rPr>
              <a:t>BURNING</a:t>
            </a:r>
            <a:endParaRPr lang="en-GB" sz="2000" b="1" dirty="0">
              <a:solidFill>
                <a:prstClr val="white"/>
              </a:solidFill>
            </a:endParaRPr>
          </a:p>
        </p:txBody>
      </p:sp>
      <p:sp>
        <p:nvSpPr>
          <p:cNvPr id="9" name="Rectangle 8"/>
          <p:cNvSpPr/>
          <p:nvPr/>
        </p:nvSpPr>
        <p:spPr>
          <a:xfrm>
            <a:off x="4443570" y="1772816"/>
            <a:ext cx="2985113" cy="400110"/>
          </a:xfrm>
          <a:prstGeom prst="rect">
            <a:avLst/>
          </a:prstGeom>
        </p:spPr>
        <p:txBody>
          <a:bodyPr wrap="none">
            <a:spAutoFit/>
          </a:bodyPr>
          <a:lstStyle/>
          <a:p>
            <a:pPr algn="ctr"/>
            <a:r>
              <a:rPr lang="en-IE" sz="2000" b="1" dirty="0">
                <a:solidFill>
                  <a:srgbClr val="646EA2"/>
                </a:solidFill>
                <a:latin typeface="Century Gothic"/>
              </a:rPr>
              <a:t>SCRATCHING/PICKING</a:t>
            </a:r>
          </a:p>
        </p:txBody>
      </p:sp>
      <p:sp>
        <p:nvSpPr>
          <p:cNvPr id="10" name="TextBox 9"/>
          <p:cNvSpPr txBox="1"/>
          <p:nvPr/>
        </p:nvSpPr>
        <p:spPr>
          <a:xfrm>
            <a:off x="2063552" y="2636912"/>
            <a:ext cx="2232248" cy="400110"/>
          </a:xfrm>
          <a:prstGeom prst="rect">
            <a:avLst/>
          </a:prstGeom>
          <a:noFill/>
        </p:spPr>
        <p:txBody>
          <a:bodyPr wrap="square" rtlCol="0">
            <a:spAutoFit/>
          </a:bodyPr>
          <a:lstStyle/>
          <a:p>
            <a:r>
              <a:rPr lang="en-IE" sz="2000" b="1" dirty="0">
                <a:solidFill>
                  <a:srgbClr val="646EA2"/>
                </a:solidFill>
              </a:rPr>
              <a:t>FACE PUNCHING</a:t>
            </a:r>
            <a:endParaRPr lang="en-GB" sz="2000" dirty="0">
              <a:solidFill>
                <a:srgbClr val="646EA2"/>
              </a:solidFill>
            </a:endParaRPr>
          </a:p>
        </p:txBody>
      </p:sp>
      <p:sp>
        <p:nvSpPr>
          <p:cNvPr id="11" name="Rectangle 10"/>
          <p:cNvSpPr/>
          <p:nvPr/>
        </p:nvSpPr>
        <p:spPr>
          <a:xfrm>
            <a:off x="4727848" y="2667690"/>
            <a:ext cx="2320700" cy="400110"/>
          </a:xfrm>
          <a:prstGeom prst="rect">
            <a:avLst/>
          </a:prstGeom>
          <a:solidFill>
            <a:srgbClr val="EBB832"/>
          </a:solidFill>
        </p:spPr>
        <p:txBody>
          <a:bodyPr wrap="none">
            <a:spAutoFit/>
          </a:bodyPr>
          <a:lstStyle/>
          <a:p>
            <a:r>
              <a:rPr lang="en-IE" sz="2000" b="1" dirty="0">
                <a:solidFill>
                  <a:prstClr val="white"/>
                </a:solidFill>
              </a:rPr>
              <a:t>INGESTING OBJECTS</a:t>
            </a:r>
            <a:endParaRPr lang="en-GB" sz="2000" dirty="0">
              <a:solidFill>
                <a:prstClr val="white"/>
              </a:solidFill>
            </a:endParaRPr>
          </a:p>
        </p:txBody>
      </p:sp>
      <p:sp>
        <p:nvSpPr>
          <p:cNvPr id="12" name="Rectangle 11"/>
          <p:cNvSpPr/>
          <p:nvPr/>
        </p:nvSpPr>
        <p:spPr>
          <a:xfrm>
            <a:off x="8244828" y="2683079"/>
            <a:ext cx="1866088" cy="400110"/>
          </a:xfrm>
          <a:prstGeom prst="rect">
            <a:avLst/>
          </a:prstGeom>
          <a:solidFill>
            <a:srgbClr val="5D7BB9"/>
          </a:solidFill>
        </p:spPr>
        <p:txBody>
          <a:bodyPr wrap="none">
            <a:spAutoFit/>
          </a:bodyPr>
          <a:lstStyle/>
          <a:p>
            <a:pPr algn="ctr"/>
            <a:r>
              <a:rPr lang="en-IE" sz="2000" b="1" dirty="0">
                <a:solidFill>
                  <a:prstClr val="white"/>
                </a:solidFill>
              </a:rPr>
              <a:t>WALL BANGING</a:t>
            </a:r>
          </a:p>
        </p:txBody>
      </p:sp>
      <p:sp>
        <p:nvSpPr>
          <p:cNvPr id="13" name="Rectangle 12"/>
          <p:cNvSpPr/>
          <p:nvPr/>
        </p:nvSpPr>
        <p:spPr>
          <a:xfrm>
            <a:off x="2060466" y="3613666"/>
            <a:ext cx="2303964" cy="400110"/>
          </a:xfrm>
          <a:prstGeom prst="rect">
            <a:avLst/>
          </a:prstGeom>
          <a:solidFill>
            <a:srgbClr val="EBB832"/>
          </a:solidFill>
        </p:spPr>
        <p:txBody>
          <a:bodyPr wrap="none">
            <a:spAutoFit/>
          </a:bodyPr>
          <a:lstStyle/>
          <a:p>
            <a:r>
              <a:rPr lang="en-IE" sz="2000" b="1" dirty="0">
                <a:solidFill>
                  <a:prstClr val="white"/>
                </a:solidFill>
              </a:rPr>
              <a:t>INSERTING OBJECTS</a:t>
            </a:r>
            <a:endParaRPr lang="en-GB" sz="2000" dirty="0">
              <a:solidFill>
                <a:prstClr val="white"/>
              </a:solidFill>
            </a:endParaRPr>
          </a:p>
        </p:txBody>
      </p:sp>
      <p:sp>
        <p:nvSpPr>
          <p:cNvPr id="14" name="Rectangle 13"/>
          <p:cNvSpPr/>
          <p:nvPr/>
        </p:nvSpPr>
        <p:spPr>
          <a:xfrm>
            <a:off x="5193357" y="3637971"/>
            <a:ext cx="1632626" cy="400110"/>
          </a:xfrm>
          <a:prstGeom prst="rect">
            <a:avLst/>
          </a:prstGeom>
          <a:solidFill>
            <a:srgbClr val="5D7BB9"/>
          </a:solidFill>
        </p:spPr>
        <p:txBody>
          <a:bodyPr wrap="none">
            <a:spAutoFit/>
          </a:bodyPr>
          <a:lstStyle/>
          <a:p>
            <a:r>
              <a:rPr lang="en-IE" sz="2000" b="1" dirty="0">
                <a:solidFill>
                  <a:prstClr val="white"/>
                </a:solidFill>
              </a:rPr>
              <a:t>OVERDOSING</a:t>
            </a:r>
            <a:endParaRPr lang="en-GB" sz="2000" dirty="0">
              <a:solidFill>
                <a:prstClr val="white"/>
              </a:solidFill>
            </a:endParaRPr>
          </a:p>
        </p:txBody>
      </p:sp>
      <p:sp>
        <p:nvSpPr>
          <p:cNvPr id="15" name="Rectangle 14"/>
          <p:cNvSpPr/>
          <p:nvPr/>
        </p:nvSpPr>
        <p:spPr>
          <a:xfrm>
            <a:off x="7678904" y="3668749"/>
            <a:ext cx="2623282" cy="400110"/>
          </a:xfrm>
          <a:prstGeom prst="rect">
            <a:avLst/>
          </a:prstGeom>
        </p:spPr>
        <p:txBody>
          <a:bodyPr wrap="none">
            <a:spAutoFit/>
          </a:bodyPr>
          <a:lstStyle/>
          <a:p>
            <a:r>
              <a:rPr lang="en-IE" sz="2000" b="1" dirty="0">
                <a:solidFill>
                  <a:srgbClr val="646EA2"/>
                </a:solidFill>
              </a:rPr>
              <a:t>FALLING DOWN STAIRS</a:t>
            </a:r>
            <a:endParaRPr lang="en-GB" sz="2000" dirty="0">
              <a:solidFill>
                <a:srgbClr val="646EA2"/>
              </a:solidFill>
            </a:endParaRPr>
          </a:p>
        </p:txBody>
      </p:sp>
      <p:sp>
        <p:nvSpPr>
          <p:cNvPr id="16" name="Rectangle 15"/>
          <p:cNvSpPr/>
          <p:nvPr/>
        </p:nvSpPr>
        <p:spPr>
          <a:xfrm>
            <a:off x="3071665" y="4581128"/>
            <a:ext cx="2080185" cy="400110"/>
          </a:xfrm>
          <a:prstGeom prst="rect">
            <a:avLst/>
          </a:prstGeom>
        </p:spPr>
        <p:txBody>
          <a:bodyPr wrap="none">
            <a:spAutoFit/>
          </a:bodyPr>
          <a:lstStyle/>
          <a:p>
            <a:r>
              <a:rPr lang="en-IE" sz="2000" b="1" dirty="0">
                <a:solidFill>
                  <a:srgbClr val="646EA2"/>
                </a:solidFill>
              </a:rPr>
              <a:t>BREAKING BONES</a:t>
            </a:r>
            <a:endParaRPr lang="en-GB" sz="2000" dirty="0">
              <a:solidFill>
                <a:srgbClr val="646EA2"/>
              </a:solidFill>
            </a:endParaRPr>
          </a:p>
        </p:txBody>
      </p:sp>
      <p:sp>
        <p:nvSpPr>
          <p:cNvPr id="17" name="Rectangle 16"/>
          <p:cNvSpPr/>
          <p:nvPr/>
        </p:nvSpPr>
        <p:spPr>
          <a:xfrm>
            <a:off x="7322375" y="4594581"/>
            <a:ext cx="2153410" cy="400110"/>
          </a:xfrm>
          <a:prstGeom prst="rect">
            <a:avLst/>
          </a:prstGeom>
          <a:solidFill>
            <a:srgbClr val="EBB832"/>
          </a:solidFill>
          <a:ln>
            <a:noFill/>
          </a:ln>
        </p:spPr>
        <p:txBody>
          <a:bodyPr wrap="none">
            <a:spAutoFit/>
          </a:bodyPr>
          <a:lstStyle/>
          <a:p>
            <a:pPr algn="ctr"/>
            <a:r>
              <a:rPr lang="en-IE" sz="2000" b="1" dirty="0">
                <a:solidFill>
                  <a:prstClr val="white"/>
                </a:solidFill>
              </a:rPr>
              <a:t>DRINKING BLEACH</a:t>
            </a:r>
          </a:p>
        </p:txBody>
      </p:sp>
      <p:sp>
        <p:nvSpPr>
          <p:cNvPr id="18" name="Rectangle 17"/>
          <p:cNvSpPr/>
          <p:nvPr/>
        </p:nvSpPr>
        <p:spPr>
          <a:xfrm>
            <a:off x="3437538" y="5481661"/>
            <a:ext cx="5106734" cy="707886"/>
          </a:xfrm>
          <a:prstGeom prst="rect">
            <a:avLst/>
          </a:prstGeom>
          <a:solidFill>
            <a:srgbClr val="5D7BB9"/>
          </a:solidFill>
        </p:spPr>
        <p:txBody>
          <a:bodyPr wrap="square">
            <a:spAutoFit/>
          </a:bodyPr>
          <a:lstStyle/>
          <a:p>
            <a:pPr algn="ctr"/>
            <a:r>
              <a:rPr lang="en-IE" sz="2000" b="1" dirty="0">
                <a:solidFill>
                  <a:prstClr val="white"/>
                </a:solidFill>
              </a:rPr>
              <a:t>EYEBROW / EYELASH /HEAD HAIR PULLING	       (Trichotillomania)</a:t>
            </a:r>
            <a:endParaRPr lang="en-GB" sz="2000" dirty="0">
              <a:solidFill>
                <a:prstClr val="white"/>
              </a:solidFill>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344" y="6235946"/>
            <a:ext cx="1651147" cy="577430"/>
          </a:xfrm>
          <a:prstGeom prst="rect">
            <a:avLst/>
          </a:prstGeom>
        </p:spPr>
      </p:pic>
    </p:spTree>
    <p:extLst>
      <p:ext uri="{BB962C8B-B14F-4D97-AF65-F5344CB8AC3E}">
        <p14:creationId xmlns:p14="http://schemas.microsoft.com/office/powerpoint/2010/main" val="370434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1063" y="6194757"/>
            <a:ext cx="1651147" cy="577430"/>
          </a:xfrm>
          <a:prstGeom prst="rect">
            <a:avLst/>
          </a:prstGeom>
        </p:spPr>
      </p:pic>
      <p:sp>
        <p:nvSpPr>
          <p:cNvPr id="2" name="Title 1"/>
          <p:cNvSpPr txBox="1">
            <a:spLocks/>
          </p:cNvSpPr>
          <p:nvPr/>
        </p:nvSpPr>
        <p:spPr>
          <a:xfrm>
            <a:off x="943277" y="712269"/>
            <a:ext cx="3370998" cy="5502264"/>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4400" kern="1200" dirty="0">
                <a:solidFill>
                  <a:srgbClr val="FFFFFF"/>
                </a:solidFill>
                <a:latin typeface="+mj-lt"/>
                <a:ea typeface="+mj-ea"/>
                <a:cs typeface="+mj-cs"/>
              </a:rPr>
              <a:t>Myths and Facts for Self -harm</a:t>
            </a:r>
          </a:p>
        </p:txBody>
      </p:sp>
      <p:graphicFrame>
        <p:nvGraphicFramePr>
          <p:cNvPr id="6" name="Content Placeholder 2"/>
          <p:cNvGraphicFramePr/>
          <p:nvPr>
            <p:extLst>
              <p:ext uri="{D42A27DB-BD31-4B8C-83A1-F6EECF244321}">
                <p14:modId xmlns:p14="http://schemas.microsoft.com/office/powerpoint/2010/main" val="110106249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602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21985437"/>
              </p:ext>
            </p:extLst>
          </p:nvPr>
        </p:nvGraphicFramePr>
        <p:xfrm>
          <a:off x="1982573" y="1510498"/>
          <a:ext cx="8128002" cy="421132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0000"/>
                    </a:ext>
                  </a:extLst>
                </a:gridCol>
                <a:gridCol w="1354667">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354667">
                  <a:extLst>
                    <a:ext uri="{9D8B030D-6E8A-4147-A177-3AD203B41FA5}">
                      <a16:colId xmlns:a16="http://schemas.microsoft.com/office/drawing/2014/main" val="20003"/>
                    </a:ext>
                  </a:extLst>
                </a:gridCol>
                <a:gridCol w="1354667">
                  <a:extLst>
                    <a:ext uri="{9D8B030D-6E8A-4147-A177-3AD203B41FA5}">
                      <a16:colId xmlns:a16="http://schemas.microsoft.com/office/drawing/2014/main" val="20004"/>
                    </a:ext>
                  </a:extLst>
                </a:gridCol>
                <a:gridCol w="1354667">
                  <a:extLst>
                    <a:ext uri="{9D8B030D-6E8A-4147-A177-3AD203B41FA5}">
                      <a16:colId xmlns:a16="http://schemas.microsoft.com/office/drawing/2014/main" val="20005"/>
                    </a:ext>
                  </a:extLst>
                </a:gridCol>
              </a:tblGrid>
              <a:tr h="370840">
                <a:tc>
                  <a:txBody>
                    <a:bodyPr/>
                    <a:lstStyle/>
                    <a:p>
                      <a:r>
                        <a:rPr lang="en-IE" dirty="0"/>
                        <a:t>Age Range</a:t>
                      </a:r>
                    </a:p>
                  </a:txBody>
                  <a:tcPr/>
                </a:tc>
                <a:tc>
                  <a:txBody>
                    <a:bodyPr/>
                    <a:lstStyle/>
                    <a:p>
                      <a:r>
                        <a:rPr lang="en-IE" dirty="0"/>
                        <a:t>DSH Only</a:t>
                      </a:r>
                    </a:p>
                  </a:txBody>
                  <a:tcPr/>
                </a:tc>
                <a:tc>
                  <a:txBody>
                    <a:bodyPr/>
                    <a:lstStyle/>
                    <a:p>
                      <a:r>
                        <a:rPr lang="en-IE" dirty="0"/>
                        <a:t>SA and DSH</a:t>
                      </a:r>
                    </a:p>
                  </a:txBody>
                  <a:tcPr/>
                </a:tc>
                <a:tc>
                  <a:txBody>
                    <a:bodyPr/>
                    <a:lstStyle/>
                    <a:p>
                      <a:r>
                        <a:rPr lang="en-IE" dirty="0"/>
                        <a:t>SI, SA and DSH</a:t>
                      </a:r>
                    </a:p>
                  </a:txBody>
                  <a:tcPr/>
                </a:tc>
                <a:tc>
                  <a:txBody>
                    <a:bodyPr/>
                    <a:lstStyle/>
                    <a:p>
                      <a:r>
                        <a:rPr lang="en-IE" dirty="0"/>
                        <a:t>SI and DSH</a:t>
                      </a:r>
                    </a:p>
                  </a:txBody>
                  <a:tcPr/>
                </a:tc>
                <a:tc>
                  <a:txBody>
                    <a:bodyPr/>
                    <a:lstStyle/>
                    <a:p>
                      <a:r>
                        <a:rPr lang="en-IE" dirty="0"/>
                        <a:t>Grand Total</a:t>
                      </a:r>
                    </a:p>
                  </a:txBody>
                  <a:tcPr/>
                </a:tc>
                <a:extLst>
                  <a:ext uri="{0D108BD9-81ED-4DB2-BD59-A6C34878D82A}">
                    <a16:rowId xmlns:a16="http://schemas.microsoft.com/office/drawing/2014/main" val="10000"/>
                  </a:ext>
                </a:extLst>
              </a:tr>
              <a:tr h="370840">
                <a:tc>
                  <a:txBody>
                    <a:bodyPr/>
                    <a:lstStyle/>
                    <a:p>
                      <a:r>
                        <a:rPr lang="en-IE" dirty="0"/>
                        <a:t>Under 18 Years</a:t>
                      </a:r>
                    </a:p>
                  </a:txBody>
                  <a:tcPr/>
                </a:tc>
                <a:tc>
                  <a:txBody>
                    <a:bodyPr/>
                    <a:lstStyle/>
                    <a:p>
                      <a:r>
                        <a:rPr lang="en-IE" dirty="0"/>
                        <a:t>244</a:t>
                      </a:r>
                    </a:p>
                  </a:txBody>
                  <a:tcPr/>
                </a:tc>
                <a:tc>
                  <a:txBody>
                    <a:bodyPr/>
                    <a:lstStyle/>
                    <a:p>
                      <a:r>
                        <a:rPr lang="en-IE" dirty="0"/>
                        <a:t>5</a:t>
                      </a:r>
                    </a:p>
                  </a:txBody>
                  <a:tcPr/>
                </a:tc>
                <a:tc>
                  <a:txBody>
                    <a:bodyPr/>
                    <a:lstStyle/>
                    <a:p>
                      <a:r>
                        <a:rPr lang="en-IE" dirty="0"/>
                        <a:t>292</a:t>
                      </a:r>
                    </a:p>
                  </a:txBody>
                  <a:tcPr/>
                </a:tc>
                <a:tc>
                  <a:txBody>
                    <a:bodyPr/>
                    <a:lstStyle/>
                    <a:p>
                      <a:r>
                        <a:rPr lang="en-IE" dirty="0"/>
                        <a:t>650</a:t>
                      </a:r>
                    </a:p>
                  </a:txBody>
                  <a:tcPr/>
                </a:tc>
                <a:tc>
                  <a:txBody>
                    <a:bodyPr/>
                    <a:lstStyle/>
                    <a:p>
                      <a:r>
                        <a:rPr lang="en-IE" dirty="0"/>
                        <a:t>1,191</a:t>
                      </a:r>
                    </a:p>
                  </a:txBody>
                  <a:tcPr/>
                </a:tc>
                <a:extLst>
                  <a:ext uri="{0D108BD9-81ED-4DB2-BD59-A6C34878D82A}">
                    <a16:rowId xmlns:a16="http://schemas.microsoft.com/office/drawing/2014/main" val="10001"/>
                  </a:ext>
                </a:extLst>
              </a:tr>
              <a:tr h="370840">
                <a:tc>
                  <a:txBody>
                    <a:bodyPr/>
                    <a:lstStyle/>
                    <a:p>
                      <a:r>
                        <a:rPr lang="en-IE" dirty="0"/>
                        <a:t>18 – 24 Years</a:t>
                      </a:r>
                    </a:p>
                  </a:txBody>
                  <a:tcPr/>
                </a:tc>
                <a:tc>
                  <a:txBody>
                    <a:bodyPr/>
                    <a:lstStyle/>
                    <a:p>
                      <a:r>
                        <a:rPr lang="en-IE" dirty="0"/>
                        <a:t>55</a:t>
                      </a:r>
                    </a:p>
                  </a:txBody>
                  <a:tcPr/>
                </a:tc>
                <a:tc>
                  <a:txBody>
                    <a:bodyPr/>
                    <a:lstStyle/>
                    <a:p>
                      <a:r>
                        <a:rPr lang="en-IE" dirty="0"/>
                        <a:t>9</a:t>
                      </a:r>
                    </a:p>
                  </a:txBody>
                  <a:tcPr/>
                </a:tc>
                <a:tc>
                  <a:txBody>
                    <a:bodyPr/>
                    <a:lstStyle/>
                    <a:p>
                      <a:r>
                        <a:rPr lang="en-IE" dirty="0"/>
                        <a:t>332</a:t>
                      </a:r>
                    </a:p>
                  </a:txBody>
                  <a:tcPr/>
                </a:tc>
                <a:tc>
                  <a:txBody>
                    <a:bodyPr/>
                    <a:lstStyle/>
                    <a:p>
                      <a:r>
                        <a:rPr lang="en-IE" dirty="0"/>
                        <a:t>363</a:t>
                      </a:r>
                    </a:p>
                  </a:txBody>
                  <a:tcPr/>
                </a:tc>
                <a:tc>
                  <a:txBody>
                    <a:bodyPr/>
                    <a:lstStyle/>
                    <a:p>
                      <a:r>
                        <a:rPr lang="en-IE" dirty="0"/>
                        <a:t>759</a:t>
                      </a:r>
                    </a:p>
                  </a:txBody>
                  <a:tcPr/>
                </a:tc>
                <a:extLst>
                  <a:ext uri="{0D108BD9-81ED-4DB2-BD59-A6C34878D82A}">
                    <a16:rowId xmlns:a16="http://schemas.microsoft.com/office/drawing/2014/main" val="10002"/>
                  </a:ext>
                </a:extLst>
              </a:tr>
              <a:tr h="370840">
                <a:tc>
                  <a:txBody>
                    <a:bodyPr/>
                    <a:lstStyle/>
                    <a:p>
                      <a:r>
                        <a:rPr lang="en-IE" dirty="0"/>
                        <a:t>25 – 44 Years</a:t>
                      </a:r>
                    </a:p>
                  </a:txBody>
                  <a:tcPr/>
                </a:tc>
                <a:tc>
                  <a:txBody>
                    <a:bodyPr/>
                    <a:lstStyle/>
                    <a:p>
                      <a:r>
                        <a:rPr lang="en-IE" dirty="0"/>
                        <a:t>33</a:t>
                      </a:r>
                    </a:p>
                  </a:txBody>
                  <a:tcPr/>
                </a:tc>
                <a:tc>
                  <a:txBody>
                    <a:bodyPr/>
                    <a:lstStyle/>
                    <a:p>
                      <a:r>
                        <a:rPr lang="en-IE" dirty="0"/>
                        <a:t>13</a:t>
                      </a:r>
                    </a:p>
                  </a:txBody>
                  <a:tcPr/>
                </a:tc>
                <a:tc>
                  <a:txBody>
                    <a:bodyPr/>
                    <a:lstStyle/>
                    <a:p>
                      <a:r>
                        <a:rPr lang="en-IE" dirty="0"/>
                        <a:t>250</a:t>
                      </a:r>
                    </a:p>
                  </a:txBody>
                  <a:tcPr/>
                </a:tc>
                <a:tc>
                  <a:txBody>
                    <a:bodyPr/>
                    <a:lstStyle/>
                    <a:p>
                      <a:r>
                        <a:rPr lang="en-IE" dirty="0"/>
                        <a:t>201</a:t>
                      </a:r>
                    </a:p>
                  </a:txBody>
                  <a:tcPr/>
                </a:tc>
                <a:tc>
                  <a:txBody>
                    <a:bodyPr/>
                    <a:lstStyle/>
                    <a:p>
                      <a:r>
                        <a:rPr lang="en-IE" dirty="0"/>
                        <a:t>497</a:t>
                      </a:r>
                    </a:p>
                  </a:txBody>
                  <a:tcPr/>
                </a:tc>
                <a:extLst>
                  <a:ext uri="{0D108BD9-81ED-4DB2-BD59-A6C34878D82A}">
                    <a16:rowId xmlns:a16="http://schemas.microsoft.com/office/drawing/2014/main" val="10003"/>
                  </a:ext>
                </a:extLst>
              </a:tr>
              <a:tr h="370840">
                <a:tc>
                  <a:txBody>
                    <a:bodyPr/>
                    <a:lstStyle/>
                    <a:p>
                      <a:r>
                        <a:rPr lang="en-IE" dirty="0"/>
                        <a:t>45 – 64 Years</a:t>
                      </a:r>
                    </a:p>
                  </a:txBody>
                  <a:tcPr/>
                </a:tc>
                <a:tc>
                  <a:txBody>
                    <a:bodyPr/>
                    <a:lstStyle/>
                    <a:p>
                      <a:r>
                        <a:rPr lang="en-IE" dirty="0"/>
                        <a:t>16</a:t>
                      </a:r>
                    </a:p>
                  </a:txBody>
                  <a:tcPr/>
                </a:tc>
                <a:tc>
                  <a:txBody>
                    <a:bodyPr/>
                    <a:lstStyle/>
                    <a:p>
                      <a:r>
                        <a:rPr lang="en-IE" dirty="0"/>
                        <a:t>3</a:t>
                      </a:r>
                    </a:p>
                  </a:txBody>
                  <a:tcPr/>
                </a:tc>
                <a:tc>
                  <a:txBody>
                    <a:bodyPr/>
                    <a:lstStyle/>
                    <a:p>
                      <a:r>
                        <a:rPr lang="en-IE" dirty="0"/>
                        <a:t>63</a:t>
                      </a:r>
                    </a:p>
                  </a:txBody>
                  <a:tcPr/>
                </a:tc>
                <a:tc>
                  <a:txBody>
                    <a:bodyPr/>
                    <a:lstStyle/>
                    <a:p>
                      <a:r>
                        <a:rPr lang="en-IE" dirty="0"/>
                        <a:t>53</a:t>
                      </a:r>
                    </a:p>
                  </a:txBody>
                  <a:tcPr/>
                </a:tc>
                <a:tc>
                  <a:txBody>
                    <a:bodyPr/>
                    <a:lstStyle/>
                    <a:p>
                      <a:r>
                        <a:rPr lang="en-IE" dirty="0"/>
                        <a:t>135</a:t>
                      </a:r>
                    </a:p>
                  </a:txBody>
                  <a:tcPr/>
                </a:tc>
                <a:extLst>
                  <a:ext uri="{0D108BD9-81ED-4DB2-BD59-A6C34878D82A}">
                    <a16:rowId xmlns:a16="http://schemas.microsoft.com/office/drawing/2014/main" val="4095809951"/>
                  </a:ext>
                </a:extLst>
              </a:tr>
              <a:tr h="370840">
                <a:tc>
                  <a:txBody>
                    <a:bodyPr/>
                    <a:lstStyle/>
                    <a:p>
                      <a:r>
                        <a:rPr lang="en-IE" dirty="0"/>
                        <a:t>65 Years or Over</a:t>
                      </a:r>
                    </a:p>
                  </a:txBody>
                  <a:tcPr/>
                </a:tc>
                <a:tc>
                  <a:txBody>
                    <a:bodyPr/>
                    <a:lstStyle/>
                    <a:p>
                      <a:r>
                        <a:rPr lang="en-IE" dirty="0"/>
                        <a:t>0</a:t>
                      </a:r>
                    </a:p>
                  </a:txBody>
                  <a:tcPr/>
                </a:tc>
                <a:tc>
                  <a:txBody>
                    <a:bodyPr/>
                    <a:lstStyle/>
                    <a:p>
                      <a:r>
                        <a:rPr lang="en-IE" dirty="0"/>
                        <a:t>0</a:t>
                      </a:r>
                    </a:p>
                  </a:txBody>
                  <a:tcPr/>
                </a:tc>
                <a:tc>
                  <a:txBody>
                    <a:bodyPr/>
                    <a:lstStyle/>
                    <a:p>
                      <a:r>
                        <a:rPr lang="en-IE" dirty="0"/>
                        <a:t>3</a:t>
                      </a:r>
                    </a:p>
                  </a:txBody>
                  <a:tcPr/>
                </a:tc>
                <a:tc>
                  <a:txBody>
                    <a:bodyPr/>
                    <a:lstStyle/>
                    <a:p>
                      <a:r>
                        <a:rPr lang="en-IE" dirty="0"/>
                        <a:t>3</a:t>
                      </a:r>
                    </a:p>
                  </a:txBody>
                  <a:tcPr/>
                </a:tc>
                <a:tc>
                  <a:txBody>
                    <a:bodyPr/>
                    <a:lstStyle/>
                    <a:p>
                      <a:r>
                        <a:rPr lang="en-IE" dirty="0"/>
                        <a:t>6</a:t>
                      </a:r>
                    </a:p>
                  </a:txBody>
                  <a:tcPr/>
                </a:tc>
                <a:extLst>
                  <a:ext uri="{0D108BD9-81ED-4DB2-BD59-A6C34878D82A}">
                    <a16:rowId xmlns:a16="http://schemas.microsoft.com/office/drawing/2014/main" val="10004"/>
                  </a:ext>
                </a:extLst>
              </a:tr>
              <a:tr h="370840">
                <a:tc>
                  <a:txBody>
                    <a:bodyPr/>
                    <a:lstStyle/>
                    <a:p>
                      <a:r>
                        <a:rPr lang="en-IE" dirty="0"/>
                        <a:t>Grand Total</a:t>
                      </a:r>
                    </a:p>
                  </a:txBody>
                  <a:tcPr/>
                </a:tc>
                <a:tc>
                  <a:txBody>
                    <a:bodyPr/>
                    <a:lstStyle/>
                    <a:p>
                      <a:r>
                        <a:rPr lang="en-IE" dirty="0"/>
                        <a:t>348</a:t>
                      </a:r>
                    </a:p>
                  </a:txBody>
                  <a:tcPr/>
                </a:tc>
                <a:tc>
                  <a:txBody>
                    <a:bodyPr/>
                    <a:lstStyle/>
                    <a:p>
                      <a:r>
                        <a:rPr lang="en-IE" dirty="0"/>
                        <a:t>30</a:t>
                      </a:r>
                    </a:p>
                  </a:txBody>
                  <a:tcPr/>
                </a:tc>
                <a:tc>
                  <a:txBody>
                    <a:bodyPr/>
                    <a:lstStyle/>
                    <a:p>
                      <a:r>
                        <a:rPr lang="en-IE" dirty="0"/>
                        <a:t>940</a:t>
                      </a:r>
                    </a:p>
                  </a:txBody>
                  <a:tcPr/>
                </a:tc>
                <a:tc>
                  <a:txBody>
                    <a:bodyPr/>
                    <a:lstStyle/>
                    <a:p>
                      <a:r>
                        <a:rPr lang="en-IE" dirty="0"/>
                        <a:t>1,270</a:t>
                      </a:r>
                    </a:p>
                  </a:txBody>
                  <a:tcPr/>
                </a:tc>
                <a:tc>
                  <a:txBody>
                    <a:bodyPr/>
                    <a:lstStyle/>
                    <a:p>
                      <a:r>
                        <a:rPr lang="en-IE" dirty="0"/>
                        <a:t>2,588</a:t>
                      </a:r>
                    </a:p>
                  </a:txBody>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23664119"/>
              </p:ext>
            </p:extLst>
          </p:nvPr>
        </p:nvGraphicFramePr>
        <p:xfrm>
          <a:off x="3402227" y="296562"/>
          <a:ext cx="5058032" cy="930875"/>
        </p:xfrm>
        <a:graphic>
          <a:graphicData uri="http://schemas.openxmlformats.org/drawingml/2006/table">
            <a:tbl>
              <a:tblPr/>
              <a:tblGrid>
                <a:gridCol w="5058032">
                  <a:extLst>
                    <a:ext uri="{9D8B030D-6E8A-4147-A177-3AD203B41FA5}">
                      <a16:colId xmlns:a16="http://schemas.microsoft.com/office/drawing/2014/main" val="20000"/>
                    </a:ext>
                  </a:extLst>
                </a:gridCol>
              </a:tblGrid>
              <a:tr h="930875">
                <a:tc>
                  <a:txBody>
                    <a:bodyPr/>
                    <a:lstStyle/>
                    <a:p>
                      <a:r>
                        <a:rPr lang="en-IE" sz="4400" b="1" dirty="0">
                          <a:solidFill>
                            <a:schemeClr val="bg1"/>
                          </a:solidFill>
                        </a:rPr>
                        <a:t>  Statistics for 2017</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C7BB9"/>
                    </a:solidFill>
                  </a:tcPr>
                </a:tc>
                <a:extLst>
                  <a:ext uri="{0D108BD9-81ED-4DB2-BD59-A6C34878D82A}">
                    <a16:rowId xmlns:a16="http://schemas.microsoft.com/office/drawing/2014/main" val="10000"/>
                  </a:ext>
                </a:extLst>
              </a:tr>
            </a:tbl>
          </a:graphicData>
        </a:graphic>
      </p:graphicFrame>
      <p:pic>
        <p:nvPicPr>
          <p:cNvPr id="7" name="Picture 6"/>
          <p:cNvPicPr>
            <a:picLocks noChangeAspect="1"/>
          </p:cNvPicPr>
          <p:nvPr/>
        </p:nvPicPr>
        <p:blipFill>
          <a:blip r:embed="rId2"/>
          <a:stretch>
            <a:fillRect/>
          </a:stretch>
        </p:blipFill>
        <p:spPr>
          <a:xfrm>
            <a:off x="10286763" y="6084447"/>
            <a:ext cx="1652159" cy="579170"/>
          </a:xfrm>
          <a:prstGeom prst="rect">
            <a:avLst/>
          </a:prstGeom>
        </p:spPr>
      </p:pic>
      <p:pic>
        <p:nvPicPr>
          <p:cNvPr id="2" name="Picture 1">
            <a:extLst>
              <a:ext uri="{FF2B5EF4-FFF2-40B4-BE49-F238E27FC236}">
                <a16:creationId xmlns:a16="http://schemas.microsoft.com/office/drawing/2014/main" id="{B557E6E4-1ABC-41FA-B7A6-3A2692FF0844}"/>
              </a:ext>
            </a:extLst>
          </p:cNvPr>
          <p:cNvPicPr>
            <a:picLocks noChangeAspect="1"/>
          </p:cNvPicPr>
          <p:nvPr/>
        </p:nvPicPr>
        <p:blipFill>
          <a:blip r:embed="rId3"/>
          <a:stretch>
            <a:fillRect/>
          </a:stretch>
        </p:blipFill>
        <p:spPr>
          <a:xfrm>
            <a:off x="0" y="5400930"/>
            <a:ext cx="1737511" cy="1457070"/>
          </a:xfrm>
          <a:prstGeom prst="rect">
            <a:avLst/>
          </a:prstGeom>
        </p:spPr>
      </p:pic>
    </p:spTree>
    <p:extLst>
      <p:ext uri="{BB962C8B-B14F-4D97-AF65-F5344CB8AC3E}">
        <p14:creationId xmlns:p14="http://schemas.microsoft.com/office/powerpoint/2010/main" val="766220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476672"/>
            <a:ext cx="9144000" cy="707886"/>
          </a:xfrm>
          <a:prstGeom prst="rect">
            <a:avLst/>
          </a:prstGeom>
          <a:solidFill>
            <a:srgbClr val="5C7BB9"/>
          </a:solidFill>
        </p:spPr>
        <p:txBody>
          <a:bodyPr wrap="square">
            <a:spAutoFit/>
          </a:bodyPr>
          <a:lstStyle/>
          <a:p>
            <a:pPr algn="ctr"/>
            <a:r>
              <a:rPr lang="en-IE" sz="4000" b="1" dirty="0">
                <a:solidFill>
                  <a:prstClr val="white"/>
                </a:solidFill>
              </a:rPr>
              <a:t>WHY DO PEOPLE SELF-HARM?</a:t>
            </a:r>
          </a:p>
        </p:txBody>
      </p:sp>
      <p:sp>
        <p:nvSpPr>
          <p:cNvPr id="5" name="TextBox 4"/>
          <p:cNvSpPr txBox="1"/>
          <p:nvPr/>
        </p:nvSpPr>
        <p:spPr>
          <a:xfrm>
            <a:off x="1524000" y="1499012"/>
            <a:ext cx="3719032" cy="523220"/>
          </a:xfrm>
          <a:prstGeom prst="rect">
            <a:avLst/>
          </a:prstGeom>
          <a:solidFill>
            <a:srgbClr val="EBB832"/>
          </a:solidFill>
        </p:spPr>
        <p:txBody>
          <a:bodyPr wrap="square" rtlCol="0">
            <a:spAutoFit/>
          </a:bodyPr>
          <a:lstStyle/>
          <a:p>
            <a:pPr marL="285750" indent="-285750">
              <a:buFont typeface="Arial" panose="020B0604020202020204" pitchFamily="34" charset="0"/>
              <a:buChar char="•"/>
            </a:pPr>
            <a:r>
              <a:rPr lang="en-IE" sz="2800" b="1" dirty="0">
                <a:solidFill>
                  <a:prstClr val="white"/>
                </a:solidFill>
              </a:rPr>
              <a:t> Coping with feelings</a:t>
            </a:r>
            <a:endParaRPr lang="en-GB" sz="2800" b="1" dirty="0">
              <a:solidFill>
                <a:prstClr val="white"/>
              </a:solidFill>
            </a:endParaRPr>
          </a:p>
        </p:txBody>
      </p:sp>
      <p:sp>
        <p:nvSpPr>
          <p:cNvPr id="6" name="TextBox 5"/>
          <p:cNvSpPr txBox="1"/>
          <p:nvPr/>
        </p:nvSpPr>
        <p:spPr>
          <a:xfrm>
            <a:off x="5483424" y="2247811"/>
            <a:ext cx="5184576" cy="523220"/>
          </a:xfrm>
          <a:prstGeom prst="rect">
            <a:avLst/>
          </a:prstGeom>
          <a:solidFill>
            <a:srgbClr val="5C7BB9"/>
          </a:solidFill>
        </p:spPr>
        <p:txBody>
          <a:bodyPr wrap="square" rtlCol="0">
            <a:spAutoFit/>
          </a:bodyPr>
          <a:lstStyle/>
          <a:p>
            <a:pPr marL="342900" indent="-342900">
              <a:buFont typeface="Arial" panose="020B0604020202020204" pitchFamily="34" charset="0"/>
              <a:buChar char="•"/>
            </a:pPr>
            <a:r>
              <a:rPr lang="en-IE" sz="2800" b="1" dirty="0">
                <a:solidFill>
                  <a:prstClr val="white"/>
                </a:solidFill>
              </a:rPr>
              <a:t>Relieving guilt and self-hatred</a:t>
            </a:r>
            <a:endParaRPr lang="en-GB" sz="2800" b="1" dirty="0">
              <a:solidFill>
                <a:prstClr val="white"/>
              </a:solidFill>
            </a:endParaRPr>
          </a:p>
        </p:txBody>
      </p:sp>
      <p:sp>
        <p:nvSpPr>
          <p:cNvPr id="7" name="TextBox 6"/>
          <p:cNvSpPr txBox="1"/>
          <p:nvPr/>
        </p:nvSpPr>
        <p:spPr>
          <a:xfrm>
            <a:off x="1524000" y="3241722"/>
            <a:ext cx="4759156" cy="523220"/>
          </a:xfrm>
          <a:prstGeom prst="rect">
            <a:avLst/>
          </a:prstGeom>
          <a:solidFill>
            <a:srgbClr val="EBB832"/>
          </a:solidFill>
        </p:spPr>
        <p:txBody>
          <a:bodyPr wrap="square" rtlCol="0">
            <a:spAutoFit/>
          </a:bodyPr>
          <a:lstStyle/>
          <a:p>
            <a:pPr marL="342900" indent="-342900">
              <a:buFont typeface="Arial" panose="020B0604020202020204" pitchFamily="34" charset="0"/>
              <a:buChar char="•"/>
            </a:pPr>
            <a:r>
              <a:rPr lang="en-IE" sz="2800" b="1" dirty="0">
                <a:solidFill>
                  <a:prstClr val="white"/>
                </a:solidFill>
              </a:rPr>
              <a:t>Communication</a:t>
            </a:r>
            <a:endParaRPr lang="en-GB" sz="2800" b="1" dirty="0">
              <a:solidFill>
                <a:prstClr val="white"/>
              </a:solidFill>
            </a:endParaRPr>
          </a:p>
        </p:txBody>
      </p:sp>
      <p:sp>
        <p:nvSpPr>
          <p:cNvPr id="9" name="TextBox 8"/>
          <p:cNvSpPr txBox="1"/>
          <p:nvPr/>
        </p:nvSpPr>
        <p:spPr>
          <a:xfrm>
            <a:off x="5411915" y="4304975"/>
            <a:ext cx="5184576" cy="523220"/>
          </a:xfrm>
          <a:prstGeom prst="rect">
            <a:avLst/>
          </a:prstGeom>
          <a:solidFill>
            <a:srgbClr val="5C7BB9"/>
          </a:solidFill>
        </p:spPr>
        <p:txBody>
          <a:bodyPr wrap="square" rtlCol="0">
            <a:spAutoFit/>
          </a:bodyPr>
          <a:lstStyle/>
          <a:p>
            <a:pPr marL="285750" indent="-285750">
              <a:buFont typeface="Arial" panose="020B0604020202020204" pitchFamily="34" charset="0"/>
              <a:buChar char="•"/>
            </a:pPr>
            <a:r>
              <a:rPr lang="en-IE" sz="2800" b="1" dirty="0">
                <a:solidFill>
                  <a:prstClr val="white"/>
                </a:solidFill>
              </a:rPr>
              <a:t>Control</a:t>
            </a:r>
            <a:endParaRPr lang="en-GB" sz="2800" b="1" dirty="0">
              <a:solidFill>
                <a:prstClr val="white"/>
              </a:solidFill>
            </a:endParaRPr>
          </a:p>
        </p:txBody>
      </p:sp>
      <p:sp>
        <p:nvSpPr>
          <p:cNvPr id="10" name="TextBox 9"/>
          <p:cNvSpPr txBox="1"/>
          <p:nvPr/>
        </p:nvSpPr>
        <p:spPr>
          <a:xfrm>
            <a:off x="1524000" y="5560496"/>
            <a:ext cx="4759156" cy="523220"/>
          </a:xfrm>
          <a:prstGeom prst="rect">
            <a:avLst/>
          </a:prstGeom>
          <a:solidFill>
            <a:srgbClr val="EBB832"/>
          </a:solidFill>
        </p:spPr>
        <p:txBody>
          <a:bodyPr wrap="square" rtlCol="0">
            <a:spAutoFit/>
          </a:bodyPr>
          <a:lstStyle/>
          <a:p>
            <a:pPr marL="342900" indent="-342900">
              <a:buFont typeface="Arial" panose="020B0604020202020204" pitchFamily="34" charset="0"/>
              <a:buChar char="•"/>
            </a:pPr>
            <a:r>
              <a:rPr lang="en-IE" sz="2800" b="1" dirty="0">
                <a:solidFill>
                  <a:prstClr val="white"/>
                </a:solidFill>
              </a:rPr>
              <a:t>Feeling ‘real’ and alive</a:t>
            </a:r>
            <a:endParaRPr lang="en-GB" sz="2800" b="1" dirty="0">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344" y="6235946"/>
            <a:ext cx="1651147" cy="577430"/>
          </a:xfrm>
          <a:prstGeom prst="rect">
            <a:avLst/>
          </a:prstGeom>
        </p:spPr>
      </p:pic>
    </p:spTree>
    <p:extLst>
      <p:ext uri="{BB962C8B-B14F-4D97-AF65-F5344CB8AC3E}">
        <p14:creationId xmlns:p14="http://schemas.microsoft.com/office/powerpoint/2010/main" val="3838462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CAF3A"/>
          </a:solidFill>
        </p:spPr>
        <p:txBody>
          <a:bodyPr>
            <a:normAutofit fontScale="90000"/>
          </a:bodyPr>
          <a:lstStyle/>
          <a:p>
            <a:r>
              <a:rPr lang="en-IE" b="1" dirty="0">
                <a:solidFill>
                  <a:schemeClr val="bg1"/>
                </a:solidFill>
                <a:effectLst>
                  <a:outerShdw blurRad="38100" dist="38100" dir="2700000" algn="tl">
                    <a:srgbClr val="000000">
                      <a:alpha val="43137"/>
                    </a:srgbClr>
                  </a:outerShdw>
                </a:effectLst>
              </a:rPr>
              <a:t>The Appropriate Language to use in relation to Self-harm</a:t>
            </a:r>
          </a:p>
        </p:txBody>
      </p:sp>
      <p:sp>
        <p:nvSpPr>
          <p:cNvPr id="3" name="Content Placeholder 2"/>
          <p:cNvSpPr>
            <a:spLocks noGrp="1"/>
          </p:cNvSpPr>
          <p:nvPr>
            <p:ph idx="1"/>
          </p:nvPr>
        </p:nvSpPr>
        <p:spPr>
          <a:solidFill>
            <a:srgbClr val="5C7BB9"/>
          </a:solidFill>
        </p:spPr>
        <p:txBody>
          <a:bodyPr>
            <a:normAutofit/>
          </a:bodyPr>
          <a:lstStyle/>
          <a:p>
            <a:r>
              <a:rPr lang="en-IE" b="1" u="sng" dirty="0">
                <a:solidFill>
                  <a:schemeClr val="bg1"/>
                </a:solidFill>
              </a:rPr>
              <a:t>Never</a:t>
            </a:r>
            <a:r>
              <a:rPr lang="en-IE" b="1" dirty="0">
                <a:solidFill>
                  <a:schemeClr val="bg1"/>
                </a:solidFill>
              </a:rPr>
              <a:t> </a:t>
            </a:r>
            <a:r>
              <a:rPr lang="en-IE" dirty="0">
                <a:solidFill>
                  <a:schemeClr val="bg1"/>
                </a:solidFill>
              </a:rPr>
              <a:t>refer to a person as a Self-harmer</a:t>
            </a:r>
          </a:p>
          <a:p>
            <a:r>
              <a:rPr lang="en-IE" b="1" u="sng" dirty="0">
                <a:solidFill>
                  <a:schemeClr val="bg1"/>
                </a:solidFill>
              </a:rPr>
              <a:t>Never </a:t>
            </a:r>
            <a:r>
              <a:rPr lang="en-IE" dirty="0">
                <a:solidFill>
                  <a:schemeClr val="bg1"/>
                </a:solidFill>
              </a:rPr>
              <a:t>refer to someone as a “Head-banger”, if that’s the form of harm they engage in.</a:t>
            </a:r>
          </a:p>
          <a:p>
            <a:r>
              <a:rPr lang="en-IE" dirty="0">
                <a:solidFill>
                  <a:schemeClr val="bg1"/>
                </a:solidFill>
              </a:rPr>
              <a:t>In Ireland self-harm is referred to as “Deliberate Self-harm”.</a:t>
            </a:r>
          </a:p>
          <a:p>
            <a:r>
              <a:rPr lang="en-IE" dirty="0">
                <a:solidFill>
                  <a:schemeClr val="bg1"/>
                </a:solidFill>
              </a:rPr>
              <a:t>Other terms are: Self-Injury, Self-inflicted violence, non-suicidal self injury and (a very old term), Self-mutilation.</a:t>
            </a:r>
          </a:p>
          <a:p>
            <a:r>
              <a:rPr lang="en-IE" dirty="0">
                <a:solidFill>
                  <a:schemeClr val="bg1"/>
                </a:solidFill>
              </a:rPr>
              <a:t>At Pieta we simply use the term “self-harm”.</a:t>
            </a:r>
          </a:p>
          <a:p>
            <a:r>
              <a:rPr lang="en-IE" b="1" u="sng" dirty="0">
                <a:solidFill>
                  <a:schemeClr val="bg1"/>
                </a:solidFill>
              </a:rPr>
              <a:t>Never </a:t>
            </a:r>
            <a:r>
              <a:rPr lang="en-IE" dirty="0">
                <a:solidFill>
                  <a:schemeClr val="bg1"/>
                </a:solidFill>
              </a:rPr>
              <a:t>label a person by their behaviour.</a:t>
            </a:r>
          </a:p>
        </p:txBody>
      </p:sp>
    </p:spTree>
    <p:extLst>
      <p:ext uri="{BB962C8B-B14F-4D97-AF65-F5344CB8AC3E}">
        <p14:creationId xmlns:p14="http://schemas.microsoft.com/office/powerpoint/2010/main" val="262817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8617" y="6100549"/>
            <a:ext cx="1880458" cy="657623"/>
          </a:xfrm>
          <a:prstGeom prst="rect">
            <a:avLst/>
          </a:prstGeom>
        </p:spPr>
      </p:pic>
      <p:sp>
        <p:nvSpPr>
          <p:cNvPr id="3" name="TextBox 2"/>
          <p:cNvSpPr txBox="1"/>
          <p:nvPr/>
        </p:nvSpPr>
        <p:spPr>
          <a:xfrm>
            <a:off x="857199" y="252566"/>
            <a:ext cx="9992498" cy="707886"/>
          </a:xfrm>
          <a:prstGeom prst="rect">
            <a:avLst/>
          </a:prstGeom>
          <a:solidFill>
            <a:srgbClr val="5C7BB9"/>
          </a:solidFill>
        </p:spPr>
        <p:txBody>
          <a:bodyPr wrap="square" rtlCol="0">
            <a:spAutoFit/>
          </a:bodyPr>
          <a:lstStyle/>
          <a:p>
            <a:pPr algn="ctr"/>
            <a:r>
              <a:rPr lang="en-IE" sz="4000" b="1" dirty="0">
                <a:solidFill>
                  <a:prstClr val="white"/>
                </a:solidFill>
              </a:rPr>
              <a:t>Working with Young People in the ‘Pieta Way’</a:t>
            </a:r>
          </a:p>
        </p:txBody>
      </p:sp>
      <p:sp>
        <p:nvSpPr>
          <p:cNvPr id="4" name="TextBox 3"/>
          <p:cNvSpPr txBox="1"/>
          <p:nvPr/>
        </p:nvSpPr>
        <p:spPr>
          <a:xfrm>
            <a:off x="4025843" y="1129873"/>
            <a:ext cx="3655209" cy="844721"/>
          </a:xfrm>
          <a:prstGeom prst="rect">
            <a:avLst/>
          </a:prstGeom>
          <a:solidFill>
            <a:srgbClr val="EBB832"/>
          </a:solidFill>
        </p:spPr>
        <p:txBody>
          <a:bodyPr wrap="square" rtlCol="0">
            <a:spAutoFit/>
          </a:bodyPr>
          <a:lstStyle/>
          <a:p>
            <a:pPr algn="ctr"/>
            <a:r>
              <a:rPr lang="en-IE" sz="2400" b="1" dirty="0">
                <a:solidFill>
                  <a:schemeClr val="bg1"/>
                </a:solidFill>
                <a:latin typeface="HelveticaNeueLT Std Cn" panose="020B0706030502030204" pitchFamily="34" charset="0"/>
              </a:rPr>
              <a:t>ASSESSMENT PROTOCALL</a:t>
            </a:r>
          </a:p>
        </p:txBody>
      </p:sp>
      <p:sp>
        <p:nvSpPr>
          <p:cNvPr id="5" name="Rectangle 4"/>
          <p:cNvSpPr/>
          <p:nvPr/>
        </p:nvSpPr>
        <p:spPr>
          <a:xfrm>
            <a:off x="491120" y="2144016"/>
            <a:ext cx="11487955" cy="3785652"/>
          </a:xfrm>
          <a:prstGeom prst="rect">
            <a:avLst/>
          </a:prstGeom>
          <a:solidFill>
            <a:srgbClr val="5C7BB9"/>
          </a:solidFill>
        </p:spPr>
        <p:txBody>
          <a:bodyPr wrap="square">
            <a:spAutoFit/>
          </a:bodyPr>
          <a:lstStyle/>
          <a:p>
            <a:pPr marL="342900" indent="-342900">
              <a:buFont typeface="Arial" panose="020B0604020202020204" pitchFamily="34" charset="0"/>
              <a:buChar char="•"/>
            </a:pPr>
            <a:r>
              <a:rPr lang="en-IE" sz="2400" dirty="0">
                <a:solidFill>
                  <a:prstClr val="white"/>
                </a:solidFill>
                <a:latin typeface="HelveticaNeueLT Std" panose="020B0604020202020204" pitchFamily="34" charset="0"/>
              </a:rPr>
              <a:t>All children and adolescents attending Pieta must be accompanied by the main carer i.e. A parent, social worker or legal guardian.</a:t>
            </a:r>
          </a:p>
          <a:p>
            <a:pPr marL="342900" indent="-342900">
              <a:buFont typeface="Arial" panose="020B0604020202020204" pitchFamily="34" charset="0"/>
              <a:buChar char="•"/>
            </a:pPr>
            <a:endParaRPr lang="en-IE" sz="2400" dirty="0">
              <a:solidFill>
                <a:prstClr val="white"/>
              </a:solidFill>
              <a:latin typeface="HelveticaNeueLT Std" panose="020B0604020202020204" pitchFamily="34" charset="0"/>
            </a:endParaRPr>
          </a:p>
          <a:p>
            <a:pPr marL="342900" indent="-342900">
              <a:buFont typeface="Arial" panose="020B0604020202020204" pitchFamily="34" charset="0"/>
              <a:buChar char="•"/>
            </a:pPr>
            <a:r>
              <a:rPr lang="en-IE" sz="2400" dirty="0">
                <a:solidFill>
                  <a:prstClr val="white"/>
                </a:solidFill>
                <a:latin typeface="HelveticaNeueLT Std" panose="020B0604020202020204" pitchFamily="34" charset="0"/>
              </a:rPr>
              <a:t>The purpose of the assessment is to gather background information, risk assess and to determine if our model of therapy will meet the needs of the child i.e. they’re engaging in self harm or struggling with suicide ideation.</a:t>
            </a:r>
          </a:p>
          <a:p>
            <a:pPr marL="342900" indent="-342900">
              <a:buFont typeface="Arial" panose="020B0604020202020204" pitchFamily="34" charset="0"/>
              <a:buChar char="•"/>
            </a:pPr>
            <a:endParaRPr lang="en-IE" sz="2400" dirty="0">
              <a:solidFill>
                <a:prstClr val="white"/>
              </a:solidFill>
              <a:latin typeface="HelveticaNeueLT Std" panose="020B0604020202020204" pitchFamily="34" charset="0"/>
            </a:endParaRPr>
          </a:p>
          <a:p>
            <a:pPr marL="342900" indent="-342900">
              <a:buFont typeface="Arial" panose="020B0604020202020204" pitchFamily="34" charset="0"/>
              <a:buChar char="•"/>
            </a:pPr>
            <a:r>
              <a:rPr lang="en-IE" sz="2400" dirty="0">
                <a:solidFill>
                  <a:prstClr val="white"/>
                </a:solidFill>
                <a:latin typeface="HelveticaNeueLT Std" panose="020B0604020202020204" pitchFamily="34" charset="0"/>
              </a:rPr>
              <a:t>Parents sign confidentiality agreement and parental consent form. Parents are seen first then the child – adolescent is seen separately.  Parents are always informed of risk level at assessment.</a:t>
            </a:r>
          </a:p>
        </p:txBody>
      </p:sp>
    </p:spTree>
    <p:extLst>
      <p:ext uri="{BB962C8B-B14F-4D97-AF65-F5344CB8AC3E}">
        <p14:creationId xmlns:p14="http://schemas.microsoft.com/office/powerpoint/2010/main" val="2450204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8617" y="6100549"/>
            <a:ext cx="1880458" cy="657623"/>
          </a:xfrm>
          <a:prstGeom prst="rect">
            <a:avLst/>
          </a:prstGeom>
        </p:spPr>
      </p:pic>
      <p:sp>
        <p:nvSpPr>
          <p:cNvPr id="3" name="TextBox 2"/>
          <p:cNvSpPr txBox="1"/>
          <p:nvPr/>
        </p:nvSpPr>
        <p:spPr>
          <a:xfrm>
            <a:off x="0" y="409433"/>
            <a:ext cx="12192000" cy="707886"/>
          </a:xfrm>
          <a:prstGeom prst="rect">
            <a:avLst/>
          </a:prstGeom>
          <a:solidFill>
            <a:srgbClr val="5C7BB9"/>
          </a:solidFill>
        </p:spPr>
        <p:txBody>
          <a:bodyPr wrap="square" rtlCol="0">
            <a:spAutoFit/>
          </a:bodyPr>
          <a:lstStyle/>
          <a:p>
            <a:pPr algn="ctr"/>
            <a:r>
              <a:rPr lang="en-IE" sz="4000" b="1" dirty="0">
                <a:solidFill>
                  <a:prstClr val="white"/>
                </a:solidFill>
              </a:rPr>
              <a:t>Working with Young People in the ‘Pieta Way’</a:t>
            </a:r>
          </a:p>
        </p:txBody>
      </p:sp>
      <p:sp>
        <p:nvSpPr>
          <p:cNvPr id="4" name="Rectangle 3"/>
          <p:cNvSpPr/>
          <p:nvPr/>
        </p:nvSpPr>
        <p:spPr>
          <a:xfrm>
            <a:off x="360608" y="2553114"/>
            <a:ext cx="11487955" cy="2677656"/>
          </a:xfrm>
          <a:prstGeom prst="rect">
            <a:avLst/>
          </a:prstGeom>
          <a:solidFill>
            <a:srgbClr val="EBB832"/>
          </a:solidFill>
        </p:spPr>
        <p:txBody>
          <a:bodyPr wrap="square">
            <a:spAutoFit/>
          </a:bodyPr>
          <a:lstStyle/>
          <a:p>
            <a:pPr marL="342900" indent="-342900">
              <a:buFont typeface="Arial" panose="020B0604020202020204" pitchFamily="34" charset="0"/>
              <a:buChar char="•"/>
            </a:pPr>
            <a:r>
              <a:rPr lang="en-IE" sz="2400" b="1" dirty="0">
                <a:solidFill>
                  <a:prstClr val="white"/>
                </a:solidFill>
              </a:rPr>
              <a:t>Therapy Protocol </a:t>
            </a:r>
            <a:r>
              <a:rPr lang="en-IE" sz="2400" dirty="0">
                <a:solidFill>
                  <a:prstClr val="white"/>
                </a:solidFill>
              </a:rPr>
              <a:t>– The focus of the therapy is to lift suicide ideation and replace self-harm coping mechanism with healthy alternative coping strategies.</a:t>
            </a:r>
          </a:p>
          <a:p>
            <a:pPr marL="342900" indent="-342900">
              <a:buFont typeface="Arial" panose="020B0604020202020204" pitchFamily="34" charset="0"/>
              <a:buChar char="•"/>
            </a:pPr>
            <a:endParaRPr lang="en-IE" sz="2400" dirty="0">
              <a:solidFill>
                <a:prstClr val="white"/>
              </a:solidFill>
            </a:endParaRPr>
          </a:p>
          <a:p>
            <a:pPr marL="342900" indent="-342900">
              <a:buFont typeface="Arial" panose="020B0604020202020204" pitchFamily="34" charset="0"/>
              <a:buChar char="•"/>
            </a:pPr>
            <a:r>
              <a:rPr lang="en-IE" sz="2400" b="1" dirty="0">
                <a:solidFill>
                  <a:prstClr val="white"/>
                </a:solidFill>
              </a:rPr>
              <a:t>Session format </a:t>
            </a:r>
            <a:r>
              <a:rPr lang="en-IE" sz="2400" dirty="0">
                <a:solidFill>
                  <a:prstClr val="white"/>
                </a:solidFill>
              </a:rPr>
              <a:t>– 15 sessions of 50 minutes duration. Parents must be met for the first 5 minutes and again at the end of each session / unless there is conflict with the child, the needs of the child come first.</a:t>
            </a:r>
          </a:p>
          <a:p>
            <a:pPr marL="342900" indent="-342900">
              <a:buFont typeface="Arial" panose="020B0604020202020204" pitchFamily="34" charset="0"/>
              <a:buChar char="•"/>
            </a:pPr>
            <a:endParaRPr lang="en-IE" sz="2400" dirty="0">
              <a:solidFill>
                <a:prstClr val="white"/>
              </a:solidFill>
              <a:latin typeface="HelveticaNeueLT Std" panose="020B0604020202020204" pitchFamily="34" charset="0"/>
            </a:endParaRPr>
          </a:p>
        </p:txBody>
      </p:sp>
    </p:spTree>
    <p:extLst>
      <p:ext uri="{BB962C8B-B14F-4D97-AF65-F5344CB8AC3E}">
        <p14:creationId xmlns:p14="http://schemas.microsoft.com/office/powerpoint/2010/main" val="3815863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8617" y="6100549"/>
            <a:ext cx="1880458" cy="657623"/>
          </a:xfrm>
          <a:prstGeom prst="rect">
            <a:avLst/>
          </a:prstGeom>
        </p:spPr>
      </p:pic>
      <p:sp>
        <p:nvSpPr>
          <p:cNvPr id="3" name="TextBox 2"/>
          <p:cNvSpPr txBox="1"/>
          <p:nvPr/>
        </p:nvSpPr>
        <p:spPr>
          <a:xfrm>
            <a:off x="0" y="409433"/>
            <a:ext cx="12192000" cy="707886"/>
          </a:xfrm>
          <a:prstGeom prst="rect">
            <a:avLst/>
          </a:prstGeom>
          <a:solidFill>
            <a:srgbClr val="5C7BB9"/>
          </a:solidFill>
        </p:spPr>
        <p:txBody>
          <a:bodyPr wrap="square" rtlCol="0">
            <a:spAutoFit/>
          </a:bodyPr>
          <a:lstStyle/>
          <a:p>
            <a:pPr algn="ctr"/>
            <a:r>
              <a:rPr lang="en-IE" sz="4000" b="1" dirty="0">
                <a:solidFill>
                  <a:prstClr val="white"/>
                </a:solidFill>
              </a:rPr>
              <a:t>Working with Young People in the ‘Pieta Way’</a:t>
            </a:r>
          </a:p>
        </p:txBody>
      </p:sp>
      <p:sp>
        <p:nvSpPr>
          <p:cNvPr id="4" name="Rectangle 3"/>
          <p:cNvSpPr/>
          <p:nvPr/>
        </p:nvSpPr>
        <p:spPr>
          <a:xfrm>
            <a:off x="352022" y="2491376"/>
            <a:ext cx="11487955" cy="2062103"/>
          </a:xfrm>
          <a:prstGeom prst="rect">
            <a:avLst/>
          </a:prstGeom>
          <a:solidFill>
            <a:srgbClr val="EBB832"/>
          </a:solidFill>
        </p:spPr>
        <p:txBody>
          <a:bodyPr wrap="square">
            <a:spAutoFit/>
          </a:bodyPr>
          <a:lstStyle/>
          <a:p>
            <a:pPr marL="342900" indent="-342900">
              <a:buFont typeface="Arial" panose="020B0604020202020204" pitchFamily="34" charset="0"/>
              <a:buChar char="•"/>
            </a:pPr>
            <a:r>
              <a:rPr lang="en-IE" sz="3200" b="1" dirty="0">
                <a:solidFill>
                  <a:prstClr val="white"/>
                </a:solidFill>
                <a:latin typeface="HelveticaNeueLT Std" panose="020B0604020202020204" pitchFamily="34" charset="0"/>
              </a:rPr>
              <a:t>Inter agencies – If a child is referred from school a standard letter is forwarded acknowledging the child has attended.  It is recommended there is a liaising with any other agency the child is attending.</a:t>
            </a:r>
          </a:p>
        </p:txBody>
      </p:sp>
    </p:spTree>
    <p:extLst>
      <p:ext uri="{BB962C8B-B14F-4D97-AF65-F5344CB8AC3E}">
        <p14:creationId xmlns:p14="http://schemas.microsoft.com/office/powerpoint/2010/main" val="3601177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8617" y="6100549"/>
            <a:ext cx="1880458" cy="657623"/>
          </a:xfrm>
          <a:prstGeom prst="rect">
            <a:avLst/>
          </a:prstGeom>
        </p:spPr>
      </p:pic>
      <p:sp>
        <p:nvSpPr>
          <p:cNvPr id="3" name="TextBox 2"/>
          <p:cNvSpPr txBox="1"/>
          <p:nvPr/>
        </p:nvSpPr>
        <p:spPr>
          <a:xfrm>
            <a:off x="1476773" y="267644"/>
            <a:ext cx="8748584" cy="707886"/>
          </a:xfrm>
          <a:prstGeom prst="rect">
            <a:avLst/>
          </a:prstGeom>
          <a:solidFill>
            <a:srgbClr val="5C7BB9"/>
          </a:solidFill>
        </p:spPr>
        <p:txBody>
          <a:bodyPr wrap="square" rtlCol="0">
            <a:spAutoFit/>
          </a:bodyPr>
          <a:lstStyle/>
          <a:p>
            <a:pPr algn="ctr"/>
            <a:r>
              <a:rPr lang="en-IE" sz="4000" b="1" dirty="0">
                <a:solidFill>
                  <a:prstClr val="white"/>
                </a:solidFill>
              </a:rPr>
              <a:t>Issues Young People Present With</a:t>
            </a:r>
          </a:p>
        </p:txBody>
      </p:sp>
      <p:sp>
        <p:nvSpPr>
          <p:cNvPr id="4" name="Rectangle 3"/>
          <p:cNvSpPr/>
          <p:nvPr/>
        </p:nvSpPr>
        <p:spPr>
          <a:xfrm>
            <a:off x="1138957" y="1398369"/>
            <a:ext cx="1612686" cy="461665"/>
          </a:xfrm>
          <a:prstGeom prst="rect">
            <a:avLst/>
          </a:prstGeom>
          <a:solidFill>
            <a:srgbClr val="5C7BB9"/>
          </a:solidFill>
        </p:spPr>
        <p:txBody>
          <a:bodyPr wrap="none">
            <a:spAutoFit/>
          </a:bodyPr>
          <a:lstStyle/>
          <a:p>
            <a:r>
              <a:rPr lang="en-IE" sz="2400" b="1" dirty="0">
                <a:solidFill>
                  <a:prstClr val="white"/>
                </a:solidFill>
              </a:rPr>
              <a:t>Depression</a:t>
            </a:r>
          </a:p>
        </p:txBody>
      </p:sp>
      <p:sp>
        <p:nvSpPr>
          <p:cNvPr id="5" name="TextBox 4"/>
          <p:cNvSpPr txBox="1"/>
          <p:nvPr/>
        </p:nvSpPr>
        <p:spPr>
          <a:xfrm>
            <a:off x="5324745" y="2341457"/>
            <a:ext cx="1333544" cy="461665"/>
          </a:xfrm>
          <a:prstGeom prst="rect">
            <a:avLst/>
          </a:prstGeom>
          <a:solidFill>
            <a:srgbClr val="5C7BB9"/>
          </a:solidFill>
        </p:spPr>
        <p:txBody>
          <a:bodyPr wrap="square" rtlCol="0">
            <a:spAutoFit/>
          </a:bodyPr>
          <a:lstStyle/>
          <a:p>
            <a:r>
              <a:rPr lang="en-IE" sz="2400" b="1" dirty="0">
                <a:solidFill>
                  <a:prstClr val="white"/>
                </a:solidFill>
              </a:rPr>
              <a:t>Anxiety</a:t>
            </a:r>
          </a:p>
        </p:txBody>
      </p:sp>
      <p:sp>
        <p:nvSpPr>
          <p:cNvPr id="6" name="TextBox 5"/>
          <p:cNvSpPr txBox="1"/>
          <p:nvPr/>
        </p:nvSpPr>
        <p:spPr>
          <a:xfrm>
            <a:off x="5324745" y="3275137"/>
            <a:ext cx="1298930" cy="461665"/>
          </a:xfrm>
          <a:prstGeom prst="rect">
            <a:avLst/>
          </a:prstGeom>
          <a:solidFill>
            <a:srgbClr val="EBB832"/>
          </a:solidFill>
        </p:spPr>
        <p:txBody>
          <a:bodyPr wrap="square" rtlCol="0">
            <a:spAutoFit/>
          </a:bodyPr>
          <a:lstStyle/>
          <a:p>
            <a:r>
              <a:rPr lang="en-IE" sz="2400" b="1" dirty="0">
                <a:solidFill>
                  <a:prstClr val="white"/>
                </a:solidFill>
              </a:rPr>
              <a:t>Stress</a:t>
            </a:r>
          </a:p>
        </p:txBody>
      </p:sp>
      <p:sp>
        <p:nvSpPr>
          <p:cNvPr id="7" name="TextBox 6"/>
          <p:cNvSpPr txBox="1"/>
          <p:nvPr/>
        </p:nvSpPr>
        <p:spPr>
          <a:xfrm>
            <a:off x="1138957" y="2546938"/>
            <a:ext cx="2255682" cy="830997"/>
          </a:xfrm>
          <a:prstGeom prst="rect">
            <a:avLst/>
          </a:prstGeom>
          <a:solidFill>
            <a:srgbClr val="EBB832"/>
          </a:solidFill>
        </p:spPr>
        <p:txBody>
          <a:bodyPr wrap="square" rtlCol="0">
            <a:spAutoFit/>
          </a:bodyPr>
          <a:lstStyle/>
          <a:p>
            <a:r>
              <a:rPr lang="en-IE" sz="2400" b="1" dirty="0">
                <a:solidFill>
                  <a:prstClr val="white"/>
                </a:solidFill>
              </a:rPr>
              <a:t>Bullying / Cyberbullying</a:t>
            </a:r>
          </a:p>
        </p:txBody>
      </p:sp>
      <p:sp>
        <p:nvSpPr>
          <p:cNvPr id="8" name="TextBox 7"/>
          <p:cNvSpPr txBox="1"/>
          <p:nvPr/>
        </p:nvSpPr>
        <p:spPr>
          <a:xfrm>
            <a:off x="9276330" y="3953427"/>
            <a:ext cx="2028652" cy="830997"/>
          </a:xfrm>
          <a:prstGeom prst="rect">
            <a:avLst/>
          </a:prstGeom>
          <a:solidFill>
            <a:srgbClr val="EBB832"/>
          </a:solidFill>
        </p:spPr>
        <p:txBody>
          <a:bodyPr wrap="square" rtlCol="0">
            <a:spAutoFit/>
          </a:bodyPr>
          <a:lstStyle/>
          <a:p>
            <a:r>
              <a:rPr lang="en-IE" sz="2400" b="1" dirty="0">
                <a:solidFill>
                  <a:prstClr val="white"/>
                </a:solidFill>
              </a:rPr>
              <a:t>Self-harming behaviours</a:t>
            </a:r>
          </a:p>
        </p:txBody>
      </p:sp>
      <p:sp>
        <p:nvSpPr>
          <p:cNvPr id="9" name="TextBox 8"/>
          <p:cNvSpPr txBox="1"/>
          <p:nvPr/>
        </p:nvSpPr>
        <p:spPr>
          <a:xfrm>
            <a:off x="4877786" y="1412475"/>
            <a:ext cx="2462128" cy="461665"/>
          </a:xfrm>
          <a:prstGeom prst="rect">
            <a:avLst/>
          </a:prstGeom>
          <a:solidFill>
            <a:srgbClr val="EBB832"/>
          </a:solidFill>
        </p:spPr>
        <p:txBody>
          <a:bodyPr wrap="square" rtlCol="0">
            <a:spAutoFit/>
          </a:bodyPr>
          <a:lstStyle/>
          <a:p>
            <a:r>
              <a:rPr lang="en-IE" sz="2400" b="1" dirty="0">
                <a:solidFill>
                  <a:prstClr val="white"/>
                </a:solidFill>
              </a:rPr>
              <a:t>Suicidal Ideation</a:t>
            </a:r>
          </a:p>
        </p:txBody>
      </p:sp>
      <p:sp>
        <p:nvSpPr>
          <p:cNvPr id="10" name="TextBox 9"/>
          <p:cNvSpPr txBox="1"/>
          <p:nvPr/>
        </p:nvSpPr>
        <p:spPr>
          <a:xfrm>
            <a:off x="804506" y="4064839"/>
            <a:ext cx="3042055" cy="461665"/>
          </a:xfrm>
          <a:prstGeom prst="rect">
            <a:avLst/>
          </a:prstGeom>
          <a:solidFill>
            <a:srgbClr val="5C7BB9"/>
          </a:solidFill>
        </p:spPr>
        <p:txBody>
          <a:bodyPr wrap="square" rtlCol="0">
            <a:spAutoFit/>
          </a:bodyPr>
          <a:lstStyle/>
          <a:p>
            <a:r>
              <a:rPr lang="en-IE" sz="2400" b="1" dirty="0">
                <a:solidFill>
                  <a:prstClr val="white"/>
                </a:solidFill>
              </a:rPr>
              <a:t>Sexuality and identity</a:t>
            </a:r>
          </a:p>
        </p:txBody>
      </p:sp>
      <p:sp>
        <p:nvSpPr>
          <p:cNvPr id="11" name="TextBox 10"/>
          <p:cNvSpPr txBox="1"/>
          <p:nvPr/>
        </p:nvSpPr>
        <p:spPr>
          <a:xfrm>
            <a:off x="5092042" y="4120356"/>
            <a:ext cx="2007916" cy="830997"/>
          </a:xfrm>
          <a:prstGeom prst="rect">
            <a:avLst/>
          </a:prstGeom>
          <a:solidFill>
            <a:srgbClr val="5C7BB9"/>
          </a:solidFill>
        </p:spPr>
        <p:txBody>
          <a:bodyPr wrap="square" rtlCol="0">
            <a:spAutoFit/>
          </a:bodyPr>
          <a:lstStyle/>
          <a:p>
            <a:r>
              <a:rPr lang="en-IE" sz="2400" b="1" dirty="0">
                <a:solidFill>
                  <a:prstClr val="white"/>
                </a:solidFill>
              </a:rPr>
              <a:t>Relationship difficulties</a:t>
            </a:r>
          </a:p>
        </p:txBody>
      </p:sp>
      <p:sp>
        <p:nvSpPr>
          <p:cNvPr id="12" name="Rectangle 11"/>
          <p:cNvSpPr/>
          <p:nvPr/>
        </p:nvSpPr>
        <p:spPr>
          <a:xfrm>
            <a:off x="1123700" y="5185649"/>
            <a:ext cx="2007917" cy="830997"/>
          </a:xfrm>
          <a:prstGeom prst="rect">
            <a:avLst/>
          </a:prstGeom>
          <a:solidFill>
            <a:srgbClr val="EBB832"/>
          </a:solidFill>
        </p:spPr>
        <p:txBody>
          <a:bodyPr wrap="square">
            <a:spAutoFit/>
          </a:bodyPr>
          <a:lstStyle/>
          <a:p>
            <a:r>
              <a:rPr lang="en-IE" sz="2400" b="1" dirty="0">
                <a:solidFill>
                  <a:prstClr val="white"/>
                </a:solidFill>
              </a:rPr>
              <a:t>Low Self-Esteem</a:t>
            </a:r>
          </a:p>
        </p:txBody>
      </p:sp>
      <p:sp>
        <p:nvSpPr>
          <p:cNvPr id="13" name="Rectangle 12"/>
          <p:cNvSpPr/>
          <p:nvPr/>
        </p:nvSpPr>
        <p:spPr>
          <a:xfrm>
            <a:off x="9062788" y="3086274"/>
            <a:ext cx="2455737" cy="461665"/>
          </a:xfrm>
          <a:prstGeom prst="rect">
            <a:avLst/>
          </a:prstGeom>
          <a:solidFill>
            <a:srgbClr val="5C7BB9"/>
          </a:solidFill>
        </p:spPr>
        <p:txBody>
          <a:bodyPr wrap="none">
            <a:spAutoFit/>
          </a:bodyPr>
          <a:lstStyle/>
          <a:p>
            <a:r>
              <a:rPr lang="en-IE" sz="2400" b="1" dirty="0">
                <a:solidFill>
                  <a:prstClr val="white"/>
                </a:solidFill>
              </a:rPr>
              <a:t>Family Difficulties</a:t>
            </a:r>
          </a:p>
        </p:txBody>
      </p:sp>
      <p:sp>
        <p:nvSpPr>
          <p:cNvPr id="14" name="Rectangle 13"/>
          <p:cNvSpPr/>
          <p:nvPr/>
        </p:nvSpPr>
        <p:spPr>
          <a:xfrm>
            <a:off x="9162816" y="2219121"/>
            <a:ext cx="2255682" cy="461665"/>
          </a:xfrm>
          <a:prstGeom prst="rect">
            <a:avLst/>
          </a:prstGeom>
          <a:solidFill>
            <a:srgbClr val="EBB832"/>
          </a:solidFill>
        </p:spPr>
        <p:txBody>
          <a:bodyPr wrap="square">
            <a:spAutoFit/>
          </a:bodyPr>
          <a:lstStyle/>
          <a:p>
            <a:r>
              <a:rPr lang="en-IE" sz="2400" b="1" dirty="0">
                <a:solidFill>
                  <a:prstClr val="white"/>
                </a:solidFill>
              </a:rPr>
              <a:t>Eating Disorders</a:t>
            </a:r>
          </a:p>
        </p:txBody>
      </p:sp>
      <p:sp>
        <p:nvSpPr>
          <p:cNvPr id="15" name="Rectangle 14"/>
          <p:cNvSpPr/>
          <p:nvPr/>
        </p:nvSpPr>
        <p:spPr>
          <a:xfrm>
            <a:off x="9032172" y="1428765"/>
            <a:ext cx="2516971" cy="461665"/>
          </a:xfrm>
          <a:prstGeom prst="rect">
            <a:avLst/>
          </a:prstGeom>
          <a:solidFill>
            <a:srgbClr val="5C7BB9"/>
          </a:solidFill>
        </p:spPr>
        <p:txBody>
          <a:bodyPr wrap="none">
            <a:spAutoFit/>
          </a:bodyPr>
          <a:lstStyle/>
          <a:p>
            <a:r>
              <a:rPr lang="en-IE" sz="2400" b="1" dirty="0">
                <a:solidFill>
                  <a:prstClr val="white"/>
                </a:solidFill>
              </a:rPr>
              <a:t>Childhood Trauma</a:t>
            </a:r>
          </a:p>
        </p:txBody>
      </p:sp>
      <p:sp>
        <p:nvSpPr>
          <p:cNvPr id="17" name="Rectangle 16">
            <a:extLst>
              <a:ext uri="{FF2B5EF4-FFF2-40B4-BE49-F238E27FC236}">
                <a16:creationId xmlns:a16="http://schemas.microsoft.com/office/drawing/2014/main" id="{9C7B2E3F-80B4-4913-A3D2-259547F3B9C0}"/>
              </a:ext>
            </a:extLst>
          </p:cNvPr>
          <p:cNvSpPr/>
          <p:nvPr/>
        </p:nvSpPr>
        <p:spPr>
          <a:xfrm>
            <a:off x="4926701" y="5334898"/>
            <a:ext cx="2338597" cy="707886"/>
          </a:xfrm>
          <a:prstGeom prst="rect">
            <a:avLst/>
          </a:prstGeom>
          <a:solidFill>
            <a:srgbClr val="EBB832"/>
          </a:solidFill>
          <a:ln>
            <a:solidFill>
              <a:srgbClr val="EB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prstClr val="white"/>
                </a:solidFill>
              </a:rPr>
              <a:t>Social Media</a:t>
            </a:r>
          </a:p>
          <a:p>
            <a:pPr algn="ctr"/>
            <a:endParaRPr lang="en-IE" dirty="0">
              <a:solidFill>
                <a:srgbClr val="EBB832"/>
              </a:solidFill>
            </a:endParaRPr>
          </a:p>
        </p:txBody>
      </p:sp>
      <p:sp>
        <p:nvSpPr>
          <p:cNvPr id="18" name="Rectangle 17">
            <a:extLst>
              <a:ext uri="{FF2B5EF4-FFF2-40B4-BE49-F238E27FC236}">
                <a16:creationId xmlns:a16="http://schemas.microsoft.com/office/drawing/2014/main" id="{907FFE1C-ECCD-4557-A13C-AF7E399B9D0D}"/>
              </a:ext>
            </a:extLst>
          </p:cNvPr>
          <p:cNvSpPr/>
          <p:nvPr/>
        </p:nvSpPr>
        <p:spPr>
          <a:xfrm>
            <a:off x="9219786" y="5185649"/>
            <a:ext cx="2198712" cy="783250"/>
          </a:xfrm>
          <a:prstGeom prst="rect">
            <a:avLst/>
          </a:prstGeom>
          <a:solidFill>
            <a:srgbClr val="5C7B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prstClr val="white"/>
                </a:solidFill>
              </a:rPr>
              <a:t>Peer Pressure</a:t>
            </a:r>
            <a:endParaRPr lang="en-IE" sz="2400" dirty="0"/>
          </a:p>
        </p:txBody>
      </p:sp>
    </p:spTree>
    <p:extLst>
      <p:ext uri="{BB962C8B-B14F-4D97-AF65-F5344CB8AC3E}">
        <p14:creationId xmlns:p14="http://schemas.microsoft.com/office/powerpoint/2010/main" val="1211862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3861" y="697602"/>
            <a:ext cx="4196217" cy="830997"/>
          </a:xfrm>
          <a:prstGeom prst="rect">
            <a:avLst/>
          </a:prstGeom>
          <a:solidFill>
            <a:srgbClr val="5C7BB9"/>
          </a:solidFill>
        </p:spPr>
        <p:txBody>
          <a:bodyPr wrap="square" rtlCol="0">
            <a:spAutoFit/>
          </a:bodyPr>
          <a:lstStyle/>
          <a:p>
            <a:pPr algn="r"/>
            <a:r>
              <a:rPr lang="en-IE" sz="4800" dirty="0">
                <a:solidFill>
                  <a:prstClr val="white"/>
                </a:solidFill>
                <a:latin typeface="HelveticaNeueLT Std Med Ext" panose="020B0907040502030204" pitchFamily="34" charset="0"/>
              </a:rPr>
              <a:t>OUR VISION:</a:t>
            </a:r>
          </a:p>
        </p:txBody>
      </p:sp>
      <p:sp>
        <p:nvSpPr>
          <p:cNvPr id="6" name="TextBox 5"/>
          <p:cNvSpPr txBox="1"/>
          <p:nvPr/>
        </p:nvSpPr>
        <p:spPr>
          <a:xfrm>
            <a:off x="1093861" y="1982674"/>
            <a:ext cx="7679028" cy="2554545"/>
          </a:xfrm>
          <a:prstGeom prst="rect">
            <a:avLst/>
          </a:prstGeom>
          <a:noFill/>
        </p:spPr>
        <p:txBody>
          <a:bodyPr wrap="square" rtlCol="0">
            <a:spAutoFit/>
          </a:bodyPr>
          <a:lstStyle/>
          <a:p>
            <a:r>
              <a:rPr lang="en-IE" sz="4000" dirty="0">
                <a:solidFill>
                  <a:srgbClr val="5C7BB9"/>
                </a:solidFill>
                <a:latin typeface="HelveticaNeueLT Std" panose="020B0604020202020204" pitchFamily="34" charset="0"/>
              </a:rPr>
              <a:t>A world where suicide, self-harm and stigma have been replaced by hope, self-care and acceptance.</a:t>
            </a:r>
          </a:p>
        </p:txBody>
      </p:sp>
      <p:pic>
        <p:nvPicPr>
          <p:cNvPr id="2" name="Picture 1"/>
          <p:cNvPicPr>
            <a:picLocks noChangeAspect="1"/>
          </p:cNvPicPr>
          <p:nvPr/>
        </p:nvPicPr>
        <p:blipFill>
          <a:blip r:embed="rId2"/>
          <a:stretch>
            <a:fillRect/>
          </a:stretch>
        </p:blipFill>
        <p:spPr>
          <a:xfrm>
            <a:off x="10149441" y="5971997"/>
            <a:ext cx="1597290" cy="548688"/>
          </a:xfrm>
          <a:prstGeom prst="rect">
            <a:avLst/>
          </a:prstGeom>
        </p:spPr>
      </p:pic>
    </p:spTree>
    <p:extLst>
      <p:ext uri="{BB962C8B-B14F-4D97-AF65-F5344CB8AC3E}">
        <p14:creationId xmlns:p14="http://schemas.microsoft.com/office/powerpoint/2010/main" val="1428433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6898" y="6100548"/>
            <a:ext cx="1880458" cy="657623"/>
          </a:xfrm>
          <a:prstGeom prst="rect">
            <a:avLst/>
          </a:prstGeom>
        </p:spPr>
      </p:pic>
      <p:sp>
        <p:nvSpPr>
          <p:cNvPr id="3" name="TextBox 2"/>
          <p:cNvSpPr txBox="1"/>
          <p:nvPr/>
        </p:nvSpPr>
        <p:spPr>
          <a:xfrm>
            <a:off x="1952367" y="351768"/>
            <a:ext cx="7941276" cy="707886"/>
          </a:xfrm>
          <a:prstGeom prst="rect">
            <a:avLst/>
          </a:prstGeom>
          <a:solidFill>
            <a:srgbClr val="5C7BB9"/>
          </a:solidFill>
        </p:spPr>
        <p:txBody>
          <a:bodyPr wrap="square" rtlCol="0">
            <a:spAutoFit/>
          </a:bodyPr>
          <a:lstStyle/>
          <a:p>
            <a:pPr algn="ctr"/>
            <a:r>
              <a:rPr lang="en-IE" sz="4000" b="1" dirty="0">
                <a:solidFill>
                  <a:prstClr val="white"/>
                </a:solidFill>
              </a:rPr>
              <a:t>Responding to Young Peoples Needs</a:t>
            </a:r>
          </a:p>
        </p:txBody>
      </p:sp>
      <p:sp>
        <p:nvSpPr>
          <p:cNvPr id="4" name="TextBox 3"/>
          <p:cNvSpPr txBox="1"/>
          <p:nvPr/>
        </p:nvSpPr>
        <p:spPr>
          <a:xfrm>
            <a:off x="932153" y="1421676"/>
            <a:ext cx="1020214" cy="461665"/>
          </a:xfrm>
          <a:prstGeom prst="rect">
            <a:avLst/>
          </a:prstGeom>
          <a:solidFill>
            <a:srgbClr val="EBB832"/>
          </a:solidFill>
        </p:spPr>
        <p:txBody>
          <a:bodyPr wrap="square" rtlCol="0">
            <a:spAutoFit/>
          </a:bodyPr>
          <a:lstStyle/>
          <a:p>
            <a:r>
              <a:rPr lang="en-IE" sz="2400" b="1" dirty="0">
                <a:solidFill>
                  <a:schemeClr val="bg1"/>
                </a:solidFill>
              </a:rPr>
              <a:t>Listen</a:t>
            </a:r>
          </a:p>
        </p:txBody>
      </p:sp>
      <p:sp>
        <p:nvSpPr>
          <p:cNvPr id="5" name="TextBox 4"/>
          <p:cNvSpPr txBox="1"/>
          <p:nvPr/>
        </p:nvSpPr>
        <p:spPr>
          <a:xfrm>
            <a:off x="932151" y="2932824"/>
            <a:ext cx="4875523" cy="461665"/>
          </a:xfrm>
          <a:prstGeom prst="rect">
            <a:avLst/>
          </a:prstGeom>
          <a:solidFill>
            <a:srgbClr val="EBB832"/>
          </a:solidFill>
        </p:spPr>
        <p:txBody>
          <a:bodyPr wrap="square" rtlCol="0">
            <a:spAutoFit/>
          </a:bodyPr>
          <a:lstStyle/>
          <a:p>
            <a:r>
              <a:rPr lang="en-IE" sz="2400" b="1" dirty="0">
                <a:solidFill>
                  <a:schemeClr val="bg1"/>
                </a:solidFill>
              </a:rPr>
              <a:t>Take what they are saying seriously</a:t>
            </a:r>
          </a:p>
        </p:txBody>
      </p:sp>
      <p:sp>
        <p:nvSpPr>
          <p:cNvPr id="6" name="TextBox 5"/>
          <p:cNvSpPr txBox="1"/>
          <p:nvPr/>
        </p:nvSpPr>
        <p:spPr>
          <a:xfrm>
            <a:off x="932150" y="4541595"/>
            <a:ext cx="1695718" cy="461665"/>
          </a:xfrm>
          <a:prstGeom prst="rect">
            <a:avLst/>
          </a:prstGeom>
          <a:solidFill>
            <a:srgbClr val="EBB832"/>
          </a:solidFill>
        </p:spPr>
        <p:txBody>
          <a:bodyPr wrap="square" rtlCol="0">
            <a:spAutoFit/>
          </a:bodyPr>
          <a:lstStyle/>
          <a:p>
            <a:r>
              <a:rPr lang="en-IE" sz="2400" b="1" dirty="0">
                <a:solidFill>
                  <a:schemeClr val="bg1"/>
                </a:solidFill>
              </a:rPr>
              <a:t>Stay Calm</a:t>
            </a:r>
          </a:p>
        </p:txBody>
      </p:sp>
      <p:sp>
        <p:nvSpPr>
          <p:cNvPr id="7" name="TextBox 6"/>
          <p:cNvSpPr txBox="1"/>
          <p:nvPr/>
        </p:nvSpPr>
        <p:spPr>
          <a:xfrm>
            <a:off x="932150" y="6079736"/>
            <a:ext cx="1575982" cy="461665"/>
          </a:xfrm>
          <a:prstGeom prst="rect">
            <a:avLst/>
          </a:prstGeom>
          <a:solidFill>
            <a:srgbClr val="EBB832"/>
          </a:solidFill>
        </p:spPr>
        <p:txBody>
          <a:bodyPr wrap="square" rtlCol="0">
            <a:spAutoFit/>
          </a:bodyPr>
          <a:lstStyle/>
          <a:p>
            <a:r>
              <a:rPr lang="en-IE" sz="2400" b="1" dirty="0">
                <a:solidFill>
                  <a:schemeClr val="bg1"/>
                </a:solidFill>
              </a:rPr>
              <a:t>Empathise</a:t>
            </a:r>
          </a:p>
        </p:txBody>
      </p:sp>
      <p:sp>
        <p:nvSpPr>
          <p:cNvPr id="8" name="TextBox 7"/>
          <p:cNvSpPr txBox="1"/>
          <p:nvPr/>
        </p:nvSpPr>
        <p:spPr>
          <a:xfrm>
            <a:off x="932152" y="2135980"/>
            <a:ext cx="3713988" cy="461665"/>
          </a:xfrm>
          <a:prstGeom prst="rect">
            <a:avLst/>
          </a:prstGeom>
          <a:solidFill>
            <a:srgbClr val="5C7BB9"/>
          </a:solidFill>
        </p:spPr>
        <p:txBody>
          <a:bodyPr wrap="square" rtlCol="0">
            <a:spAutoFit/>
          </a:bodyPr>
          <a:lstStyle/>
          <a:p>
            <a:r>
              <a:rPr lang="en-IE" sz="2400" b="1" dirty="0">
                <a:solidFill>
                  <a:schemeClr val="bg1"/>
                </a:solidFill>
              </a:rPr>
              <a:t>Ask open-ended questions</a:t>
            </a:r>
          </a:p>
        </p:txBody>
      </p:sp>
      <p:sp>
        <p:nvSpPr>
          <p:cNvPr id="9" name="TextBox 8"/>
          <p:cNvSpPr txBox="1"/>
          <p:nvPr/>
        </p:nvSpPr>
        <p:spPr>
          <a:xfrm>
            <a:off x="932150" y="3768831"/>
            <a:ext cx="4875523" cy="461665"/>
          </a:xfrm>
          <a:prstGeom prst="rect">
            <a:avLst/>
          </a:prstGeom>
          <a:solidFill>
            <a:srgbClr val="5C7BB9"/>
          </a:solidFill>
        </p:spPr>
        <p:txBody>
          <a:bodyPr wrap="square" rtlCol="0">
            <a:spAutoFit/>
          </a:bodyPr>
          <a:lstStyle/>
          <a:p>
            <a:r>
              <a:rPr lang="en-IE" sz="2400" b="1" dirty="0">
                <a:solidFill>
                  <a:schemeClr val="bg1"/>
                </a:solidFill>
              </a:rPr>
              <a:t>Enlist additional support if required</a:t>
            </a:r>
          </a:p>
        </p:txBody>
      </p:sp>
      <p:sp>
        <p:nvSpPr>
          <p:cNvPr id="10" name="TextBox 9"/>
          <p:cNvSpPr txBox="1"/>
          <p:nvPr/>
        </p:nvSpPr>
        <p:spPr>
          <a:xfrm>
            <a:off x="932150" y="5314359"/>
            <a:ext cx="6506615" cy="461665"/>
          </a:xfrm>
          <a:prstGeom prst="rect">
            <a:avLst/>
          </a:prstGeom>
          <a:solidFill>
            <a:srgbClr val="5C7BB9"/>
          </a:solidFill>
        </p:spPr>
        <p:txBody>
          <a:bodyPr wrap="square" rtlCol="0">
            <a:spAutoFit/>
          </a:bodyPr>
          <a:lstStyle/>
          <a:p>
            <a:r>
              <a:rPr lang="en-IE" sz="2400" b="1" dirty="0">
                <a:solidFill>
                  <a:schemeClr val="bg1"/>
                </a:solidFill>
              </a:rPr>
              <a:t>Stay with the person if their safety is in jeopardy</a:t>
            </a:r>
          </a:p>
        </p:txBody>
      </p:sp>
    </p:spTree>
    <p:extLst>
      <p:ext uri="{BB962C8B-B14F-4D97-AF65-F5344CB8AC3E}">
        <p14:creationId xmlns:p14="http://schemas.microsoft.com/office/powerpoint/2010/main" val="2317304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8617" y="6100549"/>
            <a:ext cx="1880458" cy="657623"/>
          </a:xfrm>
          <a:prstGeom prst="rect">
            <a:avLst/>
          </a:prstGeom>
        </p:spPr>
      </p:pic>
      <p:sp>
        <p:nvSpPr>
          <p:cNvPr id="3" name="TextBox 2"/>
          <p:cNvSpPr txBox="1"/>
          <p:nvPr/>
        </p:nvSpPr>
        <p:spPr>
          <a:xfrm>
            <a:off x="1383957" y="382103"/>
            <a:ext cx="9003957" cy="707886"/>
          </a:xfrm>
          <a:prstGeom prst="rect">
            <a:avLst/>
          </a:prstGeom>
          <a:solidFill>
            <a:srgbClr val="5C7BB9"/>
          </a:solidFill>
        </p:spPr>
        <p:txBody>
          <a:bodyPr wrap="square" rtlCol="0">
            <a:spAutoFit/>
          </a:bodyPr>
          <a:lstStyle/>
          <a:p>
            <a:pPr algn="ctr"/>
            <a:r>
              <a:rPr lang="en-IE" sz="4000" b="1" dirty="0">
                <a:solidFill>
                  <a:prstClr val="white"/>
                </a:solidFill>
              </a:rPr>
              <a:t>Responding to Young People in Distress</a:t>
            </a:r>
          </a:p>
        </p:txBody>
      </p:sp>
      <p:sp>
        <p:nvSpPr>
          <p:cNvPr id="4" name="Rectangle 3"/>
          <p:cNvSpPr/>
          <p:nvPr/>
        </p:nvSpPr>
        <p:spPr>
          <a:xfrm>
            <a:off x="1383957" y="1526998"/>
            <a:ext cx="6114912" cy="830997"/>
          </a:xfrm>
          <a:prstGeom prst="rect">
            <a:avLst/>
          </a:prstGeom>
          <a:solidFill>
            <a:srgbClr val="5C7BB9"/>
          </a:solidFill>
        </p:spPr>
        <p:txBody>
          <a:bodyPr wrap="square">
            <a:spAutoFit/>
          </a:bodyPr>
          <a:lstStyle/>
          <a:p>
            <a:r>
              <a:rPr lang="en-IE" sz="2400" b="1" dirty="0">
                <a:solidFill>
                  <a:prstClr val="white"/>
                </a:solidFill>
              </a:rPr>
              <a:t>Include adolescents in discussions about a variety of topics, issues, and current events</a:t>
            </a:r>
          </a:p>
        </p:txBody>
      </p:sp>
      <p:sp>
        <p:nvSpPr>
          <p:cNvPr id="5" name="Rectangle 4"/>
          <p:cNvSpPr/>
          <p:nvPr/>
        </p:nvSpPr>
        <p:spPr>
          <a:xfrm>
            <a:off x="1383957" y="2915099"/>
            <a:ext cx="8157896" cy="461665"/>
          </a:xfrm>
          <a:prstGeom prst="rect">
            <a:avLst/>
          </a:prstGeom>
          <a:solidFill>
            <a:srgbClr val="EBB832"/>
          </a:solidFill>
        </p:spPr>
        <p:txBody>
          <a:bodyPr wrap="square">
            <a:spAutoFit/>
          </a:bodyPr>
          <a:lstStyle/>
          <a:p>
            <a:r>
              <a:rPr lang="en-IE" sz="2400" b="1" dirty="0">
                <a:solidFill>
                  <a:prstClr val="white"/>
                </a:solidFill>
              </a:rPr>
              <a:t>Encourage adolescents to share ideas and thoughts with you</a:t>
            </a:r>
          </a:p>
        </p:txBody>
      </p:sp>
      <p:sp>
        <p:nvSpPr>
          <p:cNvPr id="6" name="Rectangle 5"/>
          <p:cNvSpPr/>
          <p:nvPr/>
        </p:nvSpPr>
        <p:spPr>
          <a:xfrm>
            <a:off x="1383957" y="4028990"/>
            <a:ext cx="9981126" cy="461665"/>
          </a:xfrm>
          <a:prstGeom prst="rect">
            <a:avLst/>
          </a:prstGeom>
          <a:solidFill>
            <a:srgbClr val="5C7BB9"/>
          </a:solidFill>
        </p:spPr>
        <p:txBody>
          <a:bodyPr wrap="square">
            <a:spAutoFit/>
          </a:bodyPr>
          <a:lstStyle/>
          <a:p>
            <a:r>
              <a:rPr lang="en-IE" sz="2400" b="1" dirty="0">
                <a:solidFill>
                  <a:prstClr val="white"/>
                </a:solidFill>
              </a:rPr>
              <a:t>Encourage adolescents to think independently and develop their own ideas</a:t>
            </a:r>
          </a:p>
        </p:txBody>
      </p:sp>
      <p:sp>
        <p:nvSpPr>
          <p:cNvPr id="7" name="Rectangle 6"/>
          <p:cNvSpPr/>
          <p:nvPr/>
        </p:nvSpPr>
        <p:spPr>
          <a:xfrm>
            <a:off x="1383957" y="5064769"/>
            <a:ext cx="5900728" cy="461665"/>
          </a:xfrm>
          <a:prstGeom prst="rect">
            <a:avLst/>
          </a:prstGeom>
          <a:solidFill>
            <a:srgbClr val="EBB832"/>
          </a:solidFill>
        </p:spPr>
        <p:txBody>
          <a:bodyPr wrap="square">
            <a:spAutoFit/>
          </a:bodyPr>
          <a:lstStyle/>
          <a:p>
            <a:r>
              <a:rPr lang="en-IE" sz="2400" b="1" dirty="0">
                <a:solidFill>
                  <a:prstClr val="white"/>
                </a:solidFill>
              </a:rPr>
              <a:t>Assist adolescents in setting their own goals</a:t>
            </a:r>
          </a:p>
        </p:txBody>
      </p:sp>
    </p:spTree>
    <p:extLst>
      <p:ext uri="{BB962C8B-B14F-4D97-AF65-F5344CB8AC3E}">
        <p14:creationId xmlns:p14="http://schemas.microsoft.com/office/powerpoint/2010/main" val="399982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8617" y="6100549"/>
            <a:ext cx="1880458" cy="657623"/>
          </a:xfrm>
          <a:prstGeom prst="rect">
            <a:avLst/>
          </a:prstGeom>
        </p:spPr>
      </p:pic>
      <p:sp>
        <p:nvSpPr>
          <p:cNvPr id="4" name="TextBox 3"/>
          <p:cNvSpPr txBox="1"/>
          <p:nvPr/>
        </p:nvSpPr>
        <p:spPr>
          <a:xfrm>
            <a:off x="1429554" y="392958"/>
            <a:ext cx="8905103" cy="707886"/>
          </a:xfrm>
          <a:prstGeom prst="rect">
            <a:avLst/>
          </a:prstGeom>
          <a:solidFill>
            <a:srgbClr val="5C7BB9"/>
          </a:solidFill>
        </p:spPr>
        <p:txBody>
          <a:bodyPr wrap="square" rtlCol="0">
            <a:spAutoFit/>
          </a:bodyPr>
          <a:lstStyle/>
          <a:p>
            <a:pPr algn="ctr"/>
            <a:r>
              <a:rPr lang="en-IE" sz="4000" b="1" dirty="0">
                <a:solidFill>
                  <a:prstClr val="white"/>
                </a:solidFill>
              </a:rPr>
              <a:t>Responding to Young People in Distress</a:t>
            </a:r>
          </a:p>
        </p:txBody>
      </p:sp>
      <p:sp>
        <p:nvSpPr>
          <p:cNvPr id="5" name="Rectangle 4"/>
          <p:cNvSpPr/>
          <p:nvPr/>
        </p:nvSpPr>
        <p:spPr>
          <a:xfrm>
            <a:off x="1429554" y="2146597"/>
            <a:ext cx="8109862" cy="461665"/>
          </a:xfrm>
          <a:prstGeom prst="rect">
            <a:avLst/>
          </a:prstGeom>
          <a:solidFill>
            <a:srgbClr val="5C7BB9"/>
          </a:solidFill>
        </p:spPr>
        <p:txBody>
          <a:bodyPr wrap="square">
            <a:spAutoFit/>
          </a:bodyPr>
          <a:lstStyle/>
          <a:p>
            <a:r>
              <a:rPr lang="en-IE" sz="2400" b="1" dirty="0">
                <a:solidFill>
                  <a:prstClr val="white"/>
                </a:solidFill>
              </a:rPr>
              <a:t>Stimulate adolescents to think about possibilities of the future</a:t>
            </a:r>
          </a:p>
        </p:txBody>
      </p:sp>
      <p:sp>
        <p:nvSpPr>
          <p:cNvPr id="6" name="Rectangle 5"/>
          <p:cNvSpPr/>
          <p:nvPr/>
        </p:nvSpPr>
        <p:spPr>
          <a:xfrm>
            <a:off x="1429554" y="3085713"/>
            <a:ext cx="8554705" cy="461665"/>
          </a:xfrm>
          <a:prstGeom prst="rect">
            <a:avLst/>
          </a:prstGeom>
          <a:solidFill>
            <a:srgbClr val="EBB832"/>
          </a:solidFill>
        </p:spPr>
        <p:txBody>
          <a:bodyPr wrap="square">
            <a:spAutoFit/>
          </a:bodyPr>
          <a:lstStyle/>
          <a:p>
            <a:r>
              <a:rPr lang="en-IE" sz="2400" b="1" dirty="0">
                <a:solidFill>
                  <a:prstClr val="white"/>
                </a:solidFill>
              </a:rPr>
              <a:t>Compliment and praise adolescents for well thought out decisions</a:t>
            </a:r>
          </a:p>
        </p:txBody>
      </p:sp>
      <p:sp>
        <p:nvSpPr>
          <p:cNvPr id="7" name="Rectangle 6"/>
          <p:cNvSpPr/>
          <p:nvPr/>
        </p:nvSpPr>
        <p:spPr>
          <a:xfrm>
            <a:off x="1429554" y="4021246"/>
            <a:ext cx="9411441" cy="461665"/>
          </a:xfrm>
          <a:prstGeom prst="rect">
            <a:avLst/>
          </a:prstGeom>
          <a:solidFill>
            <a:srgbClr val="5C7BB9"/>
          </a:solidFill>
        </p:spPr>
        <p:txBody>
          <a:bodyPr wrap="square">
            <a:spAutoFit/>
          </a:bodyPr>
          <a:lstStyle/>
          <a:p>
            <a:r>
              <a:rPr lang="en-IE" sz="2400" b="1" dirty="0">
                <a:solidFill>
                  <a:prstClr val="white"/>
                </a:solidFill>
              </a:rPr>
              <a:t>Assist adolescents in re-evaluating poorly made decisions for themselves</a:t>
            </a:r>
          </a:p>
        </p:txBody>
      </p:sp>
    </p:spTree>
    <p:extLst>
      <p:ext uri="{BB962C8B-B14F-4D97-AF65-F5344CB8AC3E}">
        <p14:creationId xmlns:p14="http://schemas.microsoft.com/office/powerpoint/2010/main" val="3738264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8617" y="6100549"/>
            <a:ext cx="1880458" cy="657623"/>
          </a:xfrm>
          <a:prstGeom prst="rect">
            <a:avLst/>
          </a:prstGeom>
        </p:spPr>
      </p:pic>
      <p:sp>
        <p:nvSpPr>
          <p:cNvPr id="3" name="TextBox 2"/>
          <p:cNvSpPr txBox="1"/>
          <p:nvPr/>
        </p:nvSpPr>
        <p:spPr>
          <a:xfrm>
            <a:off x="0" y="409433"/>
            <a:ext cx="12192000" cy="707886"/>
          </a:xfrm>
          <a:prstGeom prst="rect">
            <a:avLst/>
          </a:prstGeom>
          <a:solidFill>
            <a:srgbClr val="5C7BB9"/>
          </a:solidFill>
        </p:spPr>
        <p:txBody>
          <a:bodyPr wrap="square" rtlCol="0">
            <a:spAutoFit/>
          </a:bodyPr>
          <a:lstStyle/>
          <a:p>
            <a:pPr algn="ctr"/>
            <a:r>
              <a:rPr lang="en-IE" sz="4000" b="1" dirty="0">
                <a:solidFill>
                  <a:prstClr val="white"/>
                </a:solidFill>
              </a:rPr>
              <a:t>Helpful Resources Available to Young People</a:t>
            </a:r>
          </a:p>
        </p:txBody>
      </p:sp>
      <p:sp>
        <p:nvSpPr>
          <p:cNvPr id="4" name="TextBox 3"/>
          <p:cNvSpPr txBox="1"/>
          <p:nvPr/>
        </p:nvSpPr>
        <p:spPr>
          <a:xfrm>
            <a:off x="483234" y="2498028"/>
            <a:ext cx="1530765" cy="584775"/>
          </a:xfrm>
          <a:prstGeom prst="rect">
            <a:avLst/>
          </a:prstGeom>
          <a:noFill/>
        </p:spPr>
        <p:txBody>
          <a:bodyPr wrap="square" rtlCol="0">
            <a:spAutoFit/>
          </a:bodyPr>
          <a:lstStyle/>
          <a:p>
            <a:r>
              <a:rPr lang="en-IE" sz="3200" b="1" dirty="0">
                <a:solidFill>
                  <a:srgbClr val="EBB832"/>
                </a:solidFill>
              </a:rPr>
              <a:t>MUSIC</a:t>
            </a:r>
          </a:p>
        </p:txBody>
      </p:sp>
      <p:sp>
        <p:nvSpPr>
          <p:cNvPr id="5" name="TextBox 4"/>
          <p:cNvSpPr txBox="1"/>
          <p:nvPr/>
        </p:nvSpPr>
        <p:spPr>
          <a:xfrm>
            <a:off x="4863585" y="2077578"/>
            <a:ext cx="1748484" cy="584775"/>
          </a:xfrm>
          <a:prstGeom prst="rect">
            <a:avLst/>
          </a:prstGeom>
          <a:noFill/>
        </p:spPr>
        <p:txBody>
          <a:bodyPr wrap="square" rtlCol="0">
            <a:spAutoFit/>
          </a:bodyPr>
          <a:lstStyle/>
          <a:p>
            <a:r>
              <a:rPr lang="en-IE" sz="3200" b="1" dirty="0">
                <a:solidFill>
                  <a:srgbClr val="E78F22"/>
                </a:solidFill>
              </a:rPr>
              <a:t>FRIENDS</a:t>
            </a:r>
          </a:p>
        </p:txBody>
      </p:sp>
      <p:sp>
        <p:nvSpPr>
          <p:cNvPr id="6" name="TextBox 5"/>
          <p:cNvSpPr txBox="1"/>
          <p:nvPr/>
        </p:nvSpPr>
        <p:spPr>
          <a:xfrm>
            <a:off x="8762676" y="2585923"/>
            <a:ext cx="1548749" cy="584775"/>
          </a:xfrm>
          <a:prstGeom prst="rect">
            <a:avLst/>
          </a:prstGeom>
          <a:noFill/>
        </p:spPr>
        <p:txBody>
          <a:bodyPr wrap="square" rtlCol="0">
            <a:spAutoFit/>
          </a:bodyPr>
          <a:lstStyle/>
          <a:p>
            <a:r>
              <a:rPr lang="en-IE" sz="3200" b="1" dirty="0">
                <a:solidFill>
                  <a:srgbClr val="70AD47">
                    <a:lumMod val="75000"/>
                  </a:srgbClr>
                </a:solidFill>
              </a:rPr>
              <a:t>SPORTS</a:t>
            </a:r>
          </a:p>
        </p:txBody>
      </p:sp>
      <p:sp>
        <p:nvSpPr>
          <p:cNvPr id="7" name="TextBox 6"/>
          <p:cNvSpPr txBox="1"/>
          <p:nvPr/>
        </p:nvSpPr>
        <p:spPr>
          <a:xfrm>
            <a:off x="298035" y="4054528"/>
            <a:ext cx="3038244" cy="584775"/>
          </a:xfrm>
          <a:prstGeom prst="rect">
            <a:avLst/>
          </a:prstGeom>
          <a:noFill/>
        </p:spPr>
        <p:txBody>
          <a:bodyPr wrap="square" rtlCol="0">
            <a:spAutoFit/>
          </a:bodyPr>
          <a:lstStyle/>
          <a:p>
            <a:r>
              <a:rPr lang="en-IE" sz="3200" b="1" dirty="0">
                <a:solidFill>
                  <a:srgbClr val="5C7BB9"/>
                </a:solidFill>
              </a:rPr>
              <a:t>EXERCISE</a:t>
            </a:r>
          </a:p>
        </p:txBody>
      </p:sp>
      <p:sp>
        <p:nvSpPr>
          <p:cNvPr id="8" name="TextBox 7"/>
          <p:cNvSpPr txBox="1"/>
          <p:nvPr/>
        </p:nvSpPr>
        <p:spPr>
          <a:xfrm>
            <a:off x="9239311" y="4131065"/>
            <a:ext cx="1432840" cy="584775"/>
          </a:xfrm>
          <a:prstGeom prst="rect">
            <a:avLst/>
          </a:prstGeom>
          <a:noFill/>
        </p:spPr>
        <p:txBody>
          <a:bodyPr wrap="square" rtlCol="0">
            <a:spAutoFit/>
          </a:bodyPr>
          <a:lstStyle/>
          <a:p>
            <a:r>
              <a:rPr lang="en-IE" sz="3200" b="1" dirty="0">
                <a:solidFill>
                  <a:srgbClr val="865999"/>
                </a:solidFill>
              </a:rPr>
              <a:t>FAMILY</a:t>
            </a:r>
          </a:p>
        </p:txBody>
      </p:sp>
      <p:sp>
        <p:nvSpPr>
          <p:cNvPr id="10" name="TextBox 9"/>
          <p:cNvSpPr txBox="1"/>
          <p:nvPr/>
        </p:nvSpPr>
        <p:spPr>
          <a:xfrm>
            <a:off x="370204" y="5611028"/>
            <a:ext cx="1681449" cy="584775"/>
          </a:xfrm>
          <a:prstGeom prst="rect">
            <a:avLst/>
          </a:prstGeom>
          <a:noFill/>
        </p:spPr>
        <p:txBody>
          <a:bodyPr wrap="square" rtlCol="0">
            <a:spAutoFit/>
          </a:bodyPr>
          <a:lstStyle/>
          <a:p>
            <a:r>
              <a:rPr lang="en-IE" sz="3200" b="1" dirty="0">
                <a:solidFill>
                  <a:srgbClr val="B83832"/>
                </a:solidFill>
              </a:rPr>
              <a:t>PLAY</a:t>
            </a:r>
          </a:p>
        </p:txBody>
      </p:sp>
      <p:sp>
        <p:nvSpPr>
          <p:cNvPr id="11" name="TextBox 10"/>
          <p:cNvSpPr txBox="1"/>
          <p:nvPr/>
        </p:nvSpPr>
        <p:spPr>
          <a:xfrm>
            <a:off x="8476901" y="5515774"/>
            <a:ext cx="1834524" cy="584775"/>
          </a:xfrm>
          <a:prstGeom prst="rect">
            <a:avLst/>
          </a:prstGeom>
          <a:noFill/>
        </p:spPr>
        <p:txBody>
          <a:bodyPr wrap="square" rtlCol="0">
            <a:spAutoFit/>
          </a:bodyPr>
          <a:lstStyle/>
          <a:p>
            <a:r>
              <a:rPr lang="en-IE" sz="3200" b="1" dirty="0">
                <a:solidFill>
                  <a:srgbClr val="A79D74"/>
                </a:solidFill>
              </a:rPr>
              <a:t>TALKING</a:t>
            </a:r>
          </a:p>
        </p:txBody>
      </p:sp>
      <p:sp>
        <p:nvSpPr>
          <p:cNvPr id="9" name="Rectangle 8"/>
          <p:cNvSpPr/>
          <p:nvPr/>
        </p:nvSpPr>
        <p:spPr>
          <a:xfrm>
            <a:off x="5189497" y="5611027"/>
            <a:ext cx="863506" cy="584775"/>
          </a:xfrm>
          <a:prstGeom prst="rect">
            <a:avLst/>
          </a:prstGeom>
        </p:spPr>
        <p:txBody>
          <a:bodyPr wrap="none">
            <a:spAutoFit/>
          </a:bodyPr>
          <a:lstStyle/>
          <a:p>
            <a:pPr lvl="0"/>
            <a:r>
              <a:rPr lang="en-IE" sz="3200" b="1" dirty="0">
                <a:solidFill>
                  <a:srgbClr val="00B0F0"/>
                </a:solidFill>
              </a:rPr>
              <a:t>ART</a:t>
            </a:r>
          </a:p>
        </p:txBody>
      </p:sp>
      <p:sp>
        <p:nvSpPr>
          <p:cNvPr id="12" name="Rectangle 11"/>
          <p:cNvSpPr/>
          <p:nvPr/>
        </p:nvSpPr>
        <p:spPr>
          <a:xfrm>
            <a:off x="3949692" y="4470625"/>
            <a:ext cx="3449791" cy="584775"/>
          </a:xfrm>
          <a:prstGeom prst="rect">
            <a:avLst/>
          </a:prstGeom>
        </p:spPr>
        <p:txBody>
          <a:bodyPr wrap="none">
            <a:spAutoFit/>
          </a:bodyPr>
          <a:lstStyle/>
          <a:p>
            <a:pPr lvl="0"/>
            <a:r>
              <a:rPr lang="en-IE" sz="3200" b="1" dirty="0">
                <a:solidFill>
                  <a:srgbClr val="00B050"/>
                </a:solidFill>
              </a:rPr>
              <a:t>CREATIVE WRITING</a:t>
            </a:r>
          </a:p>
        </p:txBody>
      </p:sp>
      <p:sp>
        <p:nvSpPr>
          <p:cNvPr id="13" name="Rectangle 12"/>
          <p:cNvSpPr/>
          <p:nvPr/>
        </p:nvSpPr>
        <p:spPr>
          <a:xfrm>
            <a:off x="8023619" y="1332478"/>
            <a:ext cx="2840008" cy="584775"/>
          </a:xfrm>
          <a:prstGeom prst="rect">
            <a:avLst/>
          </a:prstGeom>
        </p:spPr>
        <p:txBody>
          <a:bodyPr wrap="none">
            <a:spAutoFit/>
          </a:bodyPr>
          <a:lstStyle/>
          <a:p>
            <a:pPr lvl="0"/>
            <a:r>
              <a:rPr lang="en-IE" sz="3200" b="1" dirty="0">
                <a:solidFill>
                  <a:srgbClr val="B83832"/>
                </a:solidFill>
              </a:rPr>
              <a:t>MINDFULLNESS</a:t>
            </a:r>
          </a:p>
        </p:txBody>
      </p:sp>
      <p:sp>
        <p:nvSpPr>
          <p:cNvPr id="14" name="Rectangle 13"/>
          <p:cNvSpPr/>
          <p:nvPr/>
        </p:nvSpPr>
        <p:spPr>
          <a:xfrm>
            <a:off x="87426" y="1270179"/>
            <a:ext cx="5071773" cy="584775"/>
          </a:xfrm>
          <a:prstGeom prst="rect">
            <a:avLst/>
          </a:prstGeom>
        </p:spPr>
        <p:txBody>
          <a:bodyPr wrap="none">
            <a:spAutoFit/>
          </a:bodyPr>
          <a:lstStyle/>
          <a:p>
            <a:pPr lvl="0"/>
            <a:r>
              <a:rPr lang="en-IE" sz="3200" b="1" dirty="0">
                <a:solidFill>
                  <a:schemeClr val="accent6"/>
                </a:solidFill>
              </a:rPr>
              <a:t>VISUALISATION TECHNIQUES</a:t>
            </a:r>
          </a:p>
        </p:txBody>
      </p:sp>
      <p:sp>
        <p:nvSpPr>
          <p:cNvPr id="15" name="Rectangle 14"/>
          <p:cNvSpPr/>
          <p:nvPr/>
        </p:nvSpPr>
        <p:spPr>
          <a:xfrm>
            <a:off x="4085371" y="3330224"/>
            <a:ext cx="3314112" cy="584775"/>
          </a:xfrm>
          <a:prstGeom prst="rect">
            <a:avLst/>
          </a:prstGeom>
        </p:spPr>
        <p:txBody>
          <a:bodyPr wrap="none">
            <a:spAutoFit/>
          </a:bodyPr>
          <a:lstStyle/>
          <a:p>
            <a:pPr lvl="0"/>
            <a:r>
              <a:rPr lang="en-IE" sz="3200" b="1" dirty="0">
                <a:solidFill>
                  <a:srgbClr val="B83832"/>
                </a:solidFill>
              </a:rPr>
              <a:t>ONE GOOD ADULT</a:t>
            </a:r>
          </a:p>
        </p:txBody>
      </p:sp>
    </p:spTree>
    <p:extLst>
      <p:ext uri="{BB962C8B-B14F-4D97-AF65-F5344CB8AC3E}">
        <p14:creationId xmlns:p14="http://schemas.microsoft.com/office/powerpoint/2010/main" val="3523322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8617" y="6100549"/>
            <a:ext cx="1880458" cy="657623"/>
          </a:xfrm>
          <a:prstGeom prst="rect">
            <a:avLst/>
          </a:prstGeom>
        </p:spPr>
      </p:pic>
      <p:sp>
        <p:nvSpPr>
          <p:cNvPr id="3" name="TextBox 2"/>
          <p:cNvSpPr txBox="1"/>
          <p:nvPr/>
        </p:nvSpPr>
        <p:spPr>
          <a:xfrm>
            <a:off x="0" y="409433"/>
            <a:ext cx="12192000" cy="707886"/>
          </a:xfrm>
          <a:prstGeom prst="rect">
            <a:avLst/>
          </a:prstGeom>
          <a:solidFill>
            <a:srgbClr val="5C7BB9"/>
          </a:solidFill>
        </p:spPr>
        <p:txBody>
          <a:bodyPr wrap="square" rtlCol="0">
            <a:spAutoFit/>
          </a:bodyPr>
          <a:lstStyle/>
          <a:p>
            <a:pPr algn="ctr"/>
            <a:r>
              <a:rPr lang="en-IE" sz="4000" b="1" dirty="0">
                <a:solidFill>
                  <a:prstClr val="white"/>
                </a:solidFill>
              </a:rPr>
              <a:t>Helpful Resources Available to Carers</a:t>
            </a:r>
          </a:p>
        </p:txBody>
      </p:sp>
      <p:sp>
        <p:nvSpPr>
          <p:cNvPr id="4" name="TextBox 3"/>
          <p:cNvSpPr txBox="1"/>
          <p:nvPr/>
        </p:nvSpPr>
        <p:spPr>
          <a:xfrm>
            <a:off x="257035" y="5179900"/>
            <a:ext cx="4753365" cy="1077218"/>
          </a:xfrm>
          <a:prstGeom prst="rect">
            <a:avLst/>
          </a:prstGeom>
          <a:noFill/>
        </p:spPr>
        <p:txBody>
          <a:bodyPr wrap="square" rtlCol="0">
            <a:spAutoFit/>
          </a:bodyPr>
          <a:lstStyle/>
          <a:p>
            <a:r>
              <a:rPr lang="en-IE" sz="3200" b="1" dirty="0">
                <a:solidFill>
                  <a:srgbClr val="EBB832"/>
                </a:solidFill>
              </a:rPr>
              <a:t>Reach Out</a:t>
            </a:r>
          </a:p>
          <a:p>
            <a:r>
              <a:rPr lang="en-IE" sz="3200" b="1" dirty="0">
                <a:solidFill>
                  <a:srgbClr val="EBB832"/>
                </a:solidFill>
              </a:rPr>
              <a:t>https://ie.reachout.com/</a:t>
            </a:r>
          </a:p>
        </p:txBody>
      </p:sp>
      <p:sp>
        <p:nvSpPr>
          <p:cNvPr id="5" name="TextBox 4"/>
          <p:cNvSpPr txBox="1"/>
          <p:nvPr/>
        </p:nvSpPr>
        <p:spPr>
          <a:xfrm>
            <a:off x="4360216" y="2285495"/>
            <a:ext cx="3746613" cy="1077218"/>
          </a:xfrm>
          <a:prstGeom prst="rect">
            <a:avLst/>
          </a:prstGeom>
          <a:noFill/>
        </p:spPr>
        <p:txBody>
          <a:bodyPr wrap="square" rtlCol="0">
            <a:spAutoFit/>
          </a:bodyPr>
          <a:lstStyle/>
          <a:p>
            <a:r>
              <a:rPr lang="en-IE" sz="3200" b="1" dirty="0">
                <a:solidFill>
                  <a:srgbClr val="E78F22"/>
                </a:solidFill>
              </a:rPr>
              <a:t>Pieta House</a:t>
            </a:r>
          </a:p>
          <a:p>
            <a:r>
              <a:rPr lang="en-IE" sz="3200" b="1" dirty="0">
                <a:solidFill>
                  <a:srgbClr val="E78F22"/>
                </a:solidFill>
              </a:rPr>
              <a:t>1800 247 247</a:t>
            </a:r>
          </a:p>
        </p:txBody>
      </p:sp>
      <p:sp>
        <p:nvSpPr>
          <p:cNvPr id="7" name="TextBox 6"/>
          <p:cNvSpPr txBox="1"/>
          <p:nvPr/>
        </p:nvSpPr>
        <p:spPr>
          <a:xfrm>
            <a:off x="257035" y="3209564"/>
            <a:ext cx="3038244" cy="1077218"/>
          </a:xfrm>
          <a:prstGeom prst="rect">
            <a:avLst/>
          </a:prstGeom>
          <a:noFill/>
        </p:spPr>
        <p:txBody>
          <a:bodyPr wrap="square" rtlCol="0">
            <a:spAutoFit/>
          </a:bodyPr>
          <a:lstStyle/>
          <a:p>
            <a:r>
              <a:rPr lang="en-IE" sz="3200" b="1" dirty="0" err="1">
                <a:solidFill>
                  <a:srgbClr val="5C7BB9"/>
                </a:solidFill>
              </a:rPr>
              <a:t>BodyWhys</a:t>
            </a:r>
            <a:r>
              <a:rPr lang="en-IE" sz="3200" b="1" dirty="0">
                <a:solidFill>
                  <a:srgbClr val="5C7BB9"/>
                </a:solidFill>
              </a:rPr>
              <a:t> </a:t>
            </a:r>
          </a:p>
          <a:p>
            <a:r>
              <a:rPr lang="en-IE" sz="3200" b="1" dirty="0">
                <a:solidFill>
                  <a:srgbClr val="5C7BB9"/>
                </a:solidFill>
              </a:rPr>
              <a:t>1890 200 444</a:t>
            </a:r>
          </a:p>
        </p:txBody>
      </p:sp>
      <p:sp>
        <p:nvSpPr>
          <p:cNvPr id="8" name="TextBox 7"/>
          <p:cNvSpPr txBox="1"/>
          <p:nvPr/>
        </p:nvSpPr>
        <p:spPr>
          <a:xfrm>
            <a:off x="4360216" y="3948511"/>
            <a:ext cx="3586972" cy="1569660"/>
          </a:xfrm>
          <a:prstGeom prst="rect">
            <a:avLst/>
          </a:prstGeom>
          <a:noFill/>
        </p:spPr>
        <p:txBody>
          <a:bodyPr wrap="square" rtlCol="0">
            <a:spAutoFit/>
          </a:bodyPr>
          <a:lstStyle/>
          <a:p>
            <a:r>
              <a:rPr lang="en-IE" sz="3200" b="1" dirty="0" err="1">
                <a:solidFill>
                  <a:srgbClr val="865999"/>
                </a:solidFill>
              </a:rPr>
              <a:t>Webwise</a:t>
            </a:r>
            <a:r>
              <a:rPr lang="en-IE" sz="3200" b="1" dirty="0">
                <a:solidFill>
                  <a:srgbClr val="865999"/>
                </a:solidFill>
              </a:rPr>
              <a:t> www.webwise.ie</a:t>
            </a:r>
          </a:p>
          <a:p>
            <a:endParaRPr lang="en-IE" sz="3200" b="1" dirty="0">
              <a:solidFill>
                <a:srgbClr val="865999"/>
              </a:solidFill>
            </a:endParaRPr>
          </a:p>
        </p:txBody>
      </p:sp>
      <p:sp>
        <p:nvSpPr>
          <p:cNvPr id="12" name="Rectangle 11"/>
          <p:cNvSpPr/>
          <p:nvPr/>
        </p:nvSpPr>
        <p:spPr>
          <a:xfrm>
            <a:off x="8507131" y="4286782"/>
            <a:ext cx="2715872" cy="1077218"/>
          </a:xfrm>
          <a:prstGeom prst="rect">
            <a:avLst/>
          </a:prstGeom>
        </p:spPr>
        <p:txBody>
          <a:bodyPr wrap="none">
            <a:spAutoFit/>
          </a:bodyPr>
          <a:lstStyle/>
          <a:p>
            <a:pPr lvl="0"/>
            <a:r>
              <a:rPr lang="en-IE" sz="3200" b="1" dirty="0" err="1">
                <a:solidFill>
                  <a:srgbClr val="00B050"/>
                </a:solidFill>
              </a:rPr>
              <a:t>AsIAm</a:t>
            </a:r>
            <a:r>
              <a:rPr lang="en-IE" sz="3200" b="1" dirty="0">
                <a:solidFill>
                  <a:srgbClr val="00B050"/>
                </a:solidFill>
              </a:rPr>
              <a:t> </a:t>
            </a:r>
          </a:p>
          <a:p>
            <a:pPr lvl="0"/>
            <a:r>
              <a:rPr lang="en-IE" sz="3200" b="1" dirty="0">
                <a:solidFill>
                  <a:srgbClr val="00B050"/>
                </a:solidFill>
              </a:rPr>
              <a:t>www.AsIAm.ie</a:t>
            </a:r>
          </a:p>
        </p:txBody>
      </p:sp>
      <p:sp>
        <p:nvSpPr>
          <p:cNvPr id="13" name="Rectangle 12"/>
          <p:cNvSpPr/>
          <p:nvPr/>
        </p:nvSpPr>
        <p:spPr>
          <a:xfrm>
            <a:off x="8507131" y="1808788"/>
            <a:ext cx="3344249" cy="1077218"/>
          </a:xfrm>
          <a:prstGeom prst="rect">
            <a:avLst/>
          </a:prstGeom>
        </p:spPr>
        <p:txBody>
          <a:bodyPr wrap="none">
            <a:spAutoFit/>
          </a:bodyPr>
          <a:lstStyle/>
          <a:p>
            <a:pPr lvl="0"/>
            <a:r>
              <a:rPr lang="en-IE" sz="3200" b="1" dirty="0" err="1">
                <a:solidFill>
                  <a:srgbClr val="B83832"/>
                </a:solidFill>
              </a:rPr>
              <a:t>Barnardos</a:t>
            </a:r>
            <a:r>
              <a:rPr lang="en-IE" sz="3200" b="1" dirty="0">
                <a:solidFill>
                  <a:srgbClr val="B83832"/>
                </a:solidFill>
              </a:rPr>
              <a:t> </a:t>
            </a:r>
          </a:p>
          <a:p>
            <a:pPr lvl="0"/>
            <a:r>
              <a:rPr lang="en-IE" sz="3200" b="1" dirty="0">
                <a:solidFill>
                  <a:srgbClr val="B83832"/>
                </a:solidFill>
              </a:rPr>
              <a:t>www.barnardos.ie</a:t>
            </a:r>
          </a:p>
        </p:txBody>
      </p:sp>
      <p:sp>
        <p:nvSpPr>
          <p:cNvPr id="14" name="Rectangle 13"/>
          <p:cNvSpPr/>
          <p:nvPr/>
        </p:nvSpPr>
        <p:spPr>
          <a:xfrm>
            <a:off x="257035" y="1239228"/>
            <a:ext cx="3377463" cy="1077218"/>
          </a:xfrm>
          <a:prstGeom prst="rect">
            <a:avLst/>
          </a:prstGeom>
        </p:spPr>
        <p:txBody>
          <a:bodyPr wrap="none">
            <a:spAutoFit/>
          </a:bodyPr>
          <a:lstStyle/>
          <a:p>
            <a:pPr lvl="0"/>
            <a:r>
              <a:rPr lang="en-IE" sz="3200" b="1" dirty="0" err="1">
                <a:solidFill>
                  <a:schemeClr val="accent6"/>
                </a:solidFill>
              </a:rPr>
              <a:t>BeLonG</a:t>
            </a:r>
            <a:r>
              <a:rPr lang="en-IE" sz="3200" b="1" dirty="0">
                <a:solidFill>
                  <a:schemeClr val="accent6"/>
                </a:solidFill>
              </a:rPr>
              <a:t> To </a:t>
            </a:r>
          </a:p>
          <a:p>
            <a:pPr lvl="0"/>
            <a:r>
              <a:rPr lang="en-IE" sz="3200" b="1" dirty="0">
                <a:solidFill>
                  <a:schemeClr val="accent6"/>
                </a:solidFill>
              </a:rPr>
              <a:t>www.belongto.org</a:t>
            </a:r>
          </a:p>
        </p:txBody>
      </p:sp>
    </p:spTree>
    <p:extLst>
      <p:ext uri="{BB962C8B-B14F-4D97-AF65-F5344CB8AC3E}">
        <p14:creationId xmlns:p14="http://schemas.microsoft.com/office/powerpoint/2010/main" val="2273023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1">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0288099" y="5974768"/>
            <a:ext cx="1597290" cy="548688"/>
          </a:xfrm>
          <a:prstGeom prst="rect">
            <a:avLst/>
          </a:prstGeom>
        </p:spPr>
      </p:pic>
      <p:sp>
        <p:nvSpPr>
          <p:cNvPr id="4" name="TextBox 3"/>
          <p:cNvSpPr txBox="1"/>
          <p:nvPr/>
        </p:nvSpPr>
        <p:spPr>
          <a:xfrm>
            <a:off x="838200" y="963877"/>
            <a:ext cx="3494362" cy="493024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b="1" kern="1200">
                <a:solidFill>
                  <a:schemeClr val="accent1"/>
                </a:solidFill>
                <a:latin typeface="+mj-lt"/>
                <a:ea typeface="+mj-ea"/>
                <a:cs typeface="+mj-cs"/>
              </a:rPr>
              <a:t>SELF-CARE</a:t>
            </a:r>
          </a:p>
        </p:txBody>
      </p:sp>
      <p:sp>
        <p:nvSpPr>
          <p:cNvPr id="5" name="TextBox 4"/>
          <p:cNvSpPr txBox="1"/>
          <p:nvPr/>
        </p:nvSpPr>
        <p:spPr>
          <a:xfrm>
            <a:off x="4976031" y="963877"/>
            <a:ext cx="6377769" cy="4930246"/>
          </a:xfrm>
          <a:prstGeom prst="rect">
            <a:avLst/>
          </a:prstGeom>
          <a:solidFill>
            <a:srgbClr val="EBB832"/>
          </a:solidFill>
        </p:spPr>
        <p:txBody>
          <a:bodyPr vert="horz" lIns="91440" tIns="45720" rIns="91440" bIns="45720" rtlCol="0" anchor="ctr">
            <a:normAutofit/>
          </a:bodyPr>
          <a:lstStyle/>
          <a:p>
            <a:pPr>
              <a:lnSpc>
                <a:spcPct val="90000"/>
              </a:lnSpc>
              <a:spcAft>
                <a:spcPts val="600"/>
              </a:spcAft>
            </a:pPr>
            <a:r>
              <a:rPr lang="en-US" sz="3600" dirty="0">
                <a:solidFill>
                  <a:schemeClr val="bg1"/>
                </a:solidFill>
              </a:rPr>
              <a:t>Self-care is about actively looking after your own mental health and wellbeing so that you can more effectively support the people you work with. </a:t>
            </a:r>
          </a:p>
        </p:txBody>
      </p:sp>
    </p:spTree>
    <p:extLst>
      <p:ext uri="{BB962C8B-B14F-4D97-AF65-F5344CB8AC3E}">
        <p14:creationId xmlns:p14="http://schemas.microsoft.com/office/powerpoint/2010/main" val="675099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0424832" y="6102955"/>
            <a:ext cx="1597290" cy="548688"/>
          </a:xfrm>
          <a:prstGeom prst="rect">
            <a:avLst/>
          </a:prstGeom>
        </p:spPr>
      </p:pic>
      <p:graphicFrame>
        <p:nvGraphicFramePr>
          <p:cNvPr id="16" name="Rectangle 2"/>
          <p:cNvGraphicFramePr>
            <a:graphicFrameLocks noGrp="1"/>
          </p:cNvGraphicFramePr>
          <p:nvPr>
            <p:ph idx="1"/>
            <p:extLst>
              <p:ext uri="{D42A27DB-BD31-4B8C-83A1-F6EECF244321}">
                <p14:modId xmlns:p14="http://schemas.microsoft.com/office/powerpoint/2010/main" val="377630978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943277" y="712269"/>
            <a:ext cx="3370998" cy="55022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SELF-CARE</a:t>
            </a:r>
          </a:p>
        </p:txBody>
      </p:sp>
    </p:spTree>
    <p:extLst>
      <p:ext uri="{BB962C8B-B14F-4D97-AF65-F5344CB8AC3E}">
        <p14:creationId xmlns:p14="http://schemas.microsoft.com/office/powerpoint/2010/main" val="1016718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9286" y="404664"/>
            <a:ext cx="9144000" cy="792088"/>
          </a:xfrm>
          <a:solidFill>
            <a:srgbClr val="5C7BB9"/>
          </a:solidFill>
        </p:spPr>
        <p:txBody>
          <a:bodyPr>
            <a:normAutofit/>
          </a:bodyPr>
          <a:lstStyle/>
          <a:p>
            <a:r>
              <a:rPr lang="en-IE" b="1" dirty="0">
                <a:solidFill>
                  <a:schemeClr val="bg1"/>
                </a:solidFill>
                <a:latin typeface="Calibri" panose="020F0502020204030204" pitchFamily="34" charset="0"/>
              </a:rPr>
              <a:t>How to Self-Care</a:t>
            </a:r>
          </a:p>
        </p:txBody>
      </p:sp>
      <p:sp>
        <p:nvSpPr>
          <p:cNvPr id="4" name="Content Placeholder 3"/>
          <p:cNvSpPr>
            <a:spLocks noGrp="1"/>
          </p:cNvSpPr>
          <p:nvPr>
            <p:ph idx="1"/>
          </p:nvPr>
        </p:nvSpPr>
        <p:spPr>
          <a:xfrm>
            <a:off x="1631504" y="1600202"/>
            <a:ext cx="5328592" cy="460647"/>
          </a:xfrm>
          <a:solidFill>
            <a:srgbClr val="EBB832"/>
          </a:solidFill>
        </p:spPr>
        <p:txBody>
          <a:bodyPr>
            <a:normAutofit/>
          </a:bodyPr>
          <a:lstStyle/>
          <a:p>
            <a:r>
              <a:rPr lang="en-GB" sz="2400" b="1" dirty="0">
                <a:solidFill>
                  <a:schemeClr val="bg1"/>
                </a:solidFill>
              </a:rPr>
              <a:t>How do you manage stress?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439" t="32745" r="10108" b="30908"/>
          <a:stretch/>
        </p:blipFill>
        <p:spPr>
          <a:xfrm>
            <a:off x="10411837" y="6132206"/>
            <a:ext cx="1598538" cy="548464"/>
          </a:xfrm>
          <a:prstGeom prst="rect">
            <a:avLst/>
          </a:prstGeom>
        </p:spPr>
      </p:pic>
      <p:sp>
        <p:nvSpPr>
          <p:cNvPr id="2" name="TextBox 1"/>
          <p:cNvSpPr txBox="1"/>
          <p:nvPr/>
        </p:nvSpPr>
        <p:spPr>
          <a:xfrm>
            <a:off x="1631504" y="2132857"/>
            <a:ext cx="8871346" cy="1200329"/>
          </a:xfrm>
          <a:prstGeom prst="rect">
            <a:avLst/>
          </a:prstGeom>
          <a:solidFill>
            <a:srgbClr val="5C7BB9"/>
          </a:solidFill>
        </p:spPr>
        <p:txBody>
          <a:bodyPr wrap="square" rtlCol="0">
            <a:spAutoFit/>
          </a:bodyPr>
          <a:lstStyle/>
          <a:p>
            <a:pPr marL="342900" indent="-342900">
              <a:buFont typeface="Arial" panose="020B0604020202020204" pitchFamily="34" charset="0"/>
              <a:buChar char="•"/>
            </a:pPr>
            <a:r>
              <a:rPr lang="en-IE" sz="2400" b="1" dirty="0">
                <a:solidFill>
                  <a:prstClr val="white"/>
                </a:solidFill>
              </a:rPr>
              <a:t>How do you protect yourself when you are faced in situations where you witness people struggling and animals not being cared for?</a:t>
            </a:r>
            <a:endParaRPr lang="en-GB" sz="2400" b="1" dirty="0">
              <a:solidFill>
                <a:prstClr val="white"/>
              </a:solidFill>
            </a:endParaRPr>
          </a:p>
        </p:txBody>
      </p:sp>
      <p:sp>
        <p:nvSpPr>
          <p:cNvPr id="6" name="TextBox 5"/>
          <p:cNvSpPr txBox="1"/>
          <p:nvPr/>
        </p:nvSpPr>
        <p:spPr>
          <a:xfrm>
            <a:off x="1631504" y="3429001"/>
            <a:ext cx="8280921" cy="1200329"/>
          </a:xfrm>
          <a:prstGeom prst="rect">
            <a:avLst/>
          </a:prstGeom>
          <a:solidFill>
            <a:srgbClr val="EBB832"/>
          </a:solidFill>
        </p:spPr>
        <p:txBody>
          <a:bodyPr wrap="square" rtlCol="0">
            <a:spAutoFit/>
          </a:bodyPr>
          <a:lstStyle/>
          <a:p>
            <a:pPr marL="342900" indent="-342900">
              <a:buFont typeface="Arial" panose="020B0604020202020204" pitchFamily="34" charset="0"/>
              <a:buChar char="•"/>
            </a:pPr>
            <a:r>
              <a:rPr lang="en-IE" sz="2400" b="1" dirty="0">
                <a:solidFill>
                  <a:prstClr val="white"/>
                </a:solidFill>
              </a:rPr>
              <a:t>Are you looking after your diet, taking regular exercise, getting enough sleep? These are essential to our physical and emotional wellbeing.</a:t>
            </a:r>
            <a:endParaRPr lang="en-GB" sz="2400" b="1" dirty="0">
              <a:solidFill>
                <a:prstClr val="white"/>
              </a:solidFill>
            </a:endParaRPr>
          </a:p>
        </p:txBody>
      </p:sp>
      <p:sp>
        <p:nvSpPr>
          <p:cNvPr id="7" name="TextBox 6"/>
          <p:cNvSpPr txBox="1"/>
          <p:nvPr/>
        </p:nvSpPr>
        <p:spPr>
          <a:xfrm>
            <a:off x="1631504" y="4725145"/>
            <a:ext cx="6192688" cy="461665"/>
          </a:xfrm>
          <a:prstGeom prst="rect">
            <a:avLst/>
          </a:prstGeom>
          <a:solidFill>
            <a:srgbClr val="5C7BB9"/>
          </a:solidFill>
        </p:spPr>
        <p:txBody>
          <a:bodyPr wrap="square" rtlCol="0">
            <a:spAutoFit/>
          </a:bodyPr>
          <a:lstStyle/>
          <a:p>
            <a:pPr marL="342900" indent="-342900">
              <a:buFont typeface="Arial" panose="020B0604020202020204" pitchFamily="34" charset="0"/>
              <a:buChar char="•"/>
            </a:pPr>
            <a:r>
              <a:rPr lang="en-IE" sz="2400" b="1" dirty="0">
                <a:solidFill>
                  <a:prstClr val="white"/>
                </a:solidFill>
              </a:rPr>
              <a:t>How do you nurture yourself, or do you?</a:t>
            </a:r>
            <a:endParaRPr lang="en-GB" sz="2400" b="1" dirty="0">
              <a:solidFill>
                <a:prstClr val="white"/>
              </a:solidFill>
            </a:endParaRPr>
          </a:p>
        </p:txBody>
      </p:sp>
      <p:sp>
        <p:nvSpPr>
          <p:cNvPr id="8" name="TextBox 7"/>
          <p:cNvSpPr txBox="1"/>
          <p:nvPr/>
        </p:nvSpPr>
        <p:spPr>
          <a:xfrm>
            <a:off x="1631504" y="5301209"/>
            <a:ext cx="8640960" cy="830997"/>
          </a:xfrm>
          <a:prstGeom prst="rect">
            <a:avLst/>
          </a:prstGeom>
          <a:solidFill>
            <a:srgbClr val="ECAF3A"/>
          </a:solidFill>
        </p:spPr>
        <p:txBody>
          <a:bodyPr wrap="square" rtlCol="0">
            <a:spAutoFit/>
          </a:bodyPr>
          <a:lstStyle/>
          <a:p>
            <a:pPr marL="342900" indent="-342900">
              <a:buFont typeface="Arial" panose="020B0604020202020204" pitchFamily="34" charset="0"/>
              <a:buChar char="•"/>
            </a:pPr>
            <a:r>
              <a:rPr lang="en-IE" sz="2400" b="1" dirty="0">
                <a:solidFill>
                  <a:prstClr val="white"/>
                </a:solidFill>
              </a:rPr>
              <a:t>Being able to talk about your stresses in supportive relationships.</a:t>
            </a:r>
            <a:endParaRPr lang="en-GB" sz="2400" b="1" dirty="0">
              <a:solidFill>
                <a:prstClr val="white"/>
              </a:solidFill>
            </a:endParaRPr>
          </a:p>
        </p:txBody>
      </p:sp>
    </p:spTree>
    <p:extLst>
      <p:ext uri="{BB962C8B-B14F-4D97-AF65-F5344CB8AC3E}">
        <p14:creationId xmlns:p14="http://schemas.microsoft.com/office/powerpoint/2010/main" val="2270437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744493554"/>
              </p:ext>
            </p:extLst>
          </p:nvPr>
        </p:nvGraphicFramePr>
        <p:xfrm>
          <a:off x="2639617" y="1615774"/>
          <a:ext cx="6987411" cy="4333506"/>
        </p:xfrm>
        <a:graphic>
          <a:graphicData uri="http://schemas.openxmlformats.org/drawingml/2006/table">
            <a:tbl>
              <a:tblPr firstRow="1" bandRow="1">
                <a:tableStyleId>{5C22544A-7EE6-4342-B048-85BDC9FD1C3A}</a:tableStyleId>
              </a:tblPr>
              <a:tblGrid>
                <a:gridCol w="2329137">
                  <a:extLst>
                    <a:ext uri="{9D8B030D-6E8A-4147-A177-3AD203B41FA5}">
                      <a16:colId xmlns:a16="http://schemas.microsoft.com/office/drawing/2014/main" val="20000"/>
                    </a:ext>
                  </a:extLst>
                </a:gridCol>
                <a:gridCol w="2329137">
                  <a:extLst>
                    <a:ext uri="{9D8B030D-6E8A-4147-A177-3AD203B41FA5}">
                      <a16:colId xmlns:a16="http://schemas.microsoft.com/office/drawing/2014/main" val="20001"/>
                    </a:ext>
                  </a:extLst>
                </a:gridCol>
                <a:gridCol w="2329137">
                  <a:extLst>
                    <a:ext uri="{9D8B030D-6E8A-4147-A177-3AD203B41FA5}">
                      <a16:colId xmlns:a16="http://schemas.microsoft.com/office/drawing/2014/main" val="20002"/>
                    </a:ext>
                  </a:extLst>
                </a:gridCol>
              </a:tblGrid>
              <a:tr h="1444502">
                <a:tc>
                  <a:txBody>
                    <a:bodyPr/>
                    <a:lstStyle/>
                    <a:p>
                      <a:endParaRPr lang="en-GB" sz="1800" b="1" dirty="0">
                        <a:solidFill>
                          <a:schemeClr val="bg1"/>
                        </a:solidFill>
                        <a:latin typeface="HelveticaNeueLT Std" panose="020B0604020202020204" pitchFamily="34" charset="0"/>
                      </a:endParaRPr>
                    </a:p>
                    <a:p>
                      <a:pPr algn="ctr"/>
                      <a:endParaRPr lang="en-GB" sz="1800" b="1" dirty="0">
                        <a:solidFill>
                          <a:schemeClr val="bg1"/>
                        </a:solidFill>
                        <a:latin typeface="HelveticaNeueLT Std" panose="020B0604020202020204" pitchFamily="34" charset="0"/>
                      </a:endParaRPr>
                    </a:p>
                    <a:p>
                      <a:pPr algn="ctr"/>
                      <a:r>
                        <a:rPr lang="en-GB" sz="1800" b="1" dirty="0">
                          <a:solidFill>
                            <a:schemeClr val="bg1"/>
                          </a:solidFill>
                          <a:latin typeface="HelveticaNeueLT Std" panose="020B0604020202020204" pitchFamily="34" charset="0"/>
                        </a:rPr>
                        <a:t>FRIENDS</a:t>
                      </a:r>
                    </a:p>
                    <a:p>
                      <a:endParaRPr lang="en-GB" sz="1800" b="1" dirty="0">
                        <a:solidFill>
                          <a:schemeClr val="bg1"/>
                        </a:solidFill>
                        <a:latin typeface="HelveticaNeueLT Std" panose="020B0604020202020204" pitchFamily="34" charset="0"/>
                      </a:endParaRPr>
                    </a:p>
                    <a:p>
                      <a:endParaRPr lang="en-GB" sz="1800" b="1" dirty="0">
                        <a:solidFill>
                          <a:schemeClr val="bg1"/>
                        </a:solidFill>
                        <a:latin typeface="HelveticaNeueLT Std" panose="020B0604020202020204" pitchFamily="34" charset="0"/>
                      </a:endParaRPr>
                    </a:p>
                  </a:txBody>
                  <a:tcPr marL="68580" marR="68580" marT="34290" marB="34290">
                    <a:solidFill>
                      <a:srgbClr val="EBB832"/>
                    </a:solidFill>
                  </a:tcPr>
                </a:tc>
                <a:tc>
                  <a:txBody>
                    <a:bodyPr/>
                    <a:lstStyle/>
                    <a:p>
                      <a:pPr algn="ctr"/>
                      <a:endParaRPr lang="en-GB" sz="1800" b="1" dirty="0">
                        <a:solidFill>
                          <a:schemeClr val="bg1"/>
                        </a:solidFill>
                        <a:latin typeface="HelveticaNeueLT Std" panose="020B0604020202020204" pitchFamily="34" charset="0"/>
                      </a:endParaRPr>
                    </a:p>
                    <a:p>
                      <a:pPr algn="ctr"/>
                      <a:endParaRPr lang="en-GB" sz="1800" b="1" dirty="0">
                        <a:solidFill>
                          <a:schemeClr val="bg1"/>
                        </a:solidFill>
                        <a:latin typeface="HelveticaNeueLT Std" panose="020B0604020202020204" pitchFamily="34" charset="0"/>
                      </a:endParaRPr>
                    </a:p>
                    <a:p>
                      <a:pPr algn="ctr"/>
                      <a:r>
                        <a:rPr lang="en-GB" sz="1800" b="1" dirty="0">
                          <a:solidFill>
                            <a:schemeClr val="bg1"/>
                          </a:solidFill>
                          <a:latin typeface="HelveticaNeueLT Std" panose="020B0604020202020204" pitchFamily="34" charset="0"/>
                        </a:rPr>
                        <a:t>FAMILY</a:t>
                      </a:r>
                    </a:p>
                  </a:txBody>
                  <a:tcPr marL="68580" marR="68580" marT="34290" marB="34290">
                    <a:solidFill>
                      <a:srgbClr val="5C7BB9"/>
                    </a:solidFill>
                  </a:tcPr>
                </a:tc>
                <a:tc>
                  <a:txBody>
                    <a:bodyPr/>
                    <a:lstStyle/>
                    <a:p>
                      <a:pPr algn="ctr"/>
                      <a:endParaRPr lang="en-GB" sz="1800" b="1" dirty="0">
                        <a:solidFill>
                          <a:schemeClr val="bg1"/>
                        </a:solidFill>
                        <a:latin typeface="HelveticaNeueLT Std" panose="020B0604020202020204" pitchFamily="34" charset="0"/>
                      </a:endParaRPr>
                    </a:p>
                    <a:p>
                      <a:pPr algn="ctr"/>
                      <a:endParaRPr lang="en-GB" sz="1800" b="1" dirty="0">
                        <a:solidFill>
                          <a:schemeClr val="bg1"/>
                        </a:solidFill>
                        <a:latin typeface="HelveticaNeueLT Std" panose="020B0604020202020204" pitchFamily="34" charset="0"/>
                      </a:endParaRPr>
                    </a:p>
                    <a:p>
                      <a:pPr algn="ctr"/>
                      <a:r>
                        <a:rPr lang="en-GB" sz="1800" b="1" dirty="0">
                          <a:solidFill>
                            <a:schemeClr val="bg1"/>
                          </a:solidFill>
                          <a:latin typeface="HelveticaNeueLT Std" panose="020B0604020202020204" pitchFamily="34" charset="0"/>
                        </a:rPr>
                        <a:t>RELATIONSHIP</a:t>
                      </a:r>
                    </a:p>
                  </a:txBody>
                  <a:tcPr marL="68580" marR="68580" marT="34290" marB="34290">
                    <a:solidFill>
                      <a:srgbClr val="EBB832"/>
                    </a:solidFill>
                  </a:tcPr>
                </a:tc>
                <a:extLst>
                  <a:ext uri="{0D108BD9-81ED-4DB2-BD59-A6C34878D82A}">
                    <a16:rowId xmlns:a16="http://schemas.microsoft.com/office/drawing/2014/main" val="10000"/>
                  </a:ext>
                </a:extLst>
              </a:tr>
              <a:tr h="1444502">
                <a:tc>
                  <a:txBody>
                    <a:bodyPr/>
                    <a:lstStyle/>
                    <a:p>
                      <a:endParaRPr lang="en-GB" sz="1800" b="1" dirty="0">
                        <a:solidFill>
                          <a:schemeClr val="bg1"/>
                        </a:solidFill>
                        <a:latin typeface="HelveticaNeueLT Std" panose="020B0604020202020204" pitchFamily="34" charset="0"/>
                      </a:endParaRPr>
                    </a:p>
                    <a:p>
                      <a:endParaRPr lang="en-GB" sz="1800" b="1" dirty="0">
                        <a:solidFill>
                          <a:schemeClr val="bg1"/>
                        </a:solidFill>
                        <a:latin typeface="HelveticaNeueLT Std" panose="020B0604020202020204" pitchFamily="34" charset="0"/>
                      </a:endParaRPr>
                    </a:p>
                    <a:p>
                      <a:pPr algn="ctr"/>
                      <a:r>
                        <a:rPr lang="en-GB" sz="1800" b="1" dirty="0">
                          <a:solidFill>
                            <a:schemeClr val="bg1"/>
                          </a:solidFill>
                          <a:latin typeface="HelveticaNeueLT Std" panose="020B0604020202020204" pitchFamily="34" charset="0"/>
                        </a:rPr>
                        <a:t>WORK</a:t>
                      </a:r>
                    </a:p>
                    <a:p>
                      <a:endParaRPr lang="en-GB" sz="1800" b="1" dirty="0">
                        <a:solidFill>
                          <a:schemeClr val="bg1"/>
                        </a:solidFill>
                        <a:latin typeface="HelveticaNeueLT Std" panose="020B0604020202020204" pitchFamily="34" charset="0"/>
                      </a:endParaRPr>
                    </a:p>
                    <a:p>
                      <a:endParaRPr lang="en-GB" sz="1800" b="1" dirty="0">
                        <a:solidFill>
                          <a:schemeClr val="bg1"/>
                        </a:solidFill>
                        <a:latin typeface="HelveticaNeueLT Std" panose="020B0604020202020204" pitchFamily="34" charset="0"/>
                      </a:endParaRPr>
                    </a:p>
                  </a:txBody>
                  <a:tcPr marL="68580" marR="68580" marT="34290" marB="34290">
                    <a:solidFill>
                      <a:srgbClr val="5C7BB9"/>
                    </a:solidFill>
                  </a:tcPr>
                </a:tc>
                <a:tc>
                  <a:txBody>
                    <a:bodyPr/>
                    <a:lstStyle/>
                    <a:p>
                      <a:pPr algn="ctr"/>
                      <a:endParaRPr lang="en-GB" sz="1800" b="1" dirty="0">
                        <a:solidFill>
                          <a:schemeClr val="bg1"/>
                        </a:solidFill>
                        <a:latin typeface="HelveticaNeueLT Std" panose="020B0604020202020204" pitchFamily="34" charset="0"/>
                      </a:endParaRPr>
                    </a:p>
                    <a:p>
                      <a:pPr algn="ctr"/>
                      <a:endParaRPr lang="en-GB" sz="1800" b="1" dirty="0">
                        <a:solidFill>
                          <a:schemeClr val="bg1"/>
                        </a:solidFill>
                        <a:latin typeface="HelveticaNeueLT Std" panose="020B0604020202020204" pitchFamily="34" charset="0"/>
                      </a:endParaRPr>
                    </a:p>
                    <a:p>
                      <a:pPr algn="ctr"/>
                      <a:r>
                        <a:rPr lang="en-GB" sz="1800" b="1" dirty="0">
                          <a:solidFill>
                            <a:schemeClr val="bg1"/>
                          </a:solidFill>
                          <a:latin typeface="HelveticaNeueLT Std" panose="020B0604020202020204" pitchFamily="34" charset="0"/>
                        </a:rPr>
                        <a:t>SPIRITUALITY</a:t>
                      </a:r>
                    </a:p>
                  </a:txBody>
                  <a:tcPr marL="68580" marR="68580" marT="34290" marB="34290">
                    <a:solidFill>
                      <a:srgbClr val="EBB832"/>
                    </a:solidFill>
                  </a:tcPr>
                </a:tc>
                <a:tc>
                  <a:txBody>
                    <a:bodyPr/>
                    <a:lstStyle/>
                    <a:p>
                      <a:pPr algn="ctr"/>
                      <a:endParaRPr lang="en-GB" sz="1800" b="1" dirty="0">
                        <a:solidFill>
                          <a:schemeClr val="bg1"/>
                        </a:solidFill>
                        <a:latin typeface="HelveticaNeueLT Std" panose="020B0604020202020204" pitchFamily="34" charset="0"/>
                      </a:endParaRPr>
                    </a:p>
                    <a:p>
                      <a:pPr algn="ctr"/>
                      <a:endParaRPr lang="en-GB" sz="1800" b="1" dirty="0">
                        <a:solidFill>
                          <a:schemeClr val="bg1"/>
                        </a:solidFill>
                        <a:latin typeface="HelveticaNeueLT Std" panose="020B0604020202020204" pitchFamily="34" charset="0"/>
                      </a:endParaRPr>
                    </a:p>
                    <a:p>
                      <a:pPr algn="ctr"/>
                      <a:r>
                        <a:rPr lang="en-GB" sz="1800" b="1" dirty="0">
                          <a:solidFill>
                            <a:schemeClr val="bg1"/>
                          </a:solidFill>
                          <a:latin typeface="HelveticaNeueLT Std" panose="020B0604020202020204" pitchFamily="34" charset="0"/>
                        </a:rPr>
                        <a:t>HOBBY</a:t>
                      </a:r>
                    </a:p>
                  </a:txBody>
                  <a:tcPr marL="68580" marR="68580" marT="34290" marB="34290">
                    <a:solidFill>
                      <a:srgbClr val="5C7BB9"/>
                    </a:solidFill>
                  </a:tcPr>
                </a:tc>
                <a:extLst>
                  <a:ext uri="{0D108BD9-81ED-4DB2-BD59-A6C34878D82A}">
                    <a16:rowId xmlns:a16="http://schemas.microsoft.com/office/drawing/2014/main" val="10001"/>
                  </a:ext>
                </a:extLst>
              </a:tr>
              <a:tr h="1444502">
                <a:tc>
                  <a:txBody>
                    <a:bodyPr/>
                    <a:lstStyle/>
                    <a:p>
                      <a:endParaRPr lang="en-GB" sz="1800" b="1" dirty="0">
                        <a:solidFill>
                          <a:schemeClr val="bg1"/>
                        </a:solidFill>
                        <a:latin typeface="HelveticaNeueLT Std" panose="020B0604020202020204" pitchFamily="34" charset="0"/>
                      </a:endParaRPr>
                    </a:p>
                    <a:p>
                      <a:endParaRPr lang="en-GB" sz="1800" b="1" dirty="0">
                        <a:solidFill>
                          <a:schemeClr val="bg1"/>
                        </a:solidFill>
                        <a:latin typeface="HelveticaNeueLT Std" panose="020B0604020202020204" pitchFamily="34" charset="0"/>
                      </a:endParaRPr>
                    </a:p>
                    <a:p>
                      <a:pPr algn="ctr"/>
                      <a:r>
                        <a:rPr lang="en-GB" sz="1800" b="1" dirty="0">
                          <a:solidFill>
                            <a:schemeClr val="bg1"/>
                          </a:solidFill>
                          <a:latin typeface="HelveticaNeueLT Std" panose="020B0604020202020204" pitchFamily="34" charset="0"/>
                        </a:rPr>
                        <a:t>GIVING BACK</a:t>
                      </a:r>
                    </a:p>
                    <a:p>
                      <a:endParaRPr lang="en-GB" sz="1800" b="1" dirty="0">
                        <a:solidFill>
                          <a:schemeClr val="bg1"/>
                        </a:solidFill>
                        <a:latin typeface="HelveticaNeueLT Std" panose="020B0604020202020204" pitchFamily="34" charset="0"/>
                      </a:endParaRPr>
                    </a:p>
                    <a:p>
                      <a:endParaRPr lang="en-GB" sz="1800" b="1" dirty="0">
                        <a:solidFill>
                          <a:schemeClr val="bg1"/>
                        </a:solidFill>
                        <a:latin typeface="HelveticaNeueLT Std" panose="020B0604020202020204" pitchFamily="34" charset="0"/>
                      </a:endParaRPr>
                    </a:p>
                  </a:txBody>
                  <a:tcPr marL="68580" marR="68580" marT="34290" marB="34290">
                    <a:solidFill>
                      <a:srgbClr val="EBB832"/>
                    </a:solidFill>
                  </a:tcPr>
                </a:tc>
                <a:tc>
                  <a:txBody>
                    <a:bodyPr/>
                    <a:lstStyle/>
                    <a:p>
                      <a:pPr algn="ctr"/>
                      <a:endParaRPr lang="en-GB" sz="1800" b="1" dirty="0">
                        <a:solidFill>
                          <a:schemeClr val="bg1"/>
                        </a:solidFill>
                        <a:latin typeface="HelveticaNeueLT Std" panose="020B0604020202020204" pitchFamily="34" charset="0"/>
                      </a:endParaRPr>
                    </a:p>
                    <a:p>
                      <a:pPr algn="ctr"/>
                      <a:r>
                        <a:rPr lang="en-GB" sz="1800" b="1" dirty="0">
                          <a:solidFill>
                            <a:schemeClr val="bg1"/>
                          </a:solidFill>
                          <a:latin typeface="HelveticaNeueLT Std" panose="020B0604020202020204" pitchFamily="34" charset="0"/>
                        </a:rPr>
                        <a:t>SELF IMPROVEMENT</a:t>
                      </a:r>
                    </a:p>
                  </a:txBody>
                  <a:tcPr marL="68580" marR="68580" marT="34290" marB="34290">
                    <a:solidFill>
                      <a:srgbClr val="5C7BB9"/>
                    </a:solidFill>
                  </a:tcPr>
                </a:tc>
                <a:tc>
                  <a:txBody>
                    <a:bodyPr/>
                    <a:lstStyle/>
                    <a:p>
                      <a:endParaRPr lang="en-GB" sz="1800" b="1" dirty="0">
                        <a:solidFill>
                          <a:schemeClr val="bg1"/>
                        </a:solidFill>
                        <a:latin typeface="HelveticaNeueLT Std" panose="020B0604020202020204" pitchFamily="34" charset="0"/>
                      </a:endParaRPr>
                    </a:p>
                    <a:p>
                      <a:pPr algn="ctr"/>
                      <a:endParaRPr lang="en-GB" sz="1800" b="1" dirty="0">
                        <a:solidFill>
                          <a:schemeClr val="bg1"/>
                        </a:solidFill>
                        <a:latin typeface="HelveticaNeueLT Std" panose="020B0604020202020204" pitchFamily="34" charset="0"/>
                      </a:endParaRPr>
                    </a:p>
                    <a:p>
                      <a:pPr algn="ctr"/>
                      <a:r>
                        <a:rPr lang="en-GB" sz="1800" b="1" dirty="0">
                          <a:solidFill>
                            <a:schemeClr val="bg1"/>
                          </a:solidFill>
                          <a:latin typeface="HelveticaNeueLT Std" panose="020B0604020202020204" pitchFamily="34" charset="0"/>
                        </a:rPr>
                        <a:t>HEALTH</a:t>
                      </a:r>
                    </a:p>
                  </a:txBody>
                  <a:tcPr marL="68580" marR="68580" marT="34290" marB="34290">
                    <a:solidFill>
                      <a:srgbClr val="EBB832"/>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1417273" y="353601"/>
            <a:ext cx="9144000" cy="769441"/>
          </a:xfrm>
          <a:prstGeom prst="rect">
            <a:avLst/>
          </a:prstGeom>
          <a:solidFill>
            <a:srgbClr val="5C7BB9"/>
          </a:solidFill>
        </p:spPr>
        <p:txBody>
          <a:bodyPr wrap="square">
            <a:spAutoFit/>
          </a:bodyPr>
          <a:lstStyle/>
          <a:p>
            <a:pPr algn="ctr"/>
            <a:r>
              <a:rPr lang="en-IE" sz="4400" b="1" dirty="0">
                <a:solidFill>
                  <a:prstClr val="white"/>
                </a:solidFill>
              </a:rPr>
              <a:t>THE 9 BOXES</a:t>
            </a:r>
            <a:endParaRPr lang="en-GB" sz="4400" dirty="0">
              <a:solidFill>
                <a:prstClr val="white"/>
              </a:solidFill>
            </a:endParaRPr>
          </a:p>
        </p:txBody>
      </p:sp>
      <p:pic>
        <p:nvPicPr>
          <p:cNvPr id="5" name="Picture 4"/>
          <p:cNvPicPr>
            <a:picLocks noChangeAspect="1"/>
          </p:cNvPicPr>
          <p:nvPr/>
        </p:nvPicPr>
        <p:blipFill>
          <a:blip r:embed="rId2"/>
          <a:stretch>
            <a:fillRect/>
          </a:stretch>
        </p:blipFill>
        <p:spPr>
          <a:xfrm>
            <a:off x="10382103" y="6162775"/>
            <a:ext cx="1597290" cy="548688"/>
          </a:xfrm>
          <a:prstGeom prst="rect">
            <a:avLst/>
          </a:prstGeom>
        </p:spPr>
      </p:pic>
    </p:spTree>
    <p:extLst>
      <p:ext uri="{BB962C8B-B14F-4D97-AF65-F5344CB8AC3E}">
        <p14:creationId xmlns:p14="http://schemas.microsoft.com/office/powerpoint/2010/main" val="606398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1545" y="288666"/>
            <a:ext cx="3449651" cy="769441"/>
          </a:xfrm>
          <a:prstGeom prst="rect">
            <a:avLst/>
          </a:prstGeom>
          <a:solidFill>
            <a:srgbClr val="5D6EAF"/>
          </a:solidFill>
        </p:spPr>
        <p:txBody>
          <a:bodyPr wrap="square" rtlCol="0">
            <a:spAutoFit/>
          </a:bodyPr>
          <a:lstStyle/>
          <a:p>
            <a:pPr algn="ctr"/>
            <a:r>
              <a:rPr lang="en-IE" sz="4400" b="1" dirty="0">
                <a:solidFill>
                  <a:prstClr val="white"/>
                </a:solidFill>
              </a:rPr>
              <a:t>SELF-CARE</a:t>
            </a:r>
            <a:endParaRPr lang="en-GB" sz="4400" b="1" dirty="0">
              <a:solidFill>
                <a:prstClr val="white"/>
              </a:solidFill>
            </a:endParaRPr>
          </a:p>
        </p:txBody>
      </p:sp>
      <p:sp>
        <p:nvSpPr>
          <p:cNvPr id="5" name="TextBox 4"/>
          <p:cNvSpPr txBox="1"/>
          <p:nvPr/>
        </p:nvSpPr>
        <p:spPr>
          <a:xfrm>
            <a:off x="8330031" y="1482719"/>
            <a:ext cx="1769863" cy="584775"/>
          </a:xfrm>
          <a:prstGeom prst="rect">
            <a:avLst/>
          </a:prstGeom>
          <a:solidFill>
            <a:srgbClr val="FFC000"/>
          </a:solidFill>
        </p:spPr>
        <p:txBody>
          <a:bodyPr wrap="square" rtlCol="0">
            <a:spAutoFit/>
          </a:bodyPr>
          <a:lstStyle/>
          <a:p>
            <a:r>
              <a:rPr lang="en-IE" sz="3200" b="1" dirty="0">
                <a:solidFill>
                  <a:prstClr val="white"/>
                </a:solidFill>
                <a:latin typeface="HelveticaNeueLT Std" panose="020B0604020202020204" pitchFamily="34" charset="0"/>
              </a:rPr>
              <a:t>9 Boxes</a:t>
            </a:r>
            <a:endParaRPr lang="en-GB" sz="3200" b="1" dirty="0">
              <a:solidFill>
                <a:prstClr val="white"/>
              </a:solidFill>
              <a:latin typeface="HelveticaNeueLT Std" panose="020B0604020202020204" pitchFamily="34" charset="0"/>
            </a:endParaRPr>
          </a:p>
        </p:txBody>
      </p:sp>
      <p:sp>
        <p:nvSpPr>
          <p:cNvPr id="6" name="TextBox 5"/>
          <p:cNvSpPr txBox="1"/>
          <p:nvPr/>
        </p:nvSpPr>
        <p:spPr>
          <a:xfrm>
            <a:off x="7349384" y="3146369"/>
            <a:ext cx="2783997" cy="584775"/>
          </a:xfrm>
          <a:prstGeom prst="rect">
            <a:avLst/>
          </a:prstGeom>
          <a:solidFill>
            <a:srgbClr val="5C7BB9"/>
          </a:solidFill>
        </p:spPr>
        <p:txBody>
          <a:bodyPr wrap="square" rtlCol="0">
            <a:spAutoFit/>
          </a:bodyPr>
          <a:lstStyle/>
          <a:p>
            <a:r>
              <a:rPr lang="en-IE" sz="3200" b="1" dirty="0">
                <a:solidFill>
                  <a:prstClr val="white"/>
                </a:solidFill>
                <a:latin typeface="HelveticaNeueLT Std" panose="020B0604020202020204" pitchFamily="34" charset="0"/>
              </a:rPr>
              <a:t>Peer Support</a:t>
            </a:r>
            <a:endParaRPr lang="en-GB" sz="3200" b="1" dirty="0">
              <a:solidFill>
                <a:prstClr val="white"/>
              </a:solidFill>
              <a:latin typeface="HelveticaNeueLT Std" panose="020B0604020202020204" pitchFamily="34" charset="0"/>
            </a:endParaRPr>
          </a:p>
        </p:txBody>
      </p:sp>
      <p:sp>
        <p:nvSpPr>
          <p:cNvPr id="7" name="TextBox 6"/>
          <p:cNvSpPr txBox="1"/>
          <p:nvPr/>
        </p:nvSpPr>
        <p:spPr>
          <a:xfrm>
            <a:off x="1304580" y="4025784"/>
            <a:ext cx="3735396" cy="584775"/>
          </a:xfrm>
          <a:prstGeom prst="rect">
            <a:avLst/>
          </a:prstGeom>
          <a:solidFill>
            <a:srgbClr val="EBB832"/>
          </a:solidFill>
        </p:spPr>
        <p:txBody>
          <a:bodyPr wrap="square" rtlCol="0">
            <a:spAutoFit/>
          </a:bodyPr>
          <a:lstStyle/>
          <a:p>
            <a:r>
              <a:rPr lang="en-IE" sz="3200" b="1" dirty="0">
                <a:solidFill>
                  <a:prstClr val="white"/>
                </a:solidFill>
                <a:latin typeface="HelveticaNeueLT Std" panose="020B0604020202020204" pitchFamily="34" charset="0"/>
              </a:rPr>
              <a:t>Diet/Exercise/Rest</a:t>
            </a:r>
            <a:endParaRPr lang="en-GB" sz="3200" b="1" dirty="0">
              <a:solidFill>
                <a:prstClr val="white"/>
              </a:solidFill>
              <a:latin typeface="HelveticaNeueLT Std" panose="020B0604020202020204" pitchFamily="34" charset="0"/>
            </a:endParaRPr>
          </a:p>
        </p:txBody>
      </p:sp>
      <p:sp>
        <p:nvSpPr>
          <p:cNvPr id="8" name="TextBox 7"/>
          <p:cNvSpPr txBox="1"/>
          <p:nvPr/>
        </p:nvSpPr>
        <p:spPr>
          <a:xfrm>
            <a:off x="773581" y="2034864"/>
            <a:ext cx="4797393" cy="1077218"/>
          </a:xfrm>
          <a:prstGeom prst="rect">
            <a:avLst/>
          </a:prstGeom>
          <a:solidFill>
            <a:srgbClr val="5C7BB9"/>
          </a:solidFill>
        </p:spPr>
        <p:txBody>
          <a:bodyPr wrap="square" rtlCol="0">
            <a:spAutoFit/>
          </a:bodyPr>
          <a:lstStyle/>
          <a:p>
            <a:r>
              <a:rPr lang="en-IE" sz="3200" b="1" dirty="0">
                <a:solidFill>
                  <a:prstClr val="white"/>
                </a:solidFill>
                <a:latin typeface="HelveticaNeueLT Std" panose="020B0604020202020204" pitchFamily="34" charset="0"/>
              </a:rPr>
              <a:t>Schedule Fun in your  life</a:t>
            </a:r>
            <a:endParaRPr lang="en-GB" sz="3200" b="1" dirty="0">
              <a:solidFill>
                <a:prstClr val="white"/>
              </a:solidFill>
              <a:latin typeface="HelveticaNeueLT Std" panose="020B0604020202020204" pitchFamily="34" charset="0"/>
            </a:endParaRPr>
          </a:p>
        </p:txBody>
      </p:sp>
      <p:sp>
        <p:nvSpPr>
          <p:cNvPr id="9" name="TextBox 8"/>
          <p:cNvSpPr txBox="1"/>
          <p:nvPr/>
        </p:nvSpPr>
        <p:spPr>
          <a:xfrm>
            <a:off x="5496370" y="5183750"/>
            <a:ext cx="3247402" cy="584775"/>
          </a:xfrm>
          <a:prstGeom prst="rect">
            <a:avLst/>
          </a:prstGeom>
          <a:solidFill>
            <a:srgbClr val="5C7BB9"/>
          </a:solidFill>
        </p:spPr>
        <p:txBody>
          <a:bodyPr wrap="square" rtlCol="0">
            <a:spAutoFit/>
          </a:bodyPr>
          <a:lstStyle/>
          <a:p>
            <a:r>
              <a:rPr lang="en-IE" sz="3200" b="1" dirty="0">
                <a:solidFill>
                  <a:prstClr val="white"/>
                </a:solidFill>
                <a:latin typeface="HelveticaNeueLT Std" panose="020B0604020202020204" pitchFamily="34" charset="0"/>
              </a:rPr>
              <a:t>Self Awareness</a:t>
            </a:r>
            <a:endParaRPr lang="en-GB" sz="3200" b="1" dirty="0">
              <a:solidFill>
                <a:prstClr val="white"/>
              </a:solidFill>
              <a:latin typeface="HelveticaNeueLT Std" panose="020B0604020202020204" pitchFamily="34" charset="0"/>
            </a:endParaRPr>
          </a:p>
        </p:txBody>
      </p:sp>
      <p:pic>
        <p:nvPicPr>
          <p:cNvPr id="3" name="Picture 2"/>
          <p:cNvPicPr>
            <a:picLocks noChangeAspect="1"/>
          </p:cNvPicPr>
          <p:nvPr/>
        </p:nvPicPr>
        <p:blipFill>
          <a:blip r:embed="rId3"/>
          <a:stretch>
            <a:fillRect/>
          </a:stretch>
        </p:blipFill>
        <p:spPr>
          <a:xfrm>
            <a:off x="10341177" y="6142881"/>
            <a:ext cx="1597290" cy="548688"/>
          </a:xfrm>
          <a:prstGeom prst="rect">
            <a:avLst/>
          </a:prstGeom>
        </p:spPr>
      </p:pic>
    </p:spTree>
    <p:extLst>
      <p:ext uri="{BB962C8B-B14F-4D97-AF65-F5344CB8AC3E}">
        <p14:creationId xmlns:p14="http://schemas.microsoft.com/office/powerpoint/2010/main" val="1233292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351146"/>
            <a:ext cx="3183001" cy="584775"/>
          </a:xfrm>
          <a:prstGeom prst="rect">
            <a:avLst/>
          </a:prstGeom>
          <a:solidFill>
            <a:srgbClr val="5C7BB9"/>
          </a:solidFill>
        </p:spPr>
        <p:txBody>
          <a:bodyPr wrap="square" rtlCol="0">
            <a:spAutoFit/>
          </a:bodyPr>
          <a:lstStyle/>
          <a:p>
            <a:pPr algn="r"/>
            <a:r>
              <a:rPr lang="en-IE" sz="3200" dirty="0">
                <a:solidFill>
                  <a:prstClr val="white"/>
                </a:solidFill>
                <a:latin typeface="HelveticaNeueLT Std Med Ext" panose="020B0907040502030204" pitchFamily="34" charset="0"/>
              </a:rPr>
              <a:t>OUR MISSION:</a:t>
            </a:r>
          </a:p>
        </p:txBody>
      </p:sp>
      <p:sp>
        <p:nvSpPr>
          <p:cNvPr id="6" name="TextBox 5"/>
          <p:cNvSpPr txBox="1"/>
          <p:nvPr/>
        </p:nvSpPr>
        <p:spPr>
          <a:xfrm>
            <a:off x="1480895" y="3015307"/>
            <a:ext cx="3117483" cy="584775"/>
          </a:xfrm>
          <a:prstGeom prst="rect">
            <a:avLst/>
          </a:prstGeom>
          <a:solidFill>
            <a:srgbClr val="EBB832"/>
          </a:solidFill>
        </p:spPr>
        <p:txBody>
          <a:bodyPr wrap="square" rtlCol="0">
            <a:spAutoFit/>
          </a:bodyPr>
          <a:lstStyle/>
          <a:p>
            <a:pPr algn="r"/>
            <a:r>
              <a:rPr lang="en-IE" sz="3200" dirty="0">
                <a:solidFill>
                  <a:prstClr val="white"/>
                </a:solidFill>
                <a:latin typeface="HelveticaNeueLT Std Med Ext" panose="020B0907040502030204" pitchFamily="34" charset="0"/>
              </a:rPr>
              <a:t>OUR VALUES:</a:t>
            </a:r>
          </a:p>
        </p:txBody>
      </p:sp>
      <p:sp>
        <p:nvSpPr>
          <p:cNvPr id="7" name="TextBox 6"/>
          <p:cNvSpPr txBox="1"/>
          <p:nvPr/>
        </p:nvSpPr>
        <p:spPr>
          <a:xfrm>
            <a:off x="1480895" y="1052736"/>
            <a:ext cx="7476186" cy="1569660"/>
          </a:xfrm>
          <a:prstGeom prst="rect">
            <a:avLst/>
          </a:prstGeom>
          <a:noFill/>
        </p:spPr>
        <p:txBody>
          <a:bodyPr wrap="square" rtlCol="0">
            <a:spAutoFit/>
          </a:bodyPr>
          <a:lstStyle/>
          <a:p>
            <a:r>
              <a:rPr lang="en-IE" sz="3200" dirty="0">
                <a:solidFill>
                  <a:srgbClr val="5C7BB9"/>
                </a:solidFill>
                <a:latin typeface="HelveticaNeueLT Std" panose="020B0604020202020204" pitchFamily="34" charset="0"/>
              </a:rPr>
              <a:t>We support people and communities in crisis by providing freely accessible, professional services to all. </a:t>
            </a:r>
          </a:p>
        </p:txBody>
      </p:sp>
      <p:sp>
        <p:nvSpPr>
          <p:cNvPr id="8" name="TextBox 7"/>
          <p:cNvSpPr txBox="1"/>
          <p:nvPr/>
        </p:nvSpPr>
        <p:spPr>
          <a:xfrm>
            <a:off x="1480895" y="3668253"/>
            <a:ext cx="7934444" cy="2554545"/>
          </a:xfrm>
          <a:prstGeom prst="rect">
            <a:avLst/>
          </a:prstGeom>
          <a:noFill/>
        </p:spPr>
        <p:txBody>
          <a:bodyPr wrap="square" rtlCol="0">
            <a:spAutoFit/>
          </a:bodyPr>
          <a:lstStyle/>
          <a:p>
            <a:pPr marL="342900" indent="-342900">
              <a:buFont typeface="Arial" panose="020B0604020202020204" pitchFamily="34" charset="0"/>
              <a:buChar char="•"/>
            </a:pPr>
            <a:r>
              <a:rPr lang="en-IE" sz="3200" dirty="0">
                <a:solidFill>
                  <a:srgbClr val="5C7BB9"/>
                </a:solidFill>
                <a:latin typeface="HelveticaNeueLT Std" panose="020B0604020202020204" pitchFamily="34" charset="0"/>
              </a:rPr>
              <a:t>We treat everyone with respect and dignity</a:t>
            </a:r>
          </a:p>
          <a:p>
            <a:pPr marL="342900" indent="-342900">
              <a:buFont typeface="Arial" panose="020B0604020202020204" pitchFamily="34" charset="0"/>
              <a:buChar char="•"/>
            </a:pPr>
            <a:r>
              <a:rPr lang="en-IE" sz="3200" dirty="0">
                <a:solidFill>
                  <a:srgbClr val="5C7BB9"/>
                </a:solidFill>
                <a:latin typeface="HelveticaNeueLT Std" panose="020B0604020202020204" pitchFamily="34" charset="0"/>
              </a:rPr>
              <a:t>We are rooted in compassion and care</a:t>
            </a:r>
          </a:p>
          <a:p>
            <a:pPr marL="342900" indent="-342900">
              <a:buFont typeface="Arial" panose="020B0604020202020204" pitchFamily="34" charset="0"/>
              <a:buChar char="•"/>
            </a:pPr>
            <a:r>
              <a:rPr lang="en-IE" sz="3200" dirty="0">
                <a:solidFill>
                  <a:srgbClr val="5C7BB9"/>
                </a:solidFill>
                <a:latin typeface="HelveticaNeueLT Std" panose="020B0604020202020204" pitchFamily="34" charset="0"/>
              </a:rPr>
              <a:t>We generate and nourish hope</a:t>
            </a:r>
          </a:p>
          <a:p>
            <a:pPr marL="342900" indent="-342900">
              <a:buFont typeface="Arial" panose="020B0604020202020204" pitchFamily="34" charset="0"/>
              <a:buChar char="•"/>
            </a:pPr>
            <a:r>
              <a:rPr lang="en-IE" sz="3200" dirty="0">
                <a:solidFill>
                  <a:srgbClr val="5C7BB9"/>
                </a:solidFill>
                <a:latin typeface="HelveticaNeueLT Std" panose="020B0604020202020204" pitchFamily="34" charset="0"/>
              </a:rPr>
              <a:t>We empower</a:t>
            </a:r>
          </a:p>
        </p:txBody>
      </p:sp>
      <p:pic>
        <p:nvPicPr>
          <p:cNvPr id="2" name="Picture 1"/>
          <p:cNvPicPr>
            <a:picLocks noChangeAspect="1"/>
          </p:cNvPicPr>
          <p:nvPr/>
        </p:nvPicPr>
        <p:blipFill>
          <a:blip r:embed="rId2"/>
          <a:stretch>
            <a:fillRect/>
          </a:stretch>
        </p:blipFill>
        <p:spPr>
          <a:xfrm>
            <a:off x="10363625" y="6103802"/>
            <a:ext cx="1597290" cy="548688"/>
          </a:xfrm>
          <a:prstGeom prst="rect">
            <a:avLst/>
          </a:prstGeom>
        </p:spPr>
      </p:pic>
    </p:spTree>
    <p:extLst>
      <p:ext uri="{BB962C8B-B14F-4D97-AF65-F5344CB8AC3E}">
        <p14:creationId xmlns:p14="http://schemas.microsoft.com/office/powerpoint/2010/main" val="993753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482770"/>
            <a:ext cx="9144000" cy="769441"/>
          </a:xfrm>
          <a:prstGeom prst="rect">
            <a:avLst/>
          </a:prstGeom>
          <a:solidFill>
            <a:srgbClr val="5C7BB9"/>
          </a:solidFill>
        </p:spPr>
        <p:txBody>
          <a:bodyPr wrap="square">
            <a:spAutoFit/>
          </a:bodyPr>
          <a:lstStyle/>
          <a:p>
            <a:pPr algn="ctr"/>
            <a:r>
              <a:rPr lang="en-IE" sz="4400" b="1" dirty="0">
                <a:solidFill>
                  <a:prstClr val="white"/>
                </a:solidFill>
              </a:rPr>
              <a:t>A MESSAGE OF </a:t>
            </a:r>
            <a:r>
              <a:rPr lang="en-IE" sz="4400" b="1" dirty="0">
                <a:solidFill>
                  <a:srgbClr val="ECAF3A"/>
                </a:solidFill>
              </a:rPr>
              <a:t>HOPE…</a:t>
            </a:r>
          </a:p>
        </p:txBody>
      </p:sp>
      <p:sp>
        <p:nvSpPr>
          <p:cNvPr id="5" name="TextBox 4"/>
          <p:cNvSpPr txBox="1"/>
          <p:nvPr/>
        </p:nvSpPr>
        <p:spPr>
          <a:xfrm>
            <a:off x="2495600" y="2204865"/>
            <a:ext cx="7200800" cy="830997"/>
          </a:xfrm>
          <a:prstGeom prst="rect">
            <a:avLst/>
          </a:prstGeom>
          <a:noFill/>
        </p:spPr>
        <p:txBody>
          <a:bodyPr wrap="square" rtlCol="0">
            <a:spAutoFit/>
          </a:bodyPr>
          <a:lstStyle/>
          <a:p>
            <a:r>
              <a:rPr lang="en-IE" sz="2400" b="1" dirty="0">
                <a:solidFill>
                  <a:srgbClr val="5C7BB9"/>
                </a:solidFill>
                <a:latin typeface="HelveticaNeueLT Std" panose="020B0604020202020204" pitchFamily="34" charset="0"/>
              </a:rPr>
              <a:t>We all struggle in life from time to time but with the right support we can get through it…</a:t>
            </a:r>
          </a:p>
        </p:txBody>
      </p:sp>
      <p:sp>
        <p:nvSpPr>
          <p:cNvPr id="6" name="TextBox 5"/>
          <p:cNvSpPr txBox="1"/>
          <p:nvPr/>
        </p:nvSpPr>
        <p:spPr>
          <a:xfrm>
            <a:off x="2495600" y="3573017"/>
            <a:ext cx="7200800" cy="830997"/>
          </a:xfrm>
          <a:prstGeom prst="rect">
            <a:avLst/>
          </a:prstGeom>
          <a:noFill/>
        </p:spPr>
        <p:txBody>
          <a:bodyPr wrap="square" rtlCol="0">
            <a:spAutoFit/>
          </a:bodyPr>
          <a:lstStyle/>
          <a:p>
            <a:r>
              <a:rPr lang="en-IE" sz="2400" b="1" dirty="0">
                <a:solidFill>
                  <a:srgbClr val="ECAF3A"/>
                </a:solidFill>
                <a:latin typeface="HelveticaNeueLT Std" panose="020B0604020202020204" pitchFamily="34" charset="0"/>
              </a:rPr>
              <a:t>A sense of love and belonging makes it easier for us to stay in the world…</a:t>
            </a:r>
          </a:p>
        </p:txBody>
      </p:sp>
      <p:sp>
        <p:nvSpPr>
          <p:cNvPr id="7" name="TextBox 6"/>
          <p:cNvSpPr txBox="1"/>
          <p:nvPr/>
        </p:nvSpPr>
        <p:spPr>
          <a:xfrm>
            <a:off x="1524000" y="4941169"/>
            <a:ext cx="9144000" cy="954107"/>
          </a:xfrm>
          <a:prstGeom prst="rect">
            <a:avLst/>
          </a:prstGeom>
          <a:solidFill>
            <a:srgbClr val="5C7BB9"/>
          </a:solidFill>
        </p:spPr>
        <p:txBody>
          <a:bodyPr wrap="square" rtlCol="0">
            <a:spAutoFit/>
          </a:bodyPr>
          <a:lstStyle/>
          <a:p>
            <a:r>
              <a:rPr lang="en-IE" sz="2800" b="1" dirty="0">
                <a:solidFill>
                  <a:prstClr val="white"/>
                </a:solidFill>
                <a:latin typeface="HelveticaNeueLT Std Cn" panose="020B0706030502030204" pitchFamily="34" charset="0"/>
              </a:rPr>
              <a:t>REMEMBER: Knowledge is power and knowing what to look out for may save the life of someone you know</a:t>
            </a:r>
          </a:p>
        </p:txBody>
      </p:sp>
      <p:pic>
        <p:nvPicPr>
          <p:cNvPr id="2" name="Picture 1"/>
          <p:cNvPicPr>
            <a:picLocks noChangeAspect="1"/>
          </p:cNvPicPr>
          <p:nvPr/>
        </p:nvPicPr>
        <p:blipFill>
          <a:blip r:embed="rId2"/>
          <a:stretch>
            <a:fillRect/>
          </a:stretch>
        </p:blipFill>
        <p:spPr>
          <a:xfrm>
            <a:off x="10407740" y="6158087"/>
            <a:ext cx="1597290" cy="548688"/>
          </a:xfrm>
          <a:prstGeom prst="rect">
            <a:avLst/>
          </a:prstGeom>
        </p:spPr>
      </p:pic>
    </p:spTree>
    <p:extLst>
      <p:ext uri="{BB962C8B-B14F-4D97-AF65-F5344CB8AC3E}">
        <p14:creationId xmlns:p14="http://schemas.microsoft.com/office/powerpoint/2010/main" val="911887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9795" y="255371"/>
            <a:ext cx="7772400" cy="1202725"/>
          </a:xfrm>
          <a:solidFill>
            <a:srgbClr val="5C7BB9"/>
          </a:solidFill>
        </p:spPr>
        <p:txBody>
          <a:bodyPr/>
          <a:lstStyle/>
          <a:p>
            <a:pPr lvl="0">
              <a:spcBef>
                <a:spcPct val="20000"/>
              </a:spcBef>
              <a:defRPr/>
            </a:pPr>
            <a:br>
              <a:rPr lang="en-GB" sz="2400" b="1" dirty="0">
                <a:solidFill>
                  <a:schemeClr val="bg1"/>
                </a:solidFill>
                <a:latin typeface="Calibri"/>
                <a:ea typeface="+mn-ea"/>
                <a:cs typeface="+mn-cs"/>
              </a:rPr>
            </a:br>
            <a:r>
              <a:rPr lang="en-GB" sz="3200" b="1" dirty="0">
                <a:solidFill>
                  <a:schemeClr val="bg1"/>
                </a:solidFill>
                <a:latin typeface="Calibri"/>
                <a:ea typeface="+mn-ea"/>
                <a:cs typeface="+mn-cs"/>
              </a:rPr>
              <a:t>Thank you for supporting the work of Pieta House and our Clients.</a:t>
            </a:r>
            <a:br>
              <a:rPr lang="en-GB" sz="3200" b="1" dirty="0">
                <a:solidFill>
                  <a:prstClr val="black">
                    <a:tint val="75000"/>
                  </a:prstClr>
                </a:solidFill>
                <a:latin typeface="Calibri"/>
                <a:ea typeface="+mn-ea"/>
                <a:cs typeface="+mn-cs"/>
              </a:rPr>
            </a:br>
            <a:r>
              <a:rPr lang="en-GB" dirty="0">
                <a:solidFill>
                  <a:schemeClr val="bg1"/>
                </a:solidFill>
              </a:rPr>
              <a:t>	</a:t>
            </a:r>
          </a:p>
        </p:txBody>
      </p:sp>
      <p:sp>
        <p:nvSpPr>
          <p:cNvPr id="3" name="Subtitle 2"/>
          <p:cNvSpPr>
            <a:spLocks noGrp="1"/>
          </p:cNvSpPr>
          <p:nvPr>
            <p:ph type="subTitle" idx="1"/>
          </p:nvPr>
        </p:nvSpPr>
        <p:spPr>
          <a:xfrm>
            <a:off x="420130" y="1804087"/>
            <a:ext cx="10972800" cy="3941806"/>
          </a:xfrm>
        </p:spPr>
        <p:txBody>
          <a:bodyPr>
            <a:normAutofit/>
          </a:bodyPr>
          <a:lstStyle/>
          <a:p>
            <a:r>
              <a:rPr lang="en-GB" dirty="0">
                <a:latin typeface="+mn-lt"/>
              </a:rPr>
              <a:t>Messages from our Clients:</a:t>
            </a:r>
          </a:p>
          <a:p>
            <a:pPr algn="r"/>
            <a:r>
              <a:rPr lang="en-GB" i="1" dirty="0">
                <a:solidFill>
                  <a:srgbClr val="865999"/>
                </a:solidFill>
                <a:latin typeface="+mn-lt"/>
              </a:rPr>
              <a:t>‘</a:t>
            </a:r>
            <a:r>
              <a:rPr lang="en-GB" i="1" dirty="0">
                <a:solidFill>
                  <a:srgbClr val="FF0000"/>
                </a:solidFill>
                <a:latin typeface="+mn-lt"/>
              </a:rPr>
              <a:t>I am not just existing anymore, I am livi</a:t>
            </a:r>
            <a:r>
              <a:rPr lang="en-GB" dirty="0">
                <a:solidFill>
                  <a:srgbClr val="FF0000"/>
                </a:solidFill>
                <a:latin typeface="+mn-lt"/>
              </a:rPr>
              <a:t>ng’</a:t>
            </a:r>
          </a:p>
          <a:p>
            <a:r>
              <a:rPr lang="en-GB" i="1" dirty="0">
                <a:latin typeface="+mn-lt"/>
              </a:rPr>
              <a:t>‘</a:t>
            </a:r>
            <a:r>
              <a:rPr lang="en-GB" i="1" dirty="0">
                <a:solidFill>
                  <a:srgbClr val="FFC000"/>
                </a:solidFill>
                <a:latin typeface="+mn-lt"/>
              </a:rPr>
              <a:t>Pieta House saved my life.  The may sound dramatic but it’s true’</a:t>
            </a:r>
          </a:p>
          <a:p>
            <a:pPr algn="r"/>
            <a:r>
              <a:rPr lang="en-GB" b="0" dirty="0">
                <a:latin typeface="+mn-lt"/>
              </a:rPr>
              <a:t>‘</a:t>
            </a:r>
            <a:r>
              <a:rPr lang="en-GB" dirty="0">
                <a:solidFill>
                  <a:schemeClr val="accent3"/>
                </a:solidFill>
                <a:latin typeface="+mn-lt"/>
              </a:rPr>
              <a:t>Thank you for your support for my daughter when she needed it</a:t>
            </a:r>
            <a:r>
              <a:rPr lang="en-GB" dirty="0">
                <a:latin typeface="+mn-lt"/>
              </a:rPr>
              <a:t>’</a:t>
            </a:r>
          </a:p>
          <a:p>
            <a:r>
              <a:rPr lang="en-GB" i="1" dirty="0">
                <a:solidFill>
                  <a:srgbClr val="E78F32"/>
                </a:solidFill>
                <a:latin typeface="+mn-lt"/>
              </a:rPr>
              <a:t>‘Thanks for being there when needed’</a:t>
            </a:r>
          </a:p>
          <a:p>
            <a:pPr algn="r"/>
            <a:r>
              <a:rPr lang="en-GB" i="1" dirty="0">
                <a:solidFill>
                  <a:schemeClr val="accent2">
                    <a:lumMod val="75000"/>
                  </a:schemeClr>
                </a:solidFill>
                <a:latin typeface="+mn-lt"/>
              </a:rPr>
              <a:t> ‘Thank you for shining your light in such a dark place’ </a:t>
            </a:r>
          </a:p>
          <a:p>
            <a:endParaRPr lang="en-GB" i="1" dirty="0"/>
          </a:p>
          <a:p>
            <a:endParaRPr lang="en-GB" i="1" dirty="0"/>
          </a:p>
        </p:txBody>
      </p:sp>
      <p:pic>
        <p:nvPicPr>
          <p:cNvPr id="5" name="Picture 4"/>
          <p:cNvPicPr>
            <a:picLocks noChangeAspect="1"/>
          </p:cNvPicPr>
          <p:nvPr/>
        </p:nvPicPr>
        <p:blipFill>
          <a:blip r:embed="rId3"/>
          <a:stretch>
            <a:fillRect/>
          </a:stretch>
        </p:blipFill>
        <p:spPr>
          <a:xfrm>
            <a:off x="10288099" y="6094409"/>
            <a:ext cx="1597290" cy="548688"/>
          </a:xfrm>
          <a:prstGeom prst="rect">
            <a:avLst/>
          </a:prstGeom>
        </p:spPr>
      </p:pic>
    </p:spTree>
    <p:extLst>
      <p:ext uri="{BB962C8B-B14F-4D97-AF65-F5344CB8AC3E}">
        <p14:creationId xmlns:p14="http://schemas.microsoft.com/office/powerpoint/2010/main" val="322891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404665"/>
            <a:ext cx="9144000" cy="769441"/>
          </a:xfrm>
          <a:prstGeom prst="rect">
            <a:avLst/>
          </a:prstGeom>
          <a:solidFill>
            <a:srgbClr val="5C7BB9"/>
          </a:solidFill>
        </p:spPr>
        <p:txBody>
          <a:bodyPr wrap="square" rtlCol="0">
            <a:spAutoFit/>
          </a:bodyPr>
          <a:lstStyle/>
          <a:p>
            <a:pPr algn="ctr"/>
            <a:r>
              <a:rPr lang="en-IE" sz="4400" b="1" dirty="0">
                <a:solidFill>
                  <a:prstClr val="white"/>
                </a:solidFill>
              </a:rPr>
              <a:t>OUR SERVICE</a:t>
            </a:r>
            <a:endParaRPr lang="en-GB" sz="4400" b="1" dirty="0">
              <a:solidFill>
                <a:prstClr val="white"/>
              </a:solidFill>
            </a:endParaRPr>
          </a:p>
        </p:txBody>
      </p:sp>
      <p:sp>
        <p:nvSpPr>
          <p:cNvPr id="6" name="TextBox 5"/>
          <p:cNvSpPr txBox="1"/>
          <p:nvPr/>
        </p:nvSpPr>
        <p:spPr>
          <a:xfrm>
            <a:off x="1524000" y="1628801"/>
            <a:ext cx="8172400" cy="830997"/>
          </a:xfrm>
          <a:prstGeom prst="rect">
            <a:avLst/>
          </a:prstGeom>
          <a:solidFill>
            <a:srgbClr val="EBB832"/>
          </a:solidFill>
        </p:spPr>
        <p:txBody>
          <a:bodyPr wrap="square" rtlCol="0">
            <a:spAutoFit/>
          </a:bodyPr>
          <a:lstStyle/>
          <a:p>
            <a:pPr marL="342900" indent="-342900">
              <a:buFont typeface="Arial" panose="020B0604020202020204" pitchFamily="34" charset="0"/>
              <a:buChar char="•"/>
            </a:pPr>
            <a:r>
              <a:rPr lang="en-IE" sz="2400" b="1" dirty="0">
                <a:solidFill>
                  <a:prstClr val="white"/>
                </a:solidFill>
              </a:rPr>
              <a:t>The service was founded by Psychologist Joan Freeman and Pieta House opened its doors in January 2006.</a:t>
            </a:r>
          </a:p>
        </p:txBody>
      </p:sp>
      <p:sp>
        <p:nvSpPr>
          <p:cNvPr id="7" name="TextBox 6"/>
          <p:cNvSpPr txBox="1"/>
          <p:nvPr/>
        </p:nvSpPr>
        <p:spPr>
          <a:xfrm>
            <a:off x="2495600" y="2780928"/>
            <a:ext cx="8172400" cy="1569660"/>
          </a:xfrm>
          <a:prstGeom prst="rect">
            <a:avLst/>
          </a:prstGeom>
          <a:solidFill>
            <a:srgbClr val="5C7BB9"/>
          </a:solidFill>
        </p:spPr>
        <p:txBody>
          <a:bodyPr wrap="square" rtlCol="0">
            <a:spAutoFit/>
          </a:bodyPr>
          <a:lstStyle/>
          <a:p>
            <a:pPr marL="342900" indent="-342900">
              <a:buFont typeface="Arial" panose="020B0604020202020204" pitchFamily="34" charset="0"/>
              <a:buChar char="•"/>
            </a:pPr>
            <a:r>
              <a:rPr lang="en-IE" sz="2400" b="1" dirty="0">
                <a:solidFill>
                  <a:prstClr val="white"/>
                </a:solidFill>
              </a:rPr>
              <a:t>Our client base is specifically targeted at people who are experiencing suicidal ideation, people who have attempted to take their lives and people who are engaging in deliberate self-harm.</a:t>
            </a:r>
          </a:p>
        </p:txBody>
      </p:sp>
      <p:sp>
        <p:nvSpPr>
          <p:cNvPr id="8" name="TextBox 7"/>
          <p:cNvSpPr txBox="1"/>
          <p:nvPr/>
        </p:nvSpPr>
        <p:spPr>
          <a:xfrm>
            <a:off x="1524000" y="4725145"/>
            <a:ext cx="8172400" cy="830997"/>
          </a:xfrm>
          <a:prstGeom prst="rect">
            <a:avLst/>
          </a:prstGeom>
          <a:solidFill>
            <a:srgbClr val="EBB832"/>
          </a:solidFill>
        </p:spPr>
        <p:txBody>
          <a:bodyPr wrap="square" rtlCol="0">
            <a:spAutoFit/>
          </a:bodyPr>
          <a:lstStyle/>
          <a:p>
            <a:pPr marL="342900" indent="-342900">
              <a:buFont typeface="Arial" panose="020B0604020202020204" pitchFamily="34" charset="0"/>
              <a:buChar char="•"/>
            </a:pPr>
            <a:r>
              <a:rPr lang="en-IE" sz="2400" b="1" dirty="0">
                <a:solidFill>
                  <a:prstClr val="white"/>
                </a:solidFill>
              </a:rPr>
              <a:t>We provide one-to-one therapy where the foundation is rooted in compassion and care.</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0439" t="32745" r="10108" b="30908"/>
          <a:stretch/>
        </p:blipFill>
        <p:spPr>
          <a:xfrm>
            <a:off x="10203272" y="6054208"/>
            <a:ext cx="1598538" cy="548464"/>
          </a:xfrm>
          <a:prstGeom prst="rect">
            <a:avLst/>
          </a:prstGeom>
        </p:spPr>
      </p:pic>
    </p:spTree>
    <p:extLst>
      <p:ext uri="{BB962C8B-B14F-4D97-AF65-F5344CB8AC3E}">
        <p14:creationId xmlns:p14="http://schemas.microsoft.com/office/powerpoint/2010/main" val="2145663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61250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2050" name="Picture 2" descr="C:\Users\marie moran\Desktop\PRESENTATIONS\Dept Agri\Page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42875"/>
            <a:ext cx="9525000" cy="7143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0439" t="32745" r="10108" b="30908"/>
          <a:stretch/>
        </p:blipFill>
        <p:spPr>
          <a:xfrm>
            <a:off x="8904312" y="6165304"/>
            <a:ext cx="1598538" cy="548464"/>
          </a:xfrm>
          <a:prstGeom prst="rect">
            <a:avLst/>
          </a:prstGeom>
        </p:spPr>
      </p:pic>
    </p:spTree>
    <p:extLst>
      <p:ext uri="{BB962C8B-B14F-4D97-AF65-F5344CB8AC3E}">
        <p14:creationId xmlns:p14="http://schemas.microsoft.com/office/powerpoint/2010/main" val="51037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ie moran\Desktop\PRESENTATIONS\Dept Agri\Page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42875"/>
            <a:ext cx="9525000" cy="714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0439" t="32745" r="10108" b="30908"/>
          <a:stretch/>
        </p:blipFill>
        <p:spPr>
          <a:xfrm>
            <a:off x="8904312" y="6192904"/>
            <a:ext cx="1598538" cy="548464"/>
          </a:xfrm>
          <a:prstGeom prst="rect">
            <a:avLst/>
          </a:prstGeom>
        </p:spPr>
      </p:pic>
    </p:spTree>
    <p:extLst>
      <p:ext uri="{BB962C8B-B14F-4D97-AF65-F5344CB8AC3E}">
        <p14:creationId xmlns:p14="http://schemas.microsoft.com/office/powerpoint/2010/main" val="321638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91544" y="823133"/>
            <a:ext cx="7632848" cy="769441"/>
          </a:xfrm>
          <a:prstGeom prst="rect">
            <a:avLst/>
          </a:prstGeom>
          <a:noFill/>
        </p:spPr>
        <p:txBody>
          <a:bodyPr wrap="square" rtlCol="0">
            <a:spAutoFit/>
          </a:bodyPr>
          <a:lstStyle/>
          <a:p>
            <a:r>
              <a:rPr lang="en-IE" sz="4400" b="1" u="sng" dirty="0">
                <a:solidFill>
                  <a:srgbClr val="646EA2"/>
                </a:solidFill>
              </a:rPr>
              <a:t>DEFINITION OF SELF-HARM:</a:t>
            </a:r>
            <a:endParaRPr lang="en-GB" sz="4400" b="1" u="sng" dirty="0">
              <a:solidFill>
                <a:srgbClr val="646EA2"/>
              </a:solidFill>
            </a:endParaRPr>
          </a:p>
        </p:txBody>
      </p:sp>
      <p:sp>
        <p:nvSpPr>
          <p:cNvPr id="7" name="TextBox 6"/>
          <p:cNvSpPr txBox="1"/>
          <p:nvPr/>
        </p:nvSpPr>
        <p:spPr>
          <a:xfrm>
            <a:off x="1524000" y="2348880"/>
            <a:ext cx="9144000" cy="1815882"/>
          </a:xfrm>
          <a:prstGeom prst="rect">
            <a:avLst/>
          </a:prstGeom>
          <a:solidFill>
            <a:srgbClr val="646EA2"/>
          </a:solidFill>
        </p:spPr>
        <p:txBody>
          <a:bodyPr wrap="square" rtlCol="0">
            <a:spAutoFit/>
          </a:bodyPr>
          <a:lstStyle/>
          <a:p>
            <a:r>
              <a:rPr lang="en-IE" sz="2800" dirty="0">
                <a:solidFill>
                  <a:prstClr val="white"/>
                </a:solidFill>
              </a:rPr>
              <a:t>“The commission of deliberate harm to one's own body. The injury is done to oneself, without the aid of another person, and the injury is severe enough for tissue damage (such as scarring) to result”</a:t>
            </a:r>
          </a:p>
        </p:txBody>
      </p:sp>
      <p:sp>
        <p:nvSpPr>
          <p:cNvPr id="8" name="TextBox 7"/>
          <p:cNvSpPr txBox="1"/>
          <p:nvPr/>
        </p:nvSpPr>
        <p:spPr>
          <a:xfrm>
            <a:off x="1991544" y="5517232"/>
            <a:ext cx="6696744" cy="369332"/>
          </a:xfrm>
          <a:prstGeom prst="rect">
            <a:avLst/>
          </a:prstGeom>
          <a:noFill/>
        </p:spPr>
        <p:txBody>
          <a:bodyPr wrap="square" rtlCol="0">
            <a:spAutoFit/>
          </a:bodyPr>
          <a:lstStyle/>
          <a:p>
            <a:r>
              <a:rPr lang="en-IE" dirty="0">
                <a:solidFill>
                  <a:prstClr val="black"/>
                </a:solidFill>
              </a:rPr>
              <a:t>Source: </a:t>
            </a:r>
            <a:r>
              <a:rPr lang="en-IE" dirty="0" err="1">
                <a:solidFill>
                  <a:prstClr val="black"/>
                </a:solidFill>
              </a:rPr>
              <a:t>Winchel</a:t>
            </a:r>
            <a:r>
              <a:rPr lang="en-IE" dirty="0">
                <a:solidFill>
                  <a:prstClr val="black"/>
                </a:solidFill>
              </a:rPr>
              <a:t> and Stanley (1991) American Journal of Psychiatry </a:t>
            </a:r>
          </a:p>
        </p:txBody>
      </p:sp>
      <p:sp>
        <p:nvSpPr>
          <p:cNvPr id="9" name="TextBox 8"/>
          <p:cNvSpPr txBox="1"/>
          <p:nvPr/>
        </p:nvSpPr>
        <p:spPr>
          <a:xfrm>
            <a:off x="2063552" y="6237312"/>
            <a:ext cx="1152128" cy="369332"/>
          </a:xfrm>
          <a:prstGeom prst="rect">
            <a:avLst/>
          </a:prstGeom>
          <a:noFill/>
        </p:spPr>
        <p:txBody>
          <a:bodyPr wrap="square" rtlCol="0">
            <a:spAutoFit/>
          </a:bodyPr>
          <a:lstStyle/>
          <a:p>
            <a:r>
              <a:rPr lang="en-IE" b="1" dirty="0">
                <a:solidFill>
                  <a:srgbClr val="646EA2"/>
                </a:solidFill>
              </a:rPr>
              <a:t>OPH 2.1</a:t>
            </a:r>
            <a:endParaRPr lang="en-GB" b="1" dirty="0">
              <a:solidFill>
                <a:srgbClr val="646EA2"/>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344" y="6235946"/>
            <a:ext cx="1651147" cy="577430"/>
          </a:xfrm>
          <a:prstGeom prst="rect">
            <a:avLst/>
          </a:prstGeom>
        </p:spPr>
      </p:pic>
    </p:spTree>
    <p:extLst>
      <p:ext uri="{BB962C8B-B14F-4D97-AF65-F5344CB8AC3E}">
        <p14:creationId xmlns:p14="http://schemas.microsoft.com/office/powerpoint/2010/main" val="1829028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1708" y="825844"/>
            <a:ext cx="8938054" cy="4525963"/>
          </a:xfrm>
          <a:solidFill>
            <a:srgbClr val="5C7BB9"/>
          </a:solidFill>
        </p:spPr>
        <p:txBody>
          <a:bodyPr>
            <a:normAutofit/>
          </a:bodyPr>
          <a:lstStyle/>
          <a:p>
            <a:pPr marL="0" indent="0" algn="ctr">
              <a:buNone/>
            </a:pPr>
            <a:r>
              <a:rPr lang="en-IE" sz="7200" dirty="0">
                <a:solidFill>
                  <a:schemeClr val="bg1"/>
                </a:solidFill>
              </a:rPr>
              <a:t>What feelings do </a:t>
            </a:r>
          </a:p>
          <a:p>
            <a:pPr marL="0" indent="0" algn="ctr">
              <a:buNone/>
            </a:pPr>
            <a:r>
              <a:rPr lang="en-IE" sz="7200" dirty="0">
                <a:solidFill>
                  <a:schemeClr val="bg1"/>
                </a:solidFill>
              </a:rPr>
              <a:t>Self-Harm bring up </a:t>
            </a:r>
          </a:p>
          <a:p>
            <a:pPr marL="0" indent="0" algn="ctr">
              <a:buNone/>
            </a:pPr>
            <a:r>
              <a:rPr lang="en-IE" sz="7200" dirty="0">
                <a:solidFill>
                  <a:schemeClr val="bg1"/>
                </a:solidFill>
              </a:rPr>
              <a:t>for you?</a:t>
            </a:r>
          </a:p>
        </p:txBody>
      </p:sp>
      <p:pic>
        <p:nvPicPr>
          <p:cNvPr id="4" name="Picture 3"/>
          <p:cNvPicPr>
            <a:picLocks noChangeAspect="1"/>
          </p:cNvPicPr>
          <p:nvPr/>
        </p:nvPicPr>
        <p:blipFill>
          <a:blip r:embed="rId2"/>
          <a:stretch>
            <a:fillRect/>
          </a:stretch>
        </p:blipFill>
        <p:spPr>
          <a:xfrm>
            <a:off x="10154957" y="6154464"/>
            <a:ext cx="1652159" cy="579170"/>
          </a:xfrm>
          <a:prstGeom prst="rect">
            <a:avLst/>
          </a:prstGeom>
        </p:spPr>
      </p:pic>
    </p:spTree>
    <p:extLst>
      <p:ext uri="{BB962C8B-B14F-4D97-AF65-F5344CB8AC3E}">
        <p14:creationId xmlns:p14="http://schemas.microsoft.com/office/powerpoint/2010/main" val="2747176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Pieta general template with 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TotalTime>
  <Words>1412</Words>
  <Application>Microsoft Office PowerPoint</Application>
  <PresentationFormat>Widescreen</PresentationFormat>
  <Paragraphs>247</Paragraphs>
  <Slides>31</Slides>
  <Notes>11</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Office Theme</vt:lpstr>
      <vt:lpstr>1_Office Theme</vt:lpstr>
      <vt:lpstr>15_Office Theme</vt:lpstr>
      <vt:lpstr>11_Pieta general template with Arial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Appropriate Language to use in relation to Self-harm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Self-Care</vt:lpstr>
      <vt:lpstr>PowerPoint Presentation</vt:lpstr>
      <vt:lpstr>PowerPoint Presentation</vt:lpstr>
      <vt:lpstr>PowerPoint Presentation</vt:lpstr>
      <vt:lpstr> Thank you for supporting the work of Pieta House and our Clients.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Swaine</dc:creator>
  <cp:lastModifiedBy>Cat Hughes</cp:lastModifiedBy>
  <cp:revision>45</cp:revision>
  <dcterms:created xsi:type="dcterms:W3CDTF">2016-09-23T10:54:28Z</dcterms:created>
  <dcterms:modified xsi:type="dcterms:W3CDTF">2018-03-05T13:27:09Z</dcterms:modified>
</cp:coreProperties>
</file>